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503" r:id="rId3"/>
    <p:sldId id="509" r:id="rId4"/>
    <p:sldId id="501" r:id="rId5"/>
    <p:sldId id="504" r:id="rId6"/>
    <p:sldId id="499" r:id="rId7"/>
    <p:sldId id="507" r:id="rId8"/>
    <p:sldId id="511" r:id="rId9"/>
    <p:sldId id="510" r:id="rId10"/>
    <p:sldId id="508" r:id="rId11"/>
    <p:sldId id="512" r:id="rId12"/>
    <p:sldId id="493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D62B"/>
    <a:srgbClr val="60DEFC"/>
    <a:srgbClr val="092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462D8C-3FD2-4495-B75B-13C1AAAC65E7}" v="37" dt="2020-09-02T16:18:13.061"/>
    <p1510:client id="{188E8890-E5F7-43EE-B2F2-E0D32831F65E}" v="8" dt="2020-09-18T15:13:53.345"/>
    <p1510:client id="{6980F079-A4C8-4142-98D9-8E6BC44FE5D4}" v="2470" dt="2020-09-02T16:02:03.223"/>
    <p1510:client id="{717BA650-7F49-49B1-B2FB-1D49A5D18468}" v="73" dt="2020-09-02T20:16:13.991"/>
    <p1510:client id="{813FA987-FB4B-4A17-A620-B71100E69013}" v="19" dt="2020-10-09T14:29:28.533"/>
    <p1510:client id="{9580DACF-7436-44B1-8F93-D492C9B4E602}" v="158" dt="2020-09-02T20:20:28.372"/>
    <p1510:client id="{9F9C5E76-4601-47DE-8738-1DE6EB1EF24B}" v="2566" dt="2020-09-02T16:12:33.450"/>
    <p1510:client id="{A8D65FCA-A043-491A-8380-CF91EC3ABA20}" v="3" dt="2020-10-09T15:02:54.183"/>
    <p1510:client id="{AC798096-9D25-4DB3-BD9D-B5C78B8DE554}" v="17" dt="2020-09-18T13:05:29.125"/>
    <p1510:client id="{AD3C0291-CA25-41CE-AB38-98BD8BE5BCD3}" v="1" dt="2020-09-18T17:00:03.291"/>
    <p1510:client id="{C4BF1A0E-F2D7-4615-8AA3-7737DE3C942C}" v="17" dt="2020-09-18T16:17:34.738"/>
    <p1510:client id="{C83E5634-FE09-4A13-A583-E79FA2B39D5F}" v="1" dt="2020-09-02T18:31:04.041"/>
    <p1510:client id="{D1429161-50E5-4AC8-821A-7AC372C04532}" v="6" dt="2020-10-09T14:12:53.401"/>
    <p1510:client id="{D55F0EB6-8982-4DCF-99A0-48C00744E5A0}" v="8" dt="2020-09-02T18:54:24.764"/>
    <p1510:client id="{F13B320E-3BC7-4C84-A63F-CBB02B1F12BA}" v="15" dt="2020-09-18T16:15:41.564"/>
    <p1510:client id="{F2BE271A-1852-43BD-AC0B-B0AF66239389}" v="2" dt="2020-09-02T17:34:48.0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5" autoAdjust="0"/>
    <p:restoredTop sz="89466" autoAdjust="0"/>
  </p:normalViewPr>
  <p:slideViewPr>
    <p:cSldViewPr snapToGrid="0">
      <p:cViewPr varScale="1">
        <p:scale>
          <a:sx n="104" d="100"/>
          <a:sy n="104" d="100"/>
        </p:scale>
        <p:origin x="19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0369125-E708-4B0A-A60E-1E2316B08E76}" type="datetimeFigureOut">
              <a:rPr lang="en-US" smtClean="0"/>
              <a:t>1/11/22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B9F82C2-98C6-49A6-A728-45CF21DFEB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175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86D61F5-A8B0-4DBA-BD05-4A641E7A6F54}" type="datetimeFigureOut">
              <a:rPr lang="en-US" smtClean="0"/>
              <a:t>1/11/22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BDA85B-D151-48AF-B298-AAEE3A2DBD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274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DA85B-D151-48AF-B298-AAEE3A2DBDD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466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BDA85B-D151-48AF-B298-AAEE3A2DBD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208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BDA85B-D151-48AF-B298-AAEE3A2DBD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918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DA85B-D151-48AF-B298-AAEE3A2DBDD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911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BDA85B-D151-48AF-B298-AAEE3A2DBD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957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BDA85B-D151-48AF-B298-AAEE3A2DBD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840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BDA85B-D151-48AF-B298-AAEE3A2DBD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291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BDA85B-D151-48AF-B298-AAEE3A2DBD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611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BDA85B-D151-48AF-B298-AAEE3A2DBD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24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BDA85B-D151-48AF-B298-AAEE3A2DBD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416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BDA85B-D151-48AF-B298-AAEE3A2DBD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741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BDA85B-D151-48AF-B298-AAEE3A2DBD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495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U_PresDeck_Back_DARK_4-3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109936" y="2360002"/>
            <a:ext cx="6941989" cy="1217634"/>
          </a:xfrm>
          <a:prstGeom prst="rect">
            <a:avLst/>
          </a:prstGeom>
        </p:spPr>
        <p:txBody>
          <a:bodyPr/>
          <a:lstStyle>
            <a:lvl1pPr>
              <a:defRPr sz="5273"/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1111757" y="4346658"/>
            <a:ext cx="3416721" cy="449432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spcBef>
                <a:spcPts val="211"/>
              </a:spcBef>
              <a:defRPr b="1" i="1">
                <a:solidFill>
                  <a:srgbClr val="A5ACAF"/>
                </a:solidFill>
              </a:defRPr>
            </a:lvl1pPr>
            <a:lvl2pPr>
              <a:lnSpc>
                <a:spcPct val="100000"/>
              </a:lnSpc>
              <a:spcBef>
                <a:spcPts val="211"/>
              </a:spcBef>
              <a:defRPr b="1" i="1">
                <a:solidFill>
                  <a:srgbClr val="A5ACAF"/>
                </a:solidFill>
              </a:defRPr>
            </a:lvl2pPr>
            <a:lvl3pPr>
              <a:lnSpc>
                <a:spcPct val="100000"/>
              </a:lnSpc>
              <a:spcBef>
                <a:spcPts val="211"/>
              </a:spcBef>
              <a:defRPr b="1" i="1">
                <a:solidFill>
                  <a:srgbClr val="A5ACAF"/>
                </a:solidFill>
              </a:defRPr>
            </a:lvl3pPr>
            <a:lvl4pPr>
              <a:lnSpc>
                <a:spcPct val="100000"/>
              </a:lnSpc>
              <a:spcBef>
                <a:spcPts val="211"/>
              </a:spcBef>
              <a:defRPr b="1" i="1">
                <a:solidFill>
                  <a:srgbClr val="A5ACAF"/>
                </a:solidFill>
              </a:defRPr>
            </a:lvl4pPr>
            <a:lvl5pPr>
              <a:lnSpc>
                <a:spcPct val="100000"/>
              </a:lnSpc>
              <a:spcBef>
                <a:spcPts val="211"/>
              </a:spcBef>
              <a:defRPr b="1" i="1">
                <a:solidFill>
                  <a:srgbClr val="A5ACA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/>
          <p:nvPr/>
        </p:nvSpPr>
        <p:spPr>
          <a:xfrm>
            <a:off x="1120966" y="3813042"/>
            <a:ext cx="915396" cy="50189"/>
          </a:xfrm>
          <a:prstGeom prst="rect">
            <a:avLst/>
          </a:prstGeom>
          <a:solidFill>
            <a:srgbClr val="44D62B"/>
          </a:solidFill>
          <a:ln w="12700">
            <a:miter lim="400000"/>
          </a:ln>
        </p:spPr>
        <p:txBody>
          <a:bodyPr lIns="19288" tIns="19288" rIns="19288" bIns="19288" anchor="ctr"/>
          <a:lstStyle/>
          <a:p>
            <a:endParaRPr sz="949" dirty="0"/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967018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IGHT: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AU_PresDeck_Back_LIGHT_4-3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7" name="Shape 97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  <a:lvl2pPr>
              <a:defRPr>
                <a:solidFill>
                  <a:srgbClr val="082F57"/>
                </a:solidFill>
              </a:defRPr>
            </a:lvl2pPr>
            <a:lvl3pPr>
              <a:defRPr>
                <a:solidFill>
                  <a:srgbClr val="082F57"/>
                </a:solidFill>
              </a:defRPr>
            </a:lvl3pPr>
            <a:lvl4pPr>
              <a:defRPr>
                <a:solidFill>
                  <a:srgbClr val="082F57"/>
                </a:solidFill>
              </a:defRPr>
            </a:lvl4pPr>
            <a:lvl5pPr>
              <a:defRPr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hape 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385447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IGHT: Side Picture with Titl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AU_PresDeck_Back_LIGHT_4-3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1105520" y="2527820"/>
            <a:ext cx="1849485" cy="31879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1105520" y="3047795"/>
            <a:ext cx="1849485" cy="452736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spcBef>
                <a:spcPts val="211"/>
              </a:spcBef>
              <a:defRPr>
                <a:solidFill>
                  <a:srgbClr val="A5ACAF"/>
                </a:solidFill>
              </a:defRPr>
            </a:lvl1pPr>
            <a:lvl2pPr>
              <a:lnSpc>
                <a:spcPct val="100000"/>
              </a:lnSpc>
              <a:spcBef>
                <a:spcPts val="211"/>
              </a:spcBef>
              <a:defRPr>
                <a:solidFill>
                  <a:srgbClr val="A5ACAF"/>
                </a:solidFill>
              </a:defRPr>
            </a:lvl2pPr>
            <a:lvl3pPr>
              <a:lnSpc>
                <a:spcPct val="100000"/>
              </a:lnSpc>
              <a:spcBef>
                <a:spcPts val="211"/>
              </a:spcBef>
              <a:defRPr>
                <a:solidFill>
                  <a:srgbClr val="A5ACAF"/>
                </a:solidFill>
              </a:defRPr>
            </a:lvl3pPr>
            <a:lvl4pPr>
              <a:lnSpc>
                <a:spcPct val="100000"/>
              </a:lnSpc>
              <a:spcBef>
                <a:spcPts val="211"/>
              </a:spcBef>
              <a:defRPr>
                <a:solidFill>
                  <a:srgbClr val="A5ACAF"/>
                </a:solidFill>
              </a:defRPr>
            </a:lvl4pPr>
            <a:lvl5pPr>
              <a:lnSpc>
                <a:spcPct val="100000"/>
              </a:lnSpc>
              <a:spcBef>
                <a:spcPts val="211"/>
              </a:spcBef>
              <a:defRPr>
                <a:solidFill>
                  <a:srgbClr val="A5ACA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Shape 118"/>
          <p:cNvSpPr>
            <a:spLocks noGrp="1"/>
          </p:cNvSpPr>
          <p:nvPr>
            <p:ph type="pic" sz="half" idx="13"/>
          </p:nvPr>
        </p:nvSpPr>
        <p:spPr>
          <a:xfrm>
            <a:off x="3193233" y="1197280"/>
            <a:ext cx="4845054" cy="3633790"/>
          </a:xfrm>
          <a:prstGeom prst="rect">
            <a:avLst/>
          </a:prstGeom>
          <a:ln w="12700"/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996076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Title &amp; Caption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AU_PresDeck_Back_LIGHT_4-3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xfrm>
            <a:off x="2226283" y="4360635"/>
            <a:ext cx="4708873" cy="31879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8" name="Shape 128"/>
          <p:cNvSpPr>
            <a:spLocks noGrp="1"/>
          </p:cNvSpPr>
          <p:nvPr>
            <p:ph type="pic" sz="half" idx="13"/>
          </p:nvPr>
        </p:nvSpPr>
        <p:spPr>
          <a:xfrm>
            <a:off x="2217564" y="627796"/>
            <a:ext cx="4708872" cy="3531653"/>
          </a:xfrm>
          <a:prstGeom prst="rect">
            <a:avLst/>
          </a:prstGeom>
          <a:ln w="12700"/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xfrm>
            <a:off x="2233161" y="4880610"/>
            <a:ext cx="4708873" cy="452735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spcBef>
                <a:spcPts val="211"/>
              </a:spcBef>
              <a:defRPr sz="844">
                <a:solidFill>
                  <a:srgbClr val="A5ACAF"/>
                </a:solidFill>
              </a:defRPr>
            </a:lvl1pPr>
            <a:lvl2pPr>
              <a:lnSpc>
                <a:spcPct val="100000"/>
              </a:lnSpc>
              <a:spcBef>
                <a:spcPts val="211"/>
              </a:spcBef>
              <a:defRPr sz="844">
                <a:solidFill>
                  <a:srgbClr val="A5ACAF"/>
                </a:solidFill>
              </a:defRPr>
            </a:lvl2pPr>
            <a:lvl3pPr>
              <a:lnSpc>
                <a:spcPct val="100000"/>
              </a:lnSpc>
              <a:spcBef>
                <a:spcPts val="211"/>
              </a:spcBef>
              <a:defRPr sz="844">
                <a:solidFill>
                  <a:srgbClr val="A5ACAF"/>
                </a:solidFill>
              </a:defRPr>
            </a:lvl3pPr>
            <a:lvl4pPr>
              <a:lnSpc>
                <a:spcPct val="100000"/>
              </a:lnSpc>
              <a:spcBef>
                <a:spcPts val="211"/>
              </a:spcBef>
              <a:defRPr sz="844">
                <a:solidFill>
                  <a:srgbClr val="A5ACAF"/>
                </a:solidFill>
              </a:defRPr>
            </a:lvl4pPr>
            <a:lvl5pPr>
              <a:lnSpc>
                <a:spcPct val="100000"/>
              </a:lnSpc>
              <a:spcBef>
                <a:spcPts val="211"/>
              </a:spcBef>
              <a:defRPr sz="844">
                <a:solidFill>
                  <a:srgbClr val="A5ACA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Shape 1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080282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_PresDeck_Back_DARK_4-3-02-0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116785" y="2580599"/>
            <a:ext cx="2625092" cy="8317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6575" tIns="36575" rIns="36575" bIns="36575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105867" y="616938"/>
            <a:ext cx="3928515" cy="47590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6575" tIns="36575" rIns="36575" bIns="36575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6695692" y="5084616"/>
            <a:ext cx="190884" cy="187422"/>
          </a:xfrm>
          <a:prstGeom prst="rect">
            <a:avLst/>
          </a:prstGeom>
          <a:ln w="3175">
            <a:miter lim="400000"/>
          </a:ln>
        </p:spPr>
        <p:txBody>
          <a:bodyPr wrap="none" lIns="36575" tIns="36575" rIns="36575" bIns="36575" anchor="ctr">
            <a:spAutoFit/>
          </a:bodyPr>
          <a:lstStyle>
            <a:lvl1pPr algn="r">
              <a:defRPr sz="738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463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1" r:id="rId3"/>
    <p:sldLayoutId id="2147483672" r:id="rId4"/>
  </p:sldLayoutIdLst>
  <p:transition spd="med"/>
  <p:txStyles>
    <p:titleStyle>
      <a:lvl1pPr marL="0" marR="0" indent="0" algn="l" defTabSz="68577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64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l" defTabSz="68577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64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l" defTabSz="68577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64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l" defTabSz="68577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64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l" defTabSz="68577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64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0" algn="l" defTabSz="68577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64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0" algn="l" defTabSz="68577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64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0" algn="l" defTabSz="68577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64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0" algn="l" defTabSz="68577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64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0" marR="0" indent="0" algn="l" defTabSz="685775" rtl="0" latinLnBrk="0">
        <a:lnSpc>
          <a:spcPct val="120000"/>
        </a:lnSpc>
        <a:spcBef>
          <a:spcPts val="316"/>
        </a:spcBef>
        <a:spcAft>
          <a:spcPts val="0"/>
        </a:spcAft>
        <a:buClrTx/>
        <a:buSzTx/>
        <a:buFontTx/>
        <a:buNone/>
        <a:tabLst/>
        <a:defRPr sz="1108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241093" algn="l" defTabSz="685775" rtl="0" latinLnBrk="0">
        <a:lnSpc>
          <a:spcPct val="120000"/>
        </a:lnSpc>
        <a:spcBef>
          <a:spcPts val="316"/>
        </a:spcBef>
        <a:spcAft>
          <a:spcPts val="0"/>
        </a:spcAft>
        <a:buClrTx/>
        <a:buSzTx/>
        <a:buFontTx/>
        <a:buNone/>
        <a:tabLst/>
        <a:defRPr sz="1108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482186" algn="l" defTabSz="685775" rtl="0" latinLnBrk="0">
        <a:lnSpc>
          <a:spcPct val="120000"/>
        </a:lnSpc>
        <a:spcBef>
          <a:spcPts val="316"/>
        </a:spcBef>
        <a:spcAft>
          <a:spcPts val="0"/>
        </a:spcAft>
        <a:buClrTx/>
        <a:buSzTx/>
        <a:buFontTx/>
        <a:buNone/>
        <a:tabLst/>
        <a:defRPr sz="1108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723279" algn="l" defTabSz="685775" rtl="0" latinLnBrk="0">
        <a:lnSpc>
          <a:spcPct val="120000"/>
        </a:lnSpc>
        <a:spcBef>
          <a:spcPts val="316"/>
        </a:spcBef>
        <a:spcAft>
          <a:spcPts val="0"/>
        </a:spcAft>
        <a:buClrTx/>
        <a:buSzTx/>
        <a:buFontTx/>
        <a:buNone/>
        <a:tabLst/>
        <a:defRPr sz="1108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964372" algn="l" defTabSz="685775" rtl="0" latinLnBrk="0">
        <a:lnSpc>
          <a:spcPct val="120000"/>
        </a:lnSpc>
        <a:spcBef>
          <a:spcPts val="316"/>
        </a:spcBef>
        <a:spcAft>
          <a:spcPts val="0"/>
        </a:spcAft>
        <a:buClrTx/>
        <a:buSzTx/>
        <a:buFontTx/>
        <a:buNone/>
        <a:tabLst/>
        <a:defRPr sz="1108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1205465" algn="l" defTabSz="685775" rtl="0" latinLnBrk="0">
        <a:lnSpc>
          <a:spcPct val="120000"/>
        </a:lnSpc>
        <a:spcBef>
          <a:spcPts val="316"/>
        </a:spcBef>
        <a:spcAft>
          <a:spcPts val="0"/>
        </a:spcAft>
        <a:buClrTx/>
        <a:buSzTx/>
        <a:buFontTx/>
        <a:buNone/>
        <a:tabLst/>
        <a:defRPr sz="1108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1446558" algn="l" defTabSz="685775" rtl="0" latinLnBrk="0">
        <a:lnSpc>
          <a:spcPct val="120000"/>
        </a:lnSpc>
        <a:spcBef>
          <a:spcPts val="316"/>
        </a:spcBef>
        <a:spcAft>
          <a:spcPts val="0"/>
        </a:spcAft>
        <a:buClrTx/>
        <a:buSzTx/>
        <a:buFontTx/>
        <a:buNone/>
        <a:tabLst/>
        <a:defRPr sz="1108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1687651" algn="l" defTabSz="685775" rtl="0" latinLnBrk="0">
        <a:lnSpc>
          <a:spcPct val="120000"/>
        </a:lnSpc>
        <a:spcBef>
          <a:spcPts val="316"/>
        </a:spcBef>
        <a:spcAft>
          <a:spcPts val="0"/>
        </a:spcAft>
        <a:buClrTx/>
        <a:buSzTx/>
        <a:buFontTx/>
        <a:buNone/>
        <a:tabLst/>
        <a:defRPr sz="1108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1928744" algn="l" defTabSz="685775" rtl="0" latinLnBrk="0">
        <a:lnSpc>
          <a:spcPct val="120000"/>
        </a:lnSpc>
        <a:spcBef>
          <a:spcPts val="316"/>
        </a:spcBef>
        <a:spcAft>
          <a:spcPts val="0"/>
        </a:spcAft>
        <a:buClrTx/>
        <a:buSzTx/>
        <a:buFontTx/>
        <a:buNone/>
        <a:tabLst/>
        <a:defRPr sz="1108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6857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3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241093" algn="r" defTabSz="6857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3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482186" algn="r" defTabSz="6857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3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723279" algn="r" defTabSz="6857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3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964372" algn="r" defTabSz="6857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3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205465" algn="r" defTabSz="6857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3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1446558" algn="r" defTabSz="6857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3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687651" algn="r" defTabSz="6857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3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928744" algn="r" defTabSz="6857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3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D6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14400"/>
            <a:ext cx="9143999" cy="2121019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Discharge Process Workgroup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125592"/>
            <a:ext cx="9144000" cy="732408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round/>
          </a:ln>
          <a:effectLst>
            <a:outerShdw blurRad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04900" y="3775588"/>
            <a:ext cx="933450" cy="114300"/>
          </a:xfrm>
          <a:prstGeom prst="rect">
            <a:avLst/>
          </a:prstGeom>
          <a:solidFill>
            <a:srgbClr val="092F57"/>
          </a:solidFill>
          <a:ln w="12700" cap="flat">
            <a:solidFill>
              <a:srgbClr val="092F57"/>
            </a:solidFill>
            <a:prstDash val="solid"/>
            <a:round/>
          </a:ln>
          <a:effectLst>
            <a:outerShdw blurRad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6" y="6125592"/>
            <a:ext cx="734359" cy="736571"/>
          </a:xfrm>
          <a:prstGeom prst="rect">
            <a:avLst/>
          </a:prstGeom>
        </p:spPr>
      </p:pic>
      <p:pic>
        <p:nvPicPr>
          <p:cNvPr id="1026" name="Picture 2" descr="Image result for au health logo white augus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598" y="6192238"/>
            <a:ext cx="2158354" cy="59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3173452" y="3035419"/>
            <a:ext cx="2718063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-39517" y="3637512"/>
            <a:ext cx="9143999" cy="142808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pPr marL="0" marR="0" indent="0" algn="ctr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FFC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Michelle Hoehn, DNP, RN, NE-BC, CMSRN</a:t>
            </a:r>
          </a:p>
          <a:p>
            <a:pPr marL="0" marR="0" indent="0" algn="ctr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FFC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Dr. Ferdinand Schafer</a:t>
            </a:r>
          </a:p>
          <a:p>
            <a:pPr marL="0" marR="0" indent="0" algn="ctr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FFC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Julia Hunt, MSHAIL, CLSSGB, CCE</a:t>
            </a:r>
          </a:p>
          <a:p>
            <a:pPr marL="0" marR="0" indent="0" algn="ctr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803284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25592"/>
            <a:ext cx="9144000" cy="732408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round/>
          </a:ln>
          <a:effectLst>
            <a:outerShdw blurRad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ctr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1358" y="3721395"/>
            <a:ext cx="1137684" cy="233917"/>
          </a:xfrm>
          <a:prstGeom prst="rect">
            <a:avLst/>
          </a:prstGeom>
          <a:solidFill>
            <a:srgbClr val="092F57"/>
          </a:solidFill>
          <a:ln w="12700" cap="flat">
            <a:solidFill>
              <a:srgbClr val="092F57"/>
            </a:solidFill>
            <a:prstDash val="solid"/>
            <a:round/>
          </a:ln>
          <a:effectLst>
            <a:outerShdw blurRad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ctr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6" y="6125592"/>
            <a:ext cx="734359" cy="736571"/>
          </a:xfrm>
          <a:prstGeom prst="rect">
            <a:avLst/>
          </a:prstGeom>
        </p:spPr>
      </p:pic>
      <p:pic>
        <p:nvPicPr>
          <p:cNvPr id="12" name="Picture 2" descr="Image result for au health logo white augus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598" y="6192238"/>
            <a:ext cx="2158354" cy="59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5056" y="486137"/>
            <a:ext cx="8213144" cy="56630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Discharge Flowchart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6631" y="1052444"/>
            <a:ext cx="2718063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73170"/>
            <a:ext cx="9144000" cy="371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2074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25592"/>
            <a:ext cx="9144000" cy="732408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round/>
          </a:ln>
          <a:effectLst>
            <a:outerShdw blurRad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ctr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1358" y="3721395"/>
            <a:ext cx="1137684" cy="233917"/>
          </a:xfrm>
          <a:prstGeom prst="rect">
            <a:avLst/>
          </a:prstGeom>
          <a:solidFill>
            <a:srgbClr val="092F57"/>
          </a:solidFill>
          <a:ln w="12700" cap="flat">
            <a:solidFill>
              <a:srgbClr val="092F57"/>
            </a:solidFill>
            <a:prstDash val="solid"/>
            <a:round/>
          </a:ln>
          <a:effectLst>
            <a:outerShdw blurRad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ctr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6" y="6125592"/>
            <a:ext cx="734359" cy="736571"/>
          </a:xfrm>
          <a:prstGeom prst="rect">
            <a:avLst/>
          </a:prstGeom>
        </p:spPr>
      </p:pic>
      <p:pic>
        <p:nvPicPr>
          <p:cNvPr id="12" name="Picture 2" descr="Image result for au health logo white augus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598" y="6192238"/>
            <a:ext cx="2158354" cy="59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5056" y="486137"/>
            <a:ext cx="8213144" cy="56630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Transfer Flowchart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6631" y="1052444"/>
            <a:ext cx="2718063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73170"/>
            <a:ext cx="9144000" cy="3711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60234"/>
            <a:ext cx="9144000" cy="465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1912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461466"/>
            <a:ext cx="9143999" cy="157395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Questions or Comments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25592"/>
            <a:ext cx="9144000" cy="732408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round/>
          </a:ln>
          <a:effectLst>
            <a:outerShdw blurRad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04900" y="3775588"/>
            <a:ext cx="933450" cy="114300"/>
          </a:xfrm>
          <a:prstGeom prst="rect">
            <a:avLst/>
          </a:prstGeom>
          <a:solidFill>
            <a:srgbClr val="092F57"/>
          </a:solidFill>
          <a:ln w="12700" cap="flat">
            <a:solidFill>
              <a:srgbClr val="092F57"/>
            </a:solidFill>
            <a:prstDash val="solid"/>
            <a:round/>
          </a:ln>
          <a:effectLst>
            <a:outerShdw blurRad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6" y="6125592"/>
            <a:ext cx="734359" cy="736571"/>
          </a:xfrm>
          <a:prstGeom prst="rect">
            <a:avLst/>
          </a:prstGeom>
        </p:spPr>
      </p:pic>
      <p:pic>
        <p:nvPicPr>
          <p:cNvPr id="1026" name="Picture 2" descr="Image result for au health logo white augus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598" y="6192238"/>
            <a:ext cx="2158354" cy="59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3173452" y="3035419"/>
            <a:ext cx="2718063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76202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25592"/>
            <a:ext cx="9144000" cy="732408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round/>
          </a:ln>
          <a:effectLst>
            <a:outerShdw blurRad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ctr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1358" y="3721395"/>
            <a:ext cx="1137684" cy="233917"/>
          </a:xfrm>
          <a:prstGeom prst="rect">
            <a:avLst/>
          </a:prstGeom>
          <a:solidFill>
            <a:srgbClr val="092F57"/>
          </a:solidFill>
          <a:ln w="12700" cap="flat">
            <a:solidFill>
              <a:srgbClr val="092F57"/>
            </a:solidFill>
            <a:prstDash val="solid"/>
            <a:round/>
          </a:ln>
          <a:effectLst>
            <a:outerShdw blurRad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ctr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6" y="6125592"/>
            <a:ext cx="734359" cy="736571"/>
          </a:xfrm>
          <a:prstGeom prst="rect">
            <a:avLst/>
          </a:prstGeom>
        </p:spPr>
      </p:pic>
      <p:pic>
        <p:nvPicPr>
          <p:cNvPr id="12" name="Picture 2" descr="Image result for au health logo white augus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598" y="6192238"/>
            <a:ext cx="2158354" cy="59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5056" y="486137"/>
            <a:ext cx="8213144" cy="56630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Agenda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Calibri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6631" y="1052444"/>
            <a:ext cx="2718063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6631" y="1119090"/>
            <a:ext cx="8887369" cy="204363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pPr marL="342900" marR="0" indent="-34290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KPI: % Out in 90 Minutes</a:t>
            </a:r>
          </a:p>
          <a:p>
            <a:pPr marL="342900" marR="0" indent="-34290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Discharge Lounge Optimization</a:t>
            </a:r>
          </a:p>
          <a:p>
            <a:pPr marL="800100" lvl="1" indent="-342900" defTabSz="1300480" hangingPunct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Metric: % D/C lounge utilization </a:t>
            </a:r>
          </a:p>
          <a:p>
            <a:pPr marL="800100" lvl="1" indent="-342900" defTabSz="1300480" hangingPunct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Uber/ Lyft</a:t>
            </a:r>
          </a:p>
          <a:p>
            <a:pPr marL="800100" lvl="1" indent="-342900" defTabSz="1300480" hangingPunct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Discharge Lounge Criteria</a:t>
            </a:r>
          </a:p>
          <a:p>
            <a:pPr marL="342900" indent="-342900" defTabSz="1300480" hangingPunct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Discharge/ Transfer flowcharts</a:t>
            </a:r>
          </a:p>
          <a:p>
            <a:pPr marL="342900" marR="0" indent="-34290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200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50881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25592"/>
            <a:ext cx="9144000" cy="732408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round/>
          </a:ln>
          <a:effectLst>
            <a:outerShdw blurRad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ctr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1358" y="3721395"/>
            <a:ext cx="1137684" cy="233917"/>
          </a:xfrm>
          <a:prstGeom prst="rect">
            <a:avLst/>
          </a:prstGeom>
          <a:solidFill>
            <a:srgbClr val="092F57"/>
          </a:solidFill>
          <a:ln w="12700" cap="flat">
            <a:solidFill>
              <a:srgbClr val="092F57"/>
            </a:solidFill>
            <a:prstDash val="solid"/>
            <a:round/>
          </a:ln>
          <a:effectLst>
            <a:outerShdw blurRad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ctr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6" y="6125592"/>
            <a:ext cx="734359" cy="736571"/>
          </a:xfrm>
          <a:prstGeom prst="rect">
            <a:avLst/>
          </a:prstGeom>
        </p:spPr>
      </p:pic>
      <p:pic>
        <p:nvPicPr>
          <p:cNvPr id="12" name="Picture 2" descr="Image result for au health logo white augus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598" y="6192238"/>
            <a:ext cx="2158354" cy="59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5056" y="486137"/>
            <a:ext cx="8213144" cy="56630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% Out in 90 minutes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Calibri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6631" y="1052444"/>
            <a:ext cx="2718063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6631" y="1119090"/>
            <a:ext cx="8887369" cy="65864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pPr marR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Calibri"/>
            </a:endParaRPr>
          </a:p>
          <a:p>
            <a:pPr marL="342900" marR="0" indent="-34290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200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674" y="1286834"/>
            <a:ext cx="7216652" cy="42430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3674" y="5621546"/>
            <a:ext cx="3015761" cy="41241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Frequency: Weekly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57901" y="5639378"/>
            <a:ext cx="3015761" cy="41241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Date: May 5, 2021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766657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25592"/>
            <a:ext cx="9144000" cy="732408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round/>
          </a:ln>
          <a:effectLst>
            <a:outerShdw blurRad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ctr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1358" y="3721395"/>
            <a:ext cx="1137684" cy="233917"/>
          </a:xfrm>
          <a:prstGeom prst="rect">
            <a:avLst/>
          </a:prstGeom>
          <a:solidFill>
            <a:srgbClr val="092F57"/>
          </a:solidFill>
          <a:ln w="12700" cap="flat">
            <a:solidFill>
              <a:srgbClr val="092F57"/>
            </a:solidFill>
            <a:prstDash val="solid"/>
            <a:round/>
          </a:ln>
          <a:effectLst>
            <a:outerShdw blurRad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ctr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6" y="6125592"/>
            <a:ext cx="734359" cy="736571"/>
          </a:xfrm>
          <a:prstGeom prst="rect">
            <a:avLst/>
          </a:prstGeom>
        </p:spPr>
      </p:pic>
      <p:pic>
        <p:nvPicPr>
          <p:cNvPr id="12" name="Picture 2" descr="Image result for au health logo white augus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598" y="6192238"/>
            <a:ext cx="2158354" cy="59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5056" y="486137"/>
            <a:ext cx="8213144" cy="56630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Discharge Lounge Optimization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Calibri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6631" y="1052444"/>
            <a:ext cx="2718063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6631" y="1119090"/>
            <a:ext cx="8887369" cy="158197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pPr marR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Metric</a:t>
            </a:r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: % of eligible patients who went to the discharge lounge</a:t>
            </a:r>
          </a:p>
          <a:p>
            <a:pPr marL="342900" marR="0" indent="-34290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Median: 19%</a:t>
            </a:r>
          </a:p>
          <a:p>
            <a:pPr marL="342900" marR="0" indent="-34290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Goal: 30%</a:t>
            </a:r>
          </a:p>
          <a:p>
            <a:pPr marL="342900" marR="0" indent="-34290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Calibri"/>
            </a:endParaRPr>
          </a:p>
          <a:p>
            <a:pPr marL="342900" marR="0" indent="-34290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200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3392" y="1881249"/>
            <a:ext cx="7055358" cy="41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62889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25592"/>
            <a:ext cx="9144000" cy="732408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round/>
          </a:ln>
          <a:effectLst>
            <a:outerShdw blurRad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ctr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1358" y="3721395"/>
            <a:ext cx="1137684" cy="233917"/>
          </a:xfrm>
          <a:prstGeom prst="rect">
            <a:avLst/>
          </a:prstGeom>
          <a:solidFill>
            <a:srgbClr val="092F57"/>
          </a:solidFill>
          <a:ln w="12700" cap="flat">
            <a:solidFill>
              <a:srgbClr val="092F57"/>
            </a:solidFill>
            <a:prstDash val="solid"/>
            <a:round/>
          </a:ln>
          <a:effectLst>
            <a:outerShdw blurRad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ctr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6" y="6125592"/>
            <a:ext cx="734359" cy="736571"/>
          </a:xfrm>
          <a:prstGeom prst="rect">
            <a:avLst/>
          </a:prstGeom>
        </p:spPr>
      </p:pic>
      <p:pic>
        <p:nvPicPr>
          <p:cNvPr id="12" name="Picture 2" descr="Image result for au health logo white augus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598" y="6192238"/>
            <a:ext cx="2158354" cy="59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5056" y="486137"/>
            <a:ext cx="8213144" cy="56630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Discharge Lounge Optimization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Calibri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6631" y="1052444"/>
            <a:ext cx="2718063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6631" y="1119090"/>
            <a:ext cx="8887369" cy="96641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pPr marR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Metric</a:t>
            </a:r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: % of eligible patients who went to the discharge lounge</a:t>
            </a:r>
          </a:p>
          <a:p>
            <a:pPr marR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Calibri"/>
            </a:endParaRPr>
          </a:p>
          <a:p>
            <a:pPr marL="342900" marR="0" indent="-34290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200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82978"/>
            <a:ext cx="9144000" cy="2446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709291"/>
            <a:ext cx="9372600" cy="96641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Metric Calculation:</a:t>
            </a:r>
          </a:p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Total D/C – (ED+OR+Womens+8ICU+Telemed) =</a:t>
            </a:r>
            <a:r>
              <a:rPr kumimoji="0" lang="en-US" b="0" i="0" u="none" strike="noStrike" cap="none" spc="0" normalizeH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Total D/C from units eligible to use the D/C lounge</a:t>
            </a:r>
          </a:p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(Total sent to D/C lounge/Total to home from eligible units)x100= D/C lounge utilization percent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823122"/>
            <a:ext cx="1512277" cy="41241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200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Sample</a:t>
            </a: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913197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25592"/>
            <a:ext cx="9144000" cy="732408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round/>
          </a:ln>
          <a:effectLst>
            <a:outerShdw blurRad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ctr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1358" y="3721395"/>
            <a:ext cx="1137684" cy="233917"/>
          </a:xfrm>
          <a:prstGeom prst="rect">
            <a:avLst/>
          </a:prstGeom>
          <a:solidFill>
            <a:srgbClr val="092F57"/>
          </a:solidFill>
          <a:ln w="12700" cap="flat">
            <a:solidFill>
              <a:srgbClr val="092F57"/>
            </a:solidFill>
            <a:prstDash val="solid"/>
            <a:round/>
          </a:ln>
          <a:effectLst>
            <a:outerShdw blurRad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ctr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6" y="6125592"/>
            <a:ext cx="734359" cy="736571"/>
          </a:xfrm>
          <a:prstGeom prst="rect">
            <a:avLst/>
          </a:prstGeom>
        </p:spPr>
      </p:pic>
      <p:pic>
        <p:nvPicPr>
          <p:cNvPr id="12" name="Picture 2" descr="Image result for au health logo white augus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598" y="6192238"/>
            <a:ext cx="2158354" cy="59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5056" y="486137"/>
            <a:ext cx="8213144" cy="56630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Discharge Lounge Optimization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6631" y="1052444"/>
            <a:ext cx="2718063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8315" y="1119090"/>
            <a:ext cx="8942533" cy="586006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pPr defTabSz="1300480" hangingPunct="0"/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Uber/ Lyft</a:t>
            </a:r>
          </a:p>
          <a:p>
            <a:pPr marL="342900" indent="-342900" defTabSz="1300480" hangingPunct="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Progress: </a:t>
            </a:r>
          </a:p>
          <a:p>
            <a:pPr marL="800100" lvl="1" indent="-342900" defTabSz="130048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 1 pickup location</a:t>
            </a:r>
          </a:p>
          <a:p>
            <a:pPr marL="800100" lvl="1" indent="-342900" defTabSz="130048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Mocked up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uber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lyft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pickup signs and received feedback regarding the new process from patient advisors</a:t>
            </a:r>
          </a:p>
          <a:p>
            <a:pPr marL="800100" lvl="1" indent="-342900" defTabSz="130048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 made to contract with Lyft using hospital credit card</a:t>
            </a:r>
          </a:p>
          <a:p>
            <a:pPr marL="342900" indent="-342900" defTabSz="1300480" hangingPunct="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1300480" hangingPunct="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Steps: </a:t>
            </a:r>
          </a:p>
          <a:p>
            <a:pPr marL="800100" lvl="1" indent="-342900" defTabSz="130048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5/14 meeting</a:t>
            </a:r>
          </a:p>
          <a:p>
            <a:pPr marL="800100" lvl="1" indent="-342900" defTabSz="130048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best Lyft pickup timeframe - 30-45 minutes from discharge request?</a:t>
            </a:r>
          </a:p>
          <a:p>
            <a:pPr marL="800100" lvl="1" indent="-342900" defTabSz="130048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patient advisor questions/ comments for any additional changes to the process</a:t>
            </a:r>
          </a:p>
          <a:p>
            <a:pPr marL="800100" lvl="1" indent="-342900" defTabSz="130048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Finalize &amp; order signs</a:t>
            </a:r>
          </a:p>
          <a:p>
            <a:pPr marL="800100" lvl="1" indent="-342900" defTabSz="130048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with Lyft</a:t>
            </a:r>
            <a:endParaRPr lang="en-US" sz="2200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342900" indent="-342900" defTabSz="1300480" hangingPunct="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Calibri"/>
            </a:endParaRPr>
          </a:p>
          <a:p>
            <a:pPr marL="342900" marR="0" indent="-34290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220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Calibri"/>
            </a:endParaRPr>
          </a:p>
          <a:p>
            <a:pPr marL="342900" marR="0" indent="-34290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220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20874" t="-2528" r="22238" b="11701"/>
          <a:stretch/>
        </p:blipFill>
        <p:spPr>
          <a:xfrm>
            <a:off x="6519670" y="-112579"/>
            <a:ext cx="2633473" cy="22925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67355" y="1834219"/>
            <a:ext cx="2633472" cy="41241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MOCK-UP</a:t>
            </a:r>
          </a:p>
        </p:txBody>
      </p:sp>
    </p:spTree>
    <p:extLst>
      <p:ext uri="{BB962C8B-B14F-4D97-AF65-F5344CB8AC3E}">
        <p14:creationId xmlns:p14="http://schemas.microsoft.com/office/powerpoint/2010/main" val="343171689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25592"/>
            <a:ext cx="9144000" cy="732408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round/>
          </a:ln>
          <a:effectLst>
            <a:outerShdw blurRad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ctr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1358" y="3721395"/>
            <a:ext cx="1137684" cy="233917"/>
          </a:xfrm>
          <a:prstGeom prst="rect">
            <a:avLst/>
          </a:prstGeom>
          <a:solidFill>
            <a:srgbClr val="092F57"/>
          </a:solidFill>
          <a:ln w="12700" cap="flat">
            <a:solidFill>
              <a:srgbClr val="092F57"/>
            </a:solidFill>
            <a:prstDash val="solid"/>
            <a:round/>
          </a:ln>
          <a:effectLst>
            <a:outerShdw blurRad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ctr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6" y="6125592"/>
            <a:ext cx="734359" cy="736571"/>
          </a:xfrm>
          <a:prstGeom prst="rect">
            <a:avLst/>
          </a:prstGeom>
        </p:spPr>
      </p:pic>
      <p:pic>
        <p:nvPicPr>
          <p:cNvPr id="12" name="Picture 2" descr="Image result for au health logo white augus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598" y="6192238"/>
            <a:ext cx="2158354" cy="59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5056" y="486137"/>
            <a:ext cx="8213144" cy="56630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Discharge Lounge Optimization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6631" y="1052444"/>
            <a:ext cx="2718063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4383" y="1216022"/>
            <a:ext cx="5682074" cy="429040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pPr defTabSz="1300480" hangingPunct="0"/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Discharge Lounge Exclusion Criteria</a:t>
            </a:r>
          </a:p>
          <a:p>
            <a:pPr marL="342900" indent="-342900" defTabSz="1300480" hangingPunct="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Transplant</a:t>
            </a:r>
          </a:p>
          <a:p>
            <a:pPr marL="800100" lvl="1" indent="-342900" defTabSz="130048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Dr. Saeed toured/ approved the lounge </a:t>
            </a:r>
          </a:p>
          <a:p>
            <a:pPr marL="800100" lvl="1" indent="-342900" defTabSz="130048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Transplant team needs to ensure patient is ready to go before discharge</a:t>
            </a:r>
          </a:p>
          <a:p>
            <a:pPr marL="800100" lvl="1" indent="-342900" defTabSz="130048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5/13 meeting with transplant nursing leader</a:t>
            </a:r>
          </a:p>
          <a:p>
            <a:pPr marL="342900" indent="-342900" defTabSz="1300480" hangingPunct="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Knee/ Hip</a:t>
            </a:r>
          </a:p>
          <a:p>
            <a:pPr marL="800100" lvl="1" indent="-342900" defTabSz="130048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5/12 meeting w/ Ortho providers</a:t>
            </a:r>
          </a:p>
          <a:p>
            <a:pPr marL="342900" indent="-342900" defTabSz="1300480" hangingPunct="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CHOG 18 – 21 years</a:t>
            </a:r>
          </a:p>
          <a:p>
            <a:pPr marL="800100" lvl="1" indent="-342900" defTabSz="130048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Finalize work team and schedule meeting</a:t>
            </a:r>
          </a:p>
          <a:p>
            <a:pPr defTabSz="1300480" hangingPunct="0"/>
            <a:endParaRPr lang="en-US" sz="2200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300480" hangingPunct="0"/>
            <a:endParaRPr lang="en-US" sz="2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6457" y="1216022"/>
            <a:ext cx="3032313" cy="385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25868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25592"/>
            <a:ext cx="9144000" cy="732408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round/>
          </a:ln>
          <a:effectLst>
            <a:outerShdw blurRad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ctr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1358" y="3721395"/>
            <a:ext cx="1137684" cy="233917"/>
          </a:xfrm>
          <a:prstGeom prst="rect">
            <a:avLst/>
          </a:prstGeom>
          <a:solidFill>
            <a:srgbClr val="092F57"/>
          </a:solidFill>
          <a:ln w="12700" cap="flat">
            <a:solidFill>
              <a:srgbClr val="092F57"/>
            </a:solidFill>
            <a:prstDash val="solid"/>
            <a:round/>
          </a:ln>
          <a:effectLst>
            <a:outerShdw blurRad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ctr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6" y="6125592"/>
            <a:ext cx="734359" cy="736571"/>
          </a:xfrm>
          <a:prstGeom prst="rect">
            <a:avLst/>
          </a:prstGeom>
        </p:spPr>
      </p:pic>
      <p:pic>
        <p:nvPicPr>
          <p:cNvPr id="12" name="Picture 2" descr="Image result for au health logo white augus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598" y="6192238"/>
            <a:ext cx="2158354" cy="59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5056" y="486137"/>
            <a:ext cx="8213144" cy="56630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Discharge Lounge Optimization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6631" y="1052444"/>
            <a:ext cx="2718063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8315" y="1119090"/>
            <a:ext cx="5678125" cy="376718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pPr marL="342900" indent="-342900" defTabSz="1300480" hangingPunct="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CHOG 18 – 21 years Team Members</a:t>
            </a:r>
          </a:p>
          <a:p>
            <a:pPr marL="342900" indent="-342900" defTabSz="1300480" hangingPunct="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Michelle Hoehn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Julia Hunt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Kim Basso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Christa Butler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Gloria Wright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Brittany Faulkner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Amy Bales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April Lewis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Brittany Enfinger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Alicia Fulghum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4558" y="1736204"/>
            <a:ext cx="5212080" cy="339785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Damian </a:t>
            </a:r>
            <a:r>
              <a:rPr lang="en-US" sz="2000" dirty="0" err="1">
                <a:solidFill>
                  <a:srgbClr val="FFFFFF"/>
                </a:solidFill>
              </a:rPr>
              <a:t>Priessman</a:t>
            </a:r>
            <a:endParaRPr lang="en-US" sz="2000" dirty="0">
              <a:solidFill>
                <a:srgbClr val="FFFFFF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FFFF"/>
                </a:solidFill>
              </a:rPr>
              <a:t>Venita</a:t>
            </a:r>
            <a:r>
              <a:rPr lang="en-US" sz="2000" dirty="0">
                <a:solidFill>
                  <a:srgbClr val="FFFFFF"/>
                </a:solidFill>
              </a:rPr>
              <a:t> Davis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EVS - Ken Philibin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Transport - Mark Stevens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Nursing Supervisors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Pharmacy (optional)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Meds to Beds –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PFCC –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Nursing Education –</a:t>
            </a:r>
            <a:r>
              <a:rPr lang="en-US" sz="2000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84122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25592"/>
            <a:ext cx="9144000" cy="732408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round/>
          </a:ln>
          <a:effectLst>
            <a:outerShdw blurRad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ctr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1358" y="3721395"/>
            <a:ext cx="1137684" cy="233917"/>
          </a:xfrm>
          <a:prstGeom prst="rect">
            <a:avLst/>
          </a:prstGeom>
          <a:solidFill>
            <a:srgbClr val="092F57"/>
          </a:solidFill>
          <a:ln w="12700" cap="flat">
            <a:solidFill>
              <a:srgbClr val="092F57"/>
            </a:solidFill>
            <a:prstDash val="solid"/>
            <a:round/>
          </a:ln>
          <a:effectLst>
            <a:outerShdw blurRad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ctr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6" y="6125592"/>
            <a:ext cx="734359" cy="736571"/>
          </a:xfrm>
          <a:prstGeom prst="rect">
            <a:avLst/>
          </a:prstGeom>
        </p:spPr>
      </p:pic>
      <p:pic>
        <p:nvPicPr>
          <p:cNvPr id="12" name="Picture 2" descr="Image result for au health logo white augus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598" y="6192238"/>
            <a:ext cx="2158354" cy="59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5056" y="486137"/>
            <a:ext cx="8213144" cy="56630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Discharge Lounge Optimization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6631" y="1052444"/>
            <a:ext cx="2718063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8315" y="1119090"/>
            <a:ext cx="8887369" cy="133574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575" tIns="36575" rIns="36575" bIns="36575" numCol="1" spcCol="38100" rtlCol="0" anchor="t">
            <a:spAutoFit/>
          </a:bodyPr>
          <a:lstStyle/>
          <a:p>
            <a:pPr marL="342900" indent="-342900" defTabSz="1300480" hangingPunct="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Steps: </a:t>
            </a:r>
          </a:p>
          <a:p>
            <a:pPr marL="800100" lvl="1" indent="-342900" defTabSz="130048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D/c lounge flyer &amp; clothes closet info will be added to admission packet</a:t>
            </a:r>
          </a:p>
          <a:p>
            <a:pPr marL="800100" lvl="1" indent="-342900" defTabSz="130048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opening d/c lounge on Saturday</a:t>
            </a:r>
          </a:p>
          <a:p>
            <a:pPr marL="800100" lvl="1" indent="-342900" defTabSz="130048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Conditional discharge order </a:t>
            </a: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live June 8th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973711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 Black ">
  <a:themeElements>
    <a:clrScheme name=" Black 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 Black 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 Black 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6575" tIns="36575" rIns="36575" bIns="36575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6575" tIns="36575" rIns="36575" bIns="36575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24884</TotalTime>
  <Words>409</Words>
  <Application>Microsoft Macintosh PowerPoint</Application>
  <PresentationFormat>On-screen Show (4:3)</PresentationFormat>
  <Paragraphs>91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Helvetica</vt:lpstr>
      <vt:lpstr>Times New Roman</vt:lpstr>
      <vt:lpstr> Black </vt:lpstr>
      <vt:lpstr>Discharge Process Workgroup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or Comments</vt:lpstr>
    </vt:vector>
  </TitlesOfParts>
  <Company>Augusta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Centralized Logistics Center</dc:title>
  <dc:creator>Cirillo, Rebecca</dc:creator>
  <cp:lastModifiedBy>Hoehn, Michelle</cp:lastModifiedBy>
  <cp:revision>712</cp:revision>
  <cp:lastPrinted>2018-11-27T22:07:13Z</cp:lastPrinted>
  <dcterms:created xsi:type="dcterms:W3CDTF">2017-08-04T15:15:05Z</dcterms:created>
  <dcterms:modified xsi:type="dcterms:W3CDTF">2022-01-11T23:44:53Z</dcterms:modified>
</cp:coreProperties>
</file>