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trictFirstAndLastChars="0" saveSubsetFonts="1" autoCompressPictures="0">
  <p:sldMasterIdLst>
    <p:sldMasterId id="2147484002" r:id="rId4"/>
  </p:sldMasterIdLst>
  <p:notesMasterIdLst>
    <p:notesMasterId r:id="rId44"/>
  </p:notesMasterIdLst>
  <p:handoutMasterIdLst>
    <p:handoutMasterId r:id="rId45"/>
  </p:handoutMasterIdLst>
  <p:sldIdLst>
    <p:sldId id="271" r:id="rId5"/>
    <p:sldId id="272" r:id="rId6"/>
    <p:sldId id="261" r:id="rId7"/>
    <p:sldId id="1269" r:id="rId8"/>
    <p:sldId id="1271" r:id="rId9"/>
    <p:sldId id="1272" r:id="rId10"/>
    <p:sldId id="1279" r:id="rId11"/>
    <p:sldId id="263" r:id="rId12"/>
    <p:sldId id="265" r:id="rId13"/>
    <p:sldId id="264" r:id="rId14"/>
    <p:sldId id="1273" r:id="rId15"/>
    <p:sldId id="1333" r:id="rId16"/>
    <p:sldId id="1292" r:id="rId17"/>
    <p:sldId id="1288" r:id="rId18"/>
    <p:sldId id="1290" r:id="rId19"/>
    <p:sldId id="1286" r:id="rId20"/>
    <p:sldId id="1285" r:id="rId21"/>
    <p:sldId id="1284" r:id="rId22"/>
    <p:sldId id="1299" r:id="rId23"/>
    <p:sldId id="1300" r:id="rId24"/>
    <p:sldId id="1334" r:id="rId25"/>
    <p:sldId id="1303" r:id="rId26"/>
    <p:sldId id="1304" r:id="rId27"/>
    <p:sldId id="1301" r:id="rId28"/>
    <p:sldId id="1297" r:id="rId29"/>
    <p:sldId id="1287" r:id="rId30"/>
    <p:sldId id="1306" r:id="rId31"/>
    <p:sldId id="1308" r:id="rId32"/>
    <p:sldId id="1316" r:id="rId33"/>
    <p:sldId id="1309" r:id="rId34"/>
    <p:sldId id="1295" r:id="rId35"/>
    <p:sldId id="1314" r:id="rId36"/>
    <p:sldId id="1281" r:id="rId37"/>
    <p:sldId id="1282" r:id="rId38"/>
    <p:sldId id="1289" r:id="rId39"/>
    <p:sldId id="1274" r:id="rId40"/>
    <p:sldId id="1291" r:id="rId41"/>
    <p:sldId id="1294" r:id="rId42"/>
    <p:sldId id="1296" r:id="rId43"/>
  </p:sldIdLst>
  <p:sldSz cx="12192000" cy="6858000"/>
  <p:notesSz cx="9296400" cy="7010400"/>
  <p:defaultTextStyle>
    <a:defPPr>
      <a:defRPr lang="en-US"/>
    </a:defPPr>
    <a:lvl1pPr algn="l" rtl="0" fontAlgn="base">
      <a:spcBef>
        <a:spcPct val="0"/>
      </a:spcBef>
      <a:spcAft>
        <a:spcPct val="0"/>
      </a:spcAft>
      <a:defRPr sz="3600" b="1"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sz="3600" b="1"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sz="3600" b="1"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sz="3600" b="1"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sz="3600" b="1" kern="1200">
        <a:solidFill>
          <a:schemeClr val="tx1"/>
        </a:solidFill>
        <a:latin typeface="Arial" pitchFamily="34" charset="0"/>
        <a:ea typeface="ＭＳ Ｐゴシック" pitchFamily="34" charset="-128"/>
        <a:cs typeface="+mn-cs"/>
      </a:defRPr>
    </a:lvl5pPr>
    <a:lvl6pPr marL="2286000" algn="l" defTabSz="914400" rtl="0" eaLnBrk="1" latinLnBrk="0" hangingPunct="1">
      <a:defRPr sz="3600" b="1" kern="1200">
        <a:solidFill>
          <a:schemeClr val="tx1"/>
        </a:solidFill>
        <a:latin typeface="Arial" pitchFamily="34" charset="0"/>
        <a:ea typeface="ＭＳ Ｐゴシック" pitchFamily="34" charset="-128"/>
        <a:cs typeface="+mn-cs"/>
      </a:defRPr>
    </a:lvl6pPr>
    <a:lvl7pPr marL="2743200" algn="l" defTabSz="914400" rtl="0" eaLnBrk="1" latinLnBrk="0" hangingPunct="1">
      <a:defRPr sz="3600" b="1" kern="1200">
        <a:solidFill>
          <a:schemeClr val="tx1"/>
        </a:solidFill>
        <a:latin typeface="Arial" pitchFamily="34" charset="0"/>
        <a:ea typeface="ＭＳ Ｐゴシック" pitchFamily="34" charset="-128"/>
        <a:cs typeface="+mn-cs"/>
      </a:defRPr>
    </a:lvl7pPr>
    <a:lvl8pPr marL="3200400" algn="l" defTabSz="914400" rtl="0" eaLnBrk="1" latinLnBrk="0" hangingPunct="1">
      <a:defRPr sz="3600" b="1" kern="1200">
        <a:solidFill>
          <a:schemeClr val="tx1"/>
        </a:solidFill>
        <a:latin typeface="Arial" pitchFamily="34" charset="0"/>
        <a:ea typeface="ＭＳ Ｐゴシック" pitchFamily="34" charset="-128"/>
        <a:cs typeface="+mn-cs"/>
      </a:defRPr>
    </a:lvl8pPr>
    <a:lvl9pPr marL="3657600" algn="l" defTabSz="914400" rtl="0" eaLnBrk="1" latinLnBrk="0" hangingPunct="1">
      <a:defRPr sz="3600" b="1" kern="1200">
        <a:solidFill>
          <a:schemeClr val="tx1"/>
        </a:solidFill>
        <a:latin typeface="Arial" pitchFamily="34" charset="0"/>
        <a:ea typeface="ＭＳ Ｐゴシック" pitchFamily="34" charset="-128"/>
        <a:cs typeface="+mn-cs"/>
      </a:defRPr>
    </a:lvl9pPr>
  </p:defaultTextStyle>
  <p:extLst>
    <p:ext uri="{EFAFB233-063F-42B5-8137-9DF3F51BA10A}">
      <p15:sldGuideLst xmlns:p15="http://schemas.microsoft.com/office/powerpoint/2012/main">
        <p15:guide id="1" orient="horz" pos="2162" userDrawn="1">
          <p15:clr>
            <a:srgbClr val="A4A3A4"/>
          </p15:clr>
        </p15:guide>
        <p15:guide id="2" orient="horz" pos="804" userDrawn="1">
          <p15:clr>
            <a:srgbClr val="A4A3A4"/>
          </p15:clr>
        </p15:guide>
        <p15:guide id="3" orient="horz" pos="193" userDrawn="1">
          <p15:clr>
            <a:srgbClr val="A4A3A4"/>
          </p15:clr>
        </p15:guide>
        <p15:guide id="4" orient="horz" pos="4128" userDrawn="1">
          <p15:clr>
            <a:srgbClr val="A4A3A4"/>
          </p15:clr>
        </p15:guide>
        <p15:guide id="5" orient="horz" pos="1483" userDrawn="1">
          <p15:clr>
            <a:srgbClr val="A4A3A4"/>
          </p15:clr>
        </p15:guide>
        <p15:guide id="6" orient="horz" pos="3514" userDrawn="1">
          <p15:clr>
            <a:srgbClr val="A4A3A4"/>
          </p15:clr>
        </p15:guide>
        <p15:guide id="7" orient="horz" pos="2833" userDrawn="1">
          <p15:clr>
            <a:srgbClr val="A4A3A4"/>
          </p15:clr>
        </p15:guide>
        <p15:guide id="8" pos="3840" userDrawn="1">
          <p15:clr>
            <a:srgbClr val="A4A3A4"/>
          </p15:clr>
        </p15:guide>
        <p15:guide id="9" pos="6312" userDrawn="1">
          <p15:clr>
            <a:srgbClr val="A4A3A4"/>
          </p15:clr>
        </p15:guide>
        <p15:guide id="10" pos="2612" userDrawn="1">
          <p15:clr>
            <a:srgbClr val="A4A3A4"/>
          </p15:clr>
        </p15:guide>
        <p15:guide id="11" pos="5077" userDrawn="1">
          <p15:clr>
            <a:srgbClr val="A4A3A4"/>
          </p15:clr>
        </p15:guide>
        <p15:guide id="12" pos="7421" userDrawn="1">
          <p15:clr>
            <a:srgbClr val="A4A3A4"/>
          </p15:clr>
        </p15:guide>
        <p15:guide id="13" pos="1368" userDrawn="1">
          <p15:clr>
            <a:srgbClr val="A4A3A4"/>
          </p15:clr>
        </p15:guide>
        <p15:guide id="14" pos="261" userDrawn="1">
          <p15:clr>
            <a:srgbClr val="A4A3A4"/>
          </p15:clr>
        </p15:guide>
      </p15:sldGuideLst>
    </p:ext>
    <p:ext uri="{2D200454-40CA-4A62-9FC3-DE9A4176ACB9}">
      <p15:notesGuideLst xmlns:p15="http://schemas.microsoft.com/office/powerpoint/2012/main">
        <p15:guide id="1" orient="horz" pos="2208">
          <p15:clr>
            <a:srgbClr val="A4A3A4"/>
          </p15:clr>
        </p15:guide>
        <p15:guide id="2" pos="292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AA02"/>
    <a:srgbClr val="4294D6"/>
    <a:srgbClr val="1A93D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8EB8593-123C-4D5B-8777-D33F7830C2A6}" v="41" dt="2021-03-03T20:26:14.23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912"/>
    <p:restoredTop sz="81092" autoAdjust="0"/>
  </p:normalViewPr>
  <p:slideViewPr>
    <p:cSldViewPr snapToGrid="0">
      <p:cViewPr varScale="1">
        <p:scale>
          <a:sx n="105" d="100"/>
          <a:sy n="105" d="100"/>
        </p:scale>
        <p:origin x="1616" y="184"/>
      </p:cViewPr>
      <p:guideLst>
        <p:guide orient="horz" pos="2162"/>
        <p:guide orient="horz" pos="804"/>
        <p:guide orient="horz" pos="193"/>
        <p:guide orient="horz" pos="4128"/>
        <p:guide orient="horz" pos="1483"/>
        <p:guide orient="horz" pos="3514"/>
        <p:guide orient="horz" pos="2833"/>
        <p:guide pos="3840"/>
        <p:guide pos="6312"/>
        <p:guide pos="2612"/>
        <p:guide pos="5077"/>
        <p:guide pos="7421"/>
        <p:guide pos="1368"/>
        <p:guide pos="261"/>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p:scale>
          <a:sx n="1" d="2"/>
          <a:sy n="1" d="2"/>
        </p:scale>
        <p:origin x="0" y="0"/>
      </p:cViewPr>
      <p:guideLst>
        <p:guide orient="horz" pos="2208"/>
        <p:guide pos="292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50"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0"/>
      <c:rotY val="20"/>
      <c:depthPercent val="130"/>
      <c:rAngAx val="0"/>
      <c:perspective val="10"/>
    </c:view3D>
    <c:floor>
      <c:thickness val="0"/>
    </c:floor>
    <c:sideWall>
      <c:thickness val="0"/>
      <c:spPr>
        <a:noFill/>
        <a:ln>
          <a:noFill/>
        </a:ln>
        <a:effectLst/>
      </c:spPr>
    </c:sideWall>
    <c:backWall>
      <c:thickness val="0"/>
      <c:spPr>
        <a:noFill/>
        <a:ln>
          <a:noFill/>
        </a:ln>
        <a:effectLst/>
      </c:spPr>
    </c:backWall>
    <c:plotArea>
      <c:layout>
        <c:manualLayout>
          <c:layoutTarget val="inner"/>
          <c:xMode val="edge"/>
          <c:yMode val="edge"/>
          <c:x val="8.2621499262396994E-2"/>
          <c:y val="3.4911180717889068E-2"/>
          <c:w val="0.90865385458846804"/>
          <c:h val="0.89075337403207899"/>
        </c:manualLayout>
      </c:layout>
      <c:bar3DChart>
        <c:barDir val="col"/>
        <c:grouping val="stacked"/>
        <c:varyColors val="0"/>
        <c:ser>
          <c:idx val="0"/>
          <c:order val="0"/>
          <c:tx>
            <c:strRef>
              <c:f>Sheet1!$B$1</c:f>
              <c:strCache>
                <c:ptCount val="1"/>
                <c:pt idx="0">
                  <c:v>FY Total</c:v>
                </c:pt>
              </c:strCache>
            </c:strRef>
          </c:tx>
          <c:spPr>
            <a:ln w="28575" cap="rnd">
              <a:solidFill>
                <a:schemeClr val="accent1"/>
              </a:solidFill>
              <a:round/>
            </a:ln>
            <a:effectLst/>
          </c:spPr>
          <c:invertIfNegative val="0"/>
          <c:dPt>
            <c:idx val="0"/>
            <c:invertIfNegative val="0"/>
            <c:bubble3D val="0"/>
            <c:spPr>
              <a:solidFill>
                <a:schemeClr val="accent6">
                  <a:lumMod val="60000"/>
                  <a:lumOff val="40000"/>
                </a:schemeClr>
              </a:solidFill>
              <a:ln w="28575" cap="rnd">
                <a:solidFill>
                  <a:schemeClr val="accent1"/>
                </a:solidFill>
                <a:round/>
              </a:ln>
              <a:effectLst/>
            </c:spPr>
            <c:extLst>
              <c:ext xmlns:c16="http://schemas.microsoft.com/office/drawing/2014/chart" uri="{C3380CC4-5D6E-409C-BE32-E72D297353CC}">
                <c16:uniqueId val="{00000001-A376-AC44-B8F8-3CA51A554080}"/>
              </c:ext>
            </c:extLst>
          </c:dPt>
          <c:dPt>
            <c:idx val="1"/>
            <c:invertIfNegative val="0"/>
            <c:bubble3D val="0"/>
            <c:spPr>
              <a:solidFill>
                <a:schemeClr val="accent1">
                  <a:lumMod val="75000"/>
                </a:schemeClr>
              </a:solidFill>
              <a:ln w="28575" cap="rnd">
                <a:solidFill>
                  <a:schemeClr val="accent1"/>
                </a:solidFill>
                <a:round/>
              </a:ln>
              <a:effectLst/>
            </c:spPr>
            <c:extLst>
              <c:ext xmlns:c16="http://schemas.microsoft.com/office/drawing/2014/chart" uri="{C3380CC4-5D6E-409C-BE32-E72D297353CC}">
                <c16:uniqueId val="{00000003-A376-AC44-B8F8-3CA51A554080}"/>
              </c:ext>
            </c:extLst>
          </c:dPt>
          <c:dPt>
            <c:idx val="2"/>
            <c:invertIfNegative val="0"/>
            <c:bubble3D val="0"/>
            <c:spPr>
              <a:solidFill>
                <a:schemeClr val="accent6">
                  <a:lumMod val="60000"/>
                  <a:lumOff val="40000"/>
                </a:schemeClr>
              </a:solidFill>
              <a:ln w="28575" cap="rnd">
                <a:solidFill>
                  <a:schemeClr val="accent1"/>
                </a:solidFill>
                <a:round/>
              </a:ln>
              <a:effectLst/>
            </c:spPr>
            <c:extLst>
              <c:ext xmlns:c16="http://schemas.microsoft.com/office/drawing/2014/chart" uri="{C3380CC4-5D6E-409C-BE32-E72D297353CC}">
                <c16:uniqueId val="{00000005-A376-AC44-B8F8-3CA51A554080}"/>
              </c:ext>
            </c:extLst>
          </c:dPt>
          <c:dPt>
            <c:idx val="3"/>
            <c:invertIfNegative val="0"/>
            <c:bubble3D val="0"/>
            <c:spPr>
              <a:solidFill>
                <a:schemeClr val="accent1">
                  <a:lumMod val="75000"/>
                </a:schemeClr>
              </a:solidFill>
              <a:ln w="28575" cap="rnd">
                <a:solidFill>
                  <a:schemeClr val="accent1"/>
                </a:solidFill>
                <a:round/>
              </a:ln>
              <a:effectLst/>
            </c:spPr>
            <c:extLst>
              <c:ext xmlns:c16="http://schemas.microsoft.com/office/drawing/2014/chart" uri="{C3380CC4-5D6E-409C-BE32-E72D297353CC}">
                <c16:uniqueId val="{00000007-A376-AC44-B8F8-3CA51A554080}"/>
              </c:ext>
            </c:extLst>
          </c:dPt>
          <c:dPt>
            <c:idx val="4"/>
            <c:invertIfNegative val="0"/>
            <c:bubble3D val="0"/>
            <c:spPr>
              <a:solidFill>
                <a:schemeClr val="accent6">
                  <a:lumMod val="60000"/>
                  <a:lumOff val="40000"/>
                </a:schemeClr>
              </a:solidFill>
              <a:ln w="28575" cap="rnd">
                <a:solidFill>
                  <a:schemeClr val="accent1"/>
                </a:solidFill>
                <a:round/>
              </a:ln>
              <a:effectLst/>
            </c:spPr>
            <c:extLst>
              <c:ext xmlns:c16="http://schemas.microsoft.com/office/drawing/2014/chart" uri="{C3380CC4-5D6E-409C-BE32-E72D297353CC}">
                <c16:uniqueId val="{00000009-A376-AC44-B8F8-3CA51A554080}"/>
              </c:ext>
            </c:extLst>
          </c:dPt>
          <c:dPt>
            <c:idx val="5"/>
            <c:invertIfNegative val="0"/>
            <c:bubble3D val="0"/>
            <c:spPr>
              <a:solidFill>
                <a:schemeClr val="accent1">
                  <a:lumMod val="75000"/>
                </a:schemeClr>
              </a:solidFill>
              <a:ln w="28575" cap="rnd">
                <a:solidFill>
                  <a:schemeClr val="accent1"/>
                </a:solidFill>
                <a:round/>
              </a:ln>
              <a:effectLst/>
            </c:spPr>
            <c:extLst>
              <c:ext xmlns:c16="http://schemas.microsoft.com/office/drawing/2014/chart" uri="{C3380CC4-5D6E-409C-BE32-E72D297353CC}">
                <c16:uniqueId val="{0000000B-A376-AC44-B8F8-3CA51A554080}"/>
              </c:ext>
            </c:extLst>
          </c:dPt>
          <c:dPt>
            <c:idx val="6"/>
            <c:invertIfNegative val="0"/>
            <c:bubble3D val="0"/>
            <c:spPr>
              <a:solidFill>
                <a:schemeClr val="accent6">
                  <a:lumMod val="60000"/>
                  <a:lumOff val="40000"/>
                </a:schemeClr>
              </a:solidFill>
              <a:ln w="28575" cap="rnd">
                <a:solidFill>
                  <a:schemeClr val="accent1"/>
                </a:solidFill>
                <a:round/>
              </a:ln>
              <a:effectLst/>
            </c:spPr>
            <c:extLst>
              <c:ext xmlns:c16="http://schemas.microsoft.com/office/drawing/2014/chart" uri="{C3380CC4-5D6E-409C-BE32-E72D297353CC}">
                <c16:uniqueId val="{0000000D-A376-AC44-B8F8-3CA51A554080}"/>
              </c:ext>
            </c:extLst>
          </c:dPt>
          <c:dPt>
            <c:idx val="7"/>
            <c:invertIfNegative val="0"/>
            <c:bubble3D val="0"/>
            <c:spPr>
              <a:solidFill>
                <a:schemeClr val="accent1">
                  <a:lumMod val="75000"/>
                </a:schemeClr>
              </a:solidFill>
              <a:ln w="28575" cap="rnd">
                <a:solidFill>
                  <a:schemeClr val="accent1"/>
                </a:solidFill>
                <a:round/>
              </a:ln>
              <a:effectLst/>
            </c:spPr>
            <c:extLst>
              <c:ext xmlns:c16="http://schemas.microsoft.com/office/drawing/2014/chart" uri="{C3380CC4-5D6E-409C-BE32-E72D297353CC}">
                <c16:uniqueId val="{0000000F-A376-AC44-B8F8-3CA51A554080}"/>
              </c:ext>
            </c:extLst>
          </c:dPt>
          <c:dLbls>
            <c:dLbl>
              <c:idx val="0"/>
              <c:layout>
                <c:manualLayout>
                  <c:x val="0"/>
                  <c:y val="-0.193519903222238"/>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A376-AC44-B8F8-3CA51A554080}"/>
                </c:ext>
              </c:extLst>
            </c:dLbl>
            <c:dLbl>
              <c:idx val="1"/>
              <c:layout>
                <c:manualLayout>
                  <c:x val="-3.1421415120897801E-17"/>
                  <c:y val="-0.22367884917895001"/>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A376-AC44-B8F8-3CA51A554080}"/>
                </c:ext>
              </c:extLst>
            </c:dLbl>
            <c:dLbl>
              <c:idx val="2"/>
              <c:layout>
                <c:manualLayout>
                  <c:x val="1.71391516929636E-3"/>
                  <c:y val="-0.22619209467534299"/>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A376-AC44-B8F8-3CA51A554080}"/>
                </c:ext>
              </c:extLst>
            </c:dLbl>
            <c:dLbl>
              <c:idx val="3"/>
              <c:layout>
                <c:manualLayout>
                  <c:x val="0"/>
                  <c:y val="-0.27645700460319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A376-AC44-B8F8-3CA51A554080}"/>
                </c:ext>
              </c:extLst>
            </c:dLbl>
            <c:dLbl>
              <c:idx val="4"/>
              <c:layout>
                <c:manualLayout>
                  <c:x val="1.71391516929629E-3"/>
                  <c:y val="-0.26389077712123399"/>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A376-AC44-B8F8-3CA51A554080}"/>
                </c:ext>
              </c:extLst>
            </c:dLbl>
            <c:dLbl>
              <c:idx val="5"/>
              <c:layout>
                <c:manualLayout>
                  <c:x val="-1.71391516929636E-3"/>
                  <c:y val="-0.241271567653699"/>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A376-AC44-B8F8-3CA51A554080}"/>
                </c:ext>
              </c:extLst>
            </c:dLbl>
            <c:dLbl>
              <c:idx val="6"/>
              <c:layout>
                <c:manualLayout>
                  <c:x val="0"/>
                  <c:y val="-0.31164244155269499"/>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A376-AC44-B8F8-3CA51A554080}"/>
                </c:ext>
              </c:extLst>
            </c:dLbl>
            <c:dLbl>
              <c:idx val="7"/>
              <c:layout>
                <c:manualLayout>
                  <c:x val="-1.71391516929636E-3"/>
                  <c:y val="-0.3493411239985850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A376-AC44-B8F8-3CA51A554080}"/>
                </c:ext>
              </c:extLst>
            </c:dLbl>
            <c:spPr>
              <a:noFill/>
              <a:ln>
                <a:noFill/>
              </a:ln>
              <a:effectLst/>
            </c:spPr>
            <c:txPr>
              <a:bodyPr wrap="square" lIns="38100" tIns="19050" rIns="38100" bIns="19050" anchor="ctr">
                <a:spAutoFit/>
              </a:bodyPr>
              <a:lstStyle/>
              <a:p>
                <a:pPr>
                  <a:defRPr b="1"/>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Sheet1!$A$2:$A$9</c:f>
              <c:strCache>
                <c:ptCount val="8"/>
                <c:pt idx="0">
                  <c:v>FY10</c:v>
                </c:pt>
                <c:pt idx="1">
                  <c:v>FY11</c:v>
                </c:pt>
                <c:pt idx="2">
                  <c:v>FY12</c:v>
                </c:pt>
                <c:pt idx="3">
                  <c:v>FY13</c:v>
                </c:pt>
                <c:pt idx="4">
                  <c:v>FY14</c:v>
                </c:pt>
                <c:pt idx="5">
                  <c:v>FY15</c:v>
                </c:pt>
                <c:pt idx="6">
                  <c:v>FY 16</c:v>
                </c:pt>
                <c:pt idx="7">
                  <c:v>FY17</c:v>
                </c:pt>
              </c:strCache>
            </c:strRef>
          </c:cat>
          <c:val>
            <c:numRef>
              <c:f>Sheet1!$B$2:$B$9</c:f>
              <c:numCache>
                <c:formatCode>0</c:formatCode>
                <c:ptCount val="8"/>
                <c:pt idx="0">
                  <c:v>5429</c:v>
                </c:pt>
                <c:pt idx="1">
                  <c:v>6032</c:v>
                </c:pt>
                <c:pt idx="2">
                  <c:v>6121</c:v>
                </c:pt>
                <c:pt idx="3">
                  <c:v>6454</c:v>
                </c:pt>
                <c:pt idx="4">
                  <c:v>6276</c:v>
                </c:pt>
                <c:pt idx="5">
                  <c:v>5941</c:v>
                </c:pt>
                <c:pt idx="6">
                  <c:v>6838</c:v>
                </c:pt>
                <c:pt idx="7" formatCode="General">
                  <c:v>7143</c:v>
                </c:pt>
              </c:numCache>
            </c:numRef>
          </c:val>
          <c:extLst>
            <c:ext xmlns:c16="http://schemas.microsoft.com/office/drawing/2014/chart" uri="{C3380CC4-5D6E-409C-BE32-E72D297353CC}">
              <c16:uniqueId val="{00000010-A376-AC44-B8F8-3CA51A554080}"/>
            </c:ext>
          </c:extLst>
        </c:ser>
        <c:dLbls>
          <c:showLegendKey val="0"/>
          <c:showVal val="0"/>
          <c:showCatName val="0"/>
          <c:showSerName val="0"/>
          <c:showPercent val="0"/>
          <c:showBubbleSize val="0"/>
        </c:dLbls>
        <c:gapWidth val="150"/>
        <c:shape val="box"/>
        <c:axId val="385985504"/>
        <c:axId val="385987072"/>
        <c:axId val="0"/>
      </c:bar3DChart>
      <c:catAx>
        <c:axId val="385985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385987072"/>
        <c:crosses val="autoZero"/>
        <c:auto val="1"/>
        <c:lblAlgn val="ctr"/>
        <c:lblOffset val="100"/>
        <c:noMultiLvlLbl val="0"/>
      </c:catAx>
      <c:valAx>
        <c:axId val="38598707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85985504"/>
        <c:crosses val="autoZero"/>
        <c:crossBetween val="between"/>
      </c:valAx>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title>
      <c:tx>
        <c:rich>
          <a:bodyPr rot="0" spcFirstLastPara="1" vertOverflow="ellipsis" vert="horz" wrap="square" anchor="ctr" anchorCtr="1"/>
          <a:lstStyle/>
          <a:p>
            <a:pPr>
              <a:defRPr sz="3200" b="0" i="0" u="none" strike="noStrike" kern="1200" cap="none" spc="0" normalizeH="0" baseline="0">
                <a:solidFill>
                  <a:schemeClr val="tx1">
                    <a:lumMod val="65000"/>
                    <a:lumOff val="35000"/>
                  </a:schemeClr>
                </a:solidFill>
                <a:latin typeface="Times New Roman" panose="02020603050405020304" pitchFamily="18" charset="0"/>
                <a:ea typeface="+mj-ea"/>
                <a:cs typeface="Times New Roman" panose="02020603050405020304" pitchFamily="18" charset="0"/>
              </a:defRPr>
            </a:pPr>
            <a:r>
              <a:rPr lang="en-US" sz="3200" dirty="0"/>
              <a:t>FY19 Discharge Lounge Utilization</a:t>
            </a:r>
          </a:p>
        </c:rich>
      </c:tx>
      <c:layout>
        <c:manualLayout>
          <c:xMode val="edge"/>
          <c:yMode val="edge"/>
          <c:x val="0.24805484060255181"/>
          <c:y val="0"/>
        </c:manualLayout>
      </c:layout>
      <c:overlay val="0"/>
      <c:spPr>
        <a:noFill/>
        <a:ln>
          <a:noFill/>
        </a:ln>
        <a:effectLst/>
      </c:spPr>
      <c:txPr>
        <a:bodyPr rot="0" spcFirstLastPara="1" vertOverflow="ellipsis" vert="horz" wrap="square" anchor="ctr" anchorCtr="1"/>
        <a:lstStyle/>
        <a:p>
          <a:pPr>
            <a:defRPr sz="3200" b="0" i="0" u="none" strike="noStrike" kern="1200" cap="none" spc="0" normalizeH="0" baseline="0">
              <a:solidFill>
                <a:schemeClr val="tx1">
                  <a:lumMod val="65000"/>
                  <a:lumOff val="35000"/>
                </a:schemeClr>
              </a:solidFill>
              <a:latin typeface="Times New Roman" panose="02020603050405020304" pitchFamily="18" charset="0"/>
              <a:ea typeface="+mj-ea"/>
              <a:cs typeface="Times New Roman" panose="02020603050405020304" pitchFamily="18" charset="0"/>
            </a:defRPr>
          </a:pPr>
          <a:endParaRPr lang="en-US"/>
        </a:p>
      </c:txPr>
    </c:title>
    <c:autoTitleDeleted val="0"/>
    <c:plotArea>
      <c:layout>
        <c:manualLayout>
          <c:layoutTarget val="inner"/>
          <c:xMode val="edge"/>
          <c:yMode val="edge"/>
          <c:x val="2.8720164862204724E-2"/>
          <c:y val="8.3836032352240172E-2"/>
          <c:w val="0.9626860851377953"/>
          <c:h val="0.88441390515544738"/>
        </c:manualLayout>
      </c:layout>
      <c:lineChart>
        <c:grouping val="standard"/>
        <c:varyColors val="0"/>
        <c:ser>
          <c:idx val="0"/>
          <c:order val="0"/>
          <c:tx>
            <c:strRef>
              <c:f>Sheet1!$B$1</c:f>
              <c:strCache>
                <c:ptCount val="1"/>
                <c:pt idx="0">
                  <c:v>Discharge Lounge Utilization</c:v>
                </c:pt>
              </c:strCache>
            </c:strRef>
          </c:tx>
          <c:spPr>
            <a:ln w="50800" cap="rnd">
              <a:solidFill>
                <a:srgbClr val="00B4CB"/>
              </a:solidFill>
              <a:round/>
            </a:ln>
            <a:effectLst/>
          </c:spPr>
          <c:marker>
            <c:symbol val="none"/>
          </c:marker>
          <c:cat>
            <c:numRef>
              <c:f>Sheet1!$A$2:$A$13</c:f>
              <c:numCache>
                <c:formatCode>mmm\-yy</c:formatCode>
                <c:ptCount val="12"/>
                <c:pt idx="0">
                  <c:v>43282</c:v>
                </c:pt>
                <c:pt idx="1">
                  <c:v>43313</c:v>
                </c:pt>
                <c:pt idx="2">
                  <c:v>43344</c:v>
                </c:pt>
                <c:pt idx="3">
                  <c:v>43374</c:v>
                </c:pt>
                <c:pt idx="4">
                  <c:v>43405</c:v>
                </c:pt>
                <c:pt idx="5">
                  <c:v>43435</c:v>
                </c:pt>
                <c:pt idx="6">
                  <c:v>43466</c:v>
                </c:pt>
                <c:pt idx="7">
                  <c:v>43497</c:v>
                </c:pt>
                <c:pt idx="8">
                  <c:v>43525</c:v>
                </c:pt>
                <c:pt idx="9">
                  <c:v>43556</c:v>
                </c:pt>
                <c:pt idx="10">
                  <c:v>43586</c:v>
                </c:pt>
                <c:pt idx="11">
                  <c:v>43617</c:v>
                </c:pt>
              </c:numCache>
            </c:numRef>
          </c:cat>
          <c:val>
            <c:numRef>
              <c:f>Sheet1!$B$2:$B$13</c:f>
              <c:numCache>
                <c:formatCode>General</c:formatCode>
                <c:ptCount val="12"/>
                <c:pt idx="0">
                  <c:v>126</c:v>
                </c:pt>
                <c:pt idx="1">
                  <c:v>144</c:v>
                </c:pt>
                <c:pt idx="2">
                  <c:v>128</c:v>
                </c:pt>
                <c:pt idx="3">
                  <c:v>120</c:v>
                </c:pt>
                <c:pt idx="4">
                  <c:v>117</c:v>
                </c:pt>
                <c:pt idx="5">
                  <c:v>105</c:v>
                </c:pt>
                <c:pt idx="6">
                  <c:v>155</c:v>
                </c:pt>
                <c:pt idx="7">
                  <c:v>139</c:v>
                </c:pt>
                <c:pt idx="8">
                  <c:v>135</c:v>
                </c:pt>
                <c:pt idx="9">
                  <c:v>120</c:v>
                </c:pt>
                <c:pt idx="10">
                  <c:v>143</c:v>
                </c:pt>
                <c:pt idx="11">
                  <c:v>119</c:v>
                </c:pt>
              </c:numCache>
            </c:numRef>
          </c:val>
          <c:smooth val="0"/>
          <c:extLst>
            <c:ext xmlns:c16="http://schemas.microsoft.com/office/drawing/2014/chart" uri="{C3380CC4-5D6E-409C-BE32-E72D297353CC}">
              <c16:uniqueId val="{00000000-B98F-4755-8F61-DBAD341A64D4}"/>
            </c:ext>
          </c:extLst>
        </c:ser>
        <c:dLbls>
          <c:showLegendKey val="0"/>
          <c:showVal val="0"/>
          <c:showCatName val="0"/>
          <c:showSerName val="0"/>
          <c:showPercent val="0"/>
          <c:showBubbleSize val="0"/>
        </c:dLbls>
        <c:smooth val="0"/>
        <c:axId val="577670608"/>
        <c:axId val="680460528"/>
      </c:lineChart>
      <c:dateAx>
        <c:axId val="577670608"/>
        <c:scaling>
          <c:orientation val="minMax"/>
        </c:scaling>
        <c:delete val="0"/>
        <c:axPos val="b"/>
        <c:numFmt formatCode="mmm\-yy"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cap="none" spc="0" normalizeH="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crossAx val="680460528"/>
        <c:crosses val="autoZero"/>
        <c:auto val="1"/>
        <c:lblOffset val="100"/>
        <c:baseTimeUnit val="months"/>
      </c:dateAx>
      <c:valAx>
        <c:axId val="680460528"/>
        <c:scaling>
          <c:orientation val="minMax"/>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crossAx val="577670608"/>
        <c:crosses val="autoZero"/>
        <c:crossBetween val="between"/>
      </c:valAx>
      <c:spPr>
        <a:noFill/>
        <a:ln>
          <a:noFill/>
        </a:ln>
        <a:effectLst/>
      </c:spPr>
    </c:plotArea>
    <c:plotVisOnly val="1"/>
    <c:dispBlanksAs val="gap"/>
    <c:showDLblsOverMax val="0"/>
  </c:chart>
  <c:spPr>
    <a:noFill/>
    <a:ln>
      <a:noFill/>
    </a:ln>
    <a:effectLst/>
  </c:spPr>
  <c:txPr>
    <a:bodyPr/>
    <a:lstStyle/>
    <a:p>
      <a:pPr>
        <a:defRPr sz="2800">
          <a:latin typeface="Times New Roman" panose="02020603050405020304" pitchFamily="18" charset="0"/>
          <a:cs typeface="Times New Roman" panose="02020603050405020304" pitchFamily="18"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 id="18">
  <a:schemeClr val="accent5"/>
</cs:colorStyle>
</file>

<file path=ppt/charts/style1.xml><?xml version="1.0" encoding="utf-8"?>
<cs:chartStyle xmlns:cs="http://schemas.microsoft.com/office/drawing/2012/chartStyle" xmlns:a="http://schemas.openxmlformats.org/drawingml/2006/main" id="23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EC49AD5-83A9-4D4D-8F7E-4AB3D33EB6C1}" type="doc">
      <dgm:prSet loTypeId="urn:microsoft.com/office/officeart/2005/8/layout/cycle2" loCatId="cycle" qsTypeId="urn:microsoft.com/office/officeart/2005/8/quickstyle/simple5" qsCatId="simple" csTypeId="urn:microsoft.com/office/officeart/2005/8/colors/accent1_2" csCatId="accent1" phldr="1"/>
      <dgm:spPr/>
      <dgm:t>
        <a:bodyPr/>
        <a:lstStyle/>
        <a:p>
          <a:endParaRPr lang="en-US"/>
        </a:p>
      </dgm:t>
    </dgm:pt>
    <dgm:pt modelId="{1F44B0E9-C903-4225-B500-D6DF04BAFCCA}">
      <dgm:prSet phldrT="[Text]" custT="1"/>
      <dgm:spPr>
        <a:solidFill>
          <a:srgbClr val="002060"/>
        </a:solidFill>
      </dgm:spPr>
      <dgm:t>
        <a:bodyPr/>
        <a:lstStyle/>
        <a:p>
          <a:r>
            <a:rPr lang="en-US" sz="1400" b="0" dirty="0">
              <a:solidFill>
                <a:srgbClr val="FFFFFF"/>
              </a:solidFill>
              <a:latin typeface="Times New Roman" panose="02020603050405020304" pitchFamily="18" charset="0"/>
              <a:cs typeface="Times New Roman" panose="02020603050405020304" pitchFamily="18" charset="0"/>
            </a:rPr>
            <a:t>Nursing Supervisors</a:t>
          </a:r>
        </a:p>
      </dgm:t>
    </dgm:pt>
    <dgm:pt modelId="{66B50FA7-9EDE-4D32-869B-4EB2F1E1A313}" type="parTrans" cxnId="{236D6179-7FA6-4385-9D4B-A2DBB7AE4C8C}">
      <dgm:prSet/>
      <dgm:spPr/>
      <dgm:t>
        <a:bodyPr/>
        <a:lstStyle/>
        <a:p>
          <a:endParaRPr lang="en-US" sz="700"/>
        </a:p>
      </dgm:t>
    </dgm:pt>
    <dgm:pt modelId="{69B8F2C8-1ADC-406A-AE64-EB4409630A6B}" type="sibTrans" cxnId="{236D6179-7FA6-4385-9D4B-A2DBB7AE4C8C}">
      <dgm:prSet custT="1"/>
      <dgm:spPr>
        <a:solidFill>
          <a:srgbClr val="00B4CB"/>
        </a:solidFill>
      </dgm:spPr>
      <dgm:t>
        <a:bodyPr/>
        <a:lstStyle/>
        <a:p>
          <a:endParaRPr lang="en-US" sz="700" dirty="0">
            <a:solidFill>
              <a:srgbClr val="00B0F0"/>
            </a:solidFill>
          </a:endParaRPr>
        </a:p>
      </dgm:t>
    </dgm:pt>
    <dgm:pt modelId="{FDDDE68F-3AC7-4BC5-AB30-9699B814F050}">
      <dgm:prSet phldrT="[Text]" custT="1"/>
      <dgm:spPr>
        <a:solidFill>
          <a:srgbClr val="002060"/>
        </a:solidFill>
      </dgm:spPr>
      <dgm:t>
        <a:bodyPr/>
        <a:lstStyle/>
        <a:p>
          <a:r>
            <a:rPr lang="en-US" sz="1400" b="0" dirty="0">
              <a:solidFill>
                <a:srgbClr val="FFFFFF"/>
              </a:solidFill>
              <a:latin typeface="Times New Roman" panose="02020603050405020304" pitchFamily="18" charset="0"/>
              <a:cs typeface="Times New Roman" panose="02020603050405020304" pitchFamily="18" charset="0"/>
            </a:rPr>
            <a:t>Centralized Staffing Office</a:t>
          </a:r>
        </a:p>
      </dgm:t>
    </dgm:pt>
    <dgm:pt modelId="{1E7FFE79-2CD5-4681-8289-AD6F086130A5}" type="parTrans" cxnId="{20841338-6246-4823-9E50-4FD2D2567E28}">
      <dgm:prSet/>
      <dgm:spPr/>
      <dgm:t>
        <a:bodyPr/>
        <a:lstStyle/>
        <a:p>
          <a:endParaRPr lang="en-US" sz="700"/>
        </a:p>
      </dgm:t>
    </dgm:pt>
    <dgm:pt modelId="{3C38AC04-37FB-4854-8203-86FEE42549B8}" type="sibTrans" cxnId="{20841338-6246-4823-9E50-4FD2D2567E28}">
      <dgm:prSet custT="1"/>
      <dgm:spPr>
        <a:solidFill>
          <a:srgbClr val="00B4CB"/>
        </a:solidFill>
      </dgm:spPr>
      <dgm:t>
        <a:bodyPr/>
        <a:lstStyle/>
        <a:p>
          <a:endParaRPr lang="en-US" sz="700" dirty="0">
            <a:solidFill>
              <a:srgbClr val="00B0F0"/>
            </a:solidFill>
          </a:endParaRPr>
        </a:p>
      </dgm:t>
    </dgm:pt>
    <dgm:pt modelId="{B465D3A5-7BFF-42CA-ADBA-92C90906B137}">
      <dgm:prSet phldrT="[Text]" custT="1"/>
      <dgm:spPr>
        <a:solidFill>
          <a:srgbClr val="002060"/>
        </a:solidFill>
      </dgm:spPr>
      <dgm:t>
        <a:bodyPr/>
        <a:lstStyle/>
        <a:p>
          <a:pPr>
            <a:lnSpc>
              <a:spcPct val="100000"/>
            </a:lnSpc>
            <a:spcAft>
              <a:spcPts val="0"/>
            </a:spcAft>
          </a:pPr>
          <a:r>
            <a:rPr lang="en-US" sz="1400" b="0" dirty="0">
              <a:solidFill>
                <a:srgbClr val="FFFFFF"/>
              </a:solidFill>
              <a:latin typeface="Times New Roman" panose="02020603050405020304" pitchFamily="18" charset="0"/>
              <a:cs typeface="Times New Roman" panose="02020603050405020304" pitchFamily="18" charset="0"/>
            </a:rPr>
            <a:t>Discharge </a:t>
          </a:r>
        </a:p>
        <a:p>
          <a:pPr>
            <a:lnSpc>
              <a:spcPct val="100000"/>
            </a:lnSpc>
            <a:spcAft>
              <a:spcPts val="0"/>
            </a:spcAft>
          </a:pPr>
          <a:r>
            <a:rPr lang="en-US" sz="1400" b="0" dirty="0">
              <a:solidFill>
                <a:srgbClr val="FFFFFF"/>
              </a:solidFill>
              <a:latin typeface="Times New Roman" panose="02020603050405020304" pitchFamily="18" charset="0"/>
              <a:cs typeface="Times New Roman" panose="02020603050405020304" pitchFamily="18" charset="0"/>
            </a:rPr>
            <a:t>Nurses</a:t>
          </a:r>
        </a:p>
      </dgm:t>
    </dgm:pt>
    <dgm:pt modelId="{F6473311-9197-4F86-B3DF-6C83D9D41004}" type="parTrans" cxnId="{41EA8F64-A1FA-4E6F-8149-6F777CFDD60D}">
      <dgm:prSet/>
      <dgm:spPr/>
      <dgm:t>
        <a:bodyPr/>
        <a:lstStyle/>
        <a:p>
          <a:endParaRPr lang="en-US" sz="700"/>
        </a:p>
      </dgm:t>
    </dgm:pt>
    <dgm:pt modelId="{B5BEC7EE-AB89-4B49-9D77-F2D2074F769E}" type="sibTrans" cxnId="{41EA8F64-A1FA-4E6F-8149-6F777CFDD60D}">
      <dgm:prSet custT="1"/>
      <dgm:spPr>
        <a:solidFill>
          <a:srgbClr val="00B4CB"/>
        </a:solidFill>
      </dgm:spPr>
      <dgm:t>
        <a:bodyPr/>
        <a:lstStyle/>
        <a:p>
          <a:endParaRPr lang="en-US" sz="700" dirty="0">
            <a:solidFill>
              <a:srgbClr val="00B0F0"/>
            </a:solidFill>
          </a:endParaRPr>
        </a:p>
      </dgm:t>
    </dgm:pt>
    <dgm:pt modelId="{595B2C9C-6172-4726-8329-007E9E808959}">
      <dgm:prSet phldrT="[Text]" custT="1"/>
      <dgm:spPr>
        <a:solidFill>
          <a:srgbClr val="002060"/>
        </a:solidFill>
      </dgm:spPr>
      <dgm:t>
        <a:bodyPr/>
        <a:lstStyle/>
        <a:p>
          <a:r>
            <a:rPr lang="en-US" sz="1400" b="0" dirty="0">
              <a:solidFill>
                <a:srgbClr val="FFFFFF"/>
              </a:solidFill>
              <a:latin typeface="Times New Roman" panose="02020603050405020304" pitchFamily="18" charset="0"/>
              <a:cs typeface="Times New Roman" panose="02020603050405020304" pitchFamily="18" charset="0"/>
            </a:rPr>
            <a:t>Patient Observer</a:t>
          </a:r>
        </a:p>
      </dgm:t>
    </dgm:pt>
    <dgm:pt modelId="{1E2DDAFF-9663-4461-B829-08641E703074}" type="parTrans" cxnId="{98C45500-679E-4BA4-B3E2-3219B090A3B3}">
      <dgm:prSet/>
      <dgm:spPr/>
      <dgm:t>
        <a:bodyPr/>
        <a:lstStyle/>
        <a:p>
          <a:endParaRPr lang="en-US" sz="700"/>
        </a:p>
      </dgm:t>
    </dgm:pt>
    <dgm:pt modelId="{EEE26137-0BBC-4925-B48E-9AA8FF6E2778}" type="sibTrans" cxnId="{98C45500-679E-4BA4-B3E2-3219B090A3B3}">
      <dgm:prSet custT="1"/>
      <dgm:spPr>
        <a:solidFill>
          <a:srgbClr val="00B4CB"/>
        </a:solidFill>
      </dgm:spPr>
      <dgm:t>
        <a:bodyPr/>
        <a:lstStyle/>
        <a:p>
          <a:endParaRPr lang="en-US" sz="700" dirty="0">
            <a:solidFill>
              <a:srgbClr val="00B0F0"/>
            </a:solidFill>
          </a:endParaRPr>
        </a:p>
      </dgm:t>
    </dgm:pt>
    <dgm:pt modelId="{F62CBB1A-E6D5-444D-9208-09E2381ADCA2}">
      <dgm:prSet custT="1"/>
      <dgm:spPr>
        <a:solidFill>
          <a:srgbClr val="002060"/>
        </a:solidFill>
      </dgm:spPr>
      <dgm:t>
        <a:bodyPr/>
        <a:lstStyle/>
        <a:p>
          <a:r>
            <a:rPr lang="en-US" sz="1400" b="0" dirty="0">
              <a:solidFill>
                <a:srgbClr val="FFFFFF"/>
              </a:solidFill>
              <a:latin typeface="Times New Roman" panose="02020603050405020304" pitchFamily="18" charset="0"/>
              <a:cs typeface="Times New Roman" panose="02020603050405020304" pitchFamily="18" charset="0"/>
            </a:rPr>
            <a:t>Transfer Center</a:t>
          </a:r>
        </a:p>
      </dgm:t>
    </dgm:pt>
    <dgm:pt modelId="{30DAD644-55BD-F14D-9332-DCB7787D878B}" type="parTrans" cxnId="{BC70AA40-D7BD-F640-A046-F633C8AE6EEC}">
      <dgm:prSet/>
      <dgm:spPr/>
      <dgm:t>
        <a:bodyPr/>
        <a:lstStyle/>
        <a:p>
          <a:endParaRPr lang="en-US" sz="700"/>
        </a:p>
      </dgm:t>
    </dgm:pt>
    <dgm:pt modelId="{646A8C57-0743-1943-9EFA-AF8BED71E699}" type="sibTrans" cxnId="{BC70AA40-D7BD-F640-A046-F633C8AE6EEC}">
      <dgm:prSet custT="1"/>
      <dgm:spPr>
        <a:solidFill>
          <a:srgbClr val="00B4CB"/>
        </a:solidFill>
      </dgm:spPr>
      <dgm:t>
        <a:bodyPr/>
        <a:lstStyle/>
        <a:p>
          <a:endParaRPr lang="en-US" sz="700">
            <a:solidFill>
              <a:srgbClr val="00B0F0"/>
            </a:solidFill>
          </a:endParaRPr>
        </a:p>
      </dgm:t>
    </dgm:pt>
    <dgm:pt modelId="{3817F710-6FF8-48B6-B3B6-FC335E1ADC0B}">
      <dgm:prSet phldrT="[Text]" custT="1"/>
      <dgm:spPr>
        <a:solidFill>
          <a:srgbClr val="002060"/>
        </a:solidFill>
      </dgm:spPr>
      <dgm:t>
        <a:bodyPr/>
        <a:lstStyle/>
        <a:p>
          <a:r>
            <a:rPr lang="en-US" sz="1400" b="0" dirty="0">
              <a:solidFill>
                <a:srgbClr val="FFFFFF"/>
              </a:solidFill>
              <a:latin typeface="Times New Roman" panose="02020603050405020304" pitchFamily="18" charset="0"/>
              <a:cs typeface="Times New Roman" panose="02020603050405020304" pitchFamily="18" charset="0"/>
            </a:rPr>
            <a:t>Bed Czar</a:t>
          </a:r>
        </a:p>
      </dgm:t>
    </dgm:pt>
    <dgm:pt modelId="{3E2BEE6E-B6F2-41D9-80B5-A8C0AC5B02A9}" type="parTrans" cxnId="{8C8FFD65-7D5C-4C68-9BA5-0EBD46F39AD0}">
      <dgm:prSet/>
      <dgm:spPr/>
      <dgm:t>
        <a:bodyPr/>
        <a:lstStyle/>
        <a:p>
          <a:endParaRPr lang="en-US" sz="1400"/>
        </a:p>
      </dgm:t>
    </dgm:pt>
    <dgm:pt modelId="{1FB7A7AF-5557-4377-88BC-9DA95BF855CD}" type="sibTrans" cxnId="{8C8FFD65-7D5C-4C68-9BA5-0EBD46F39AD0}">
      <dgm:prSet custT="1"/>
      <dgm:spPr>
        <a:solidFill>
          <a:srgbClr val="00B4CB"/>
        </a:solidFill>
      </dgm:spPr>
      <dgm:t>
        <a:bodyPr/>
        <a:lstStyle/>
        <a:p>
          <a:endParaRPr lang="en-US" sz="2000">
            <a:solidFill>
              <a:srgbClr val="00B0F0"/>
            </a:solidFill>
          </a:endParaRPr>
        </a:p>
      </dgm:t>
    </dgm:pt>
    <dgm:pt modelId="{310A3600-BB39-4BD2-8D49-943E90921608}">
      <dgm:prSet phldrT="[Text]" custT="1"/>
      <dgm:spPr>
        <a:solidFill>
          <a:srgbClr val="002060"/>
        </a:solidFill>
      </dgm:spPr>
      <dgm:t>
        <a:bodyPr/>
        <a:lstStyle/>
        <a:p>
          <a:r>
            <a:rPr lang="en-US" sz="1400" b="0" dirty="0">
              <a:solidFill>
                <a:srgbClr val="FFFFFF"/>
              </a:solidFill>
              <a:latin typeface="Times New Roman" panose="02020603050405020304" pitchFamily="18" charset="0"/>
              <a:cs typeface="Times New Roman" panose="02020603050405020304" pitchFamily="18" charset="0"/>
            </a:rPr>
            <a:t>Bed Management</a:t>
          </a:r>
        </a:p>
      </dgm:t>
    </dgm:pt>
    <dgm:pt modelId="{CACAEA11-10AB-4D02-921D-87B6B7ABC164}" type="parTrans" cxnId="{F4C75476-4969-47FB-A10A-9D5C3905C05B}">
      <dgm:prSet/>
      <dgm:spPr/>
      <dgm:t>
        <a:bodyPr/>
        <a:lstStyle/>
        <a:p>
          <a:endParaRPr lang="en-US" sz="1400"/>
        </a:p>
      </dgm:t>
    </dgm:pt>
    <dgm:pt modelId="{385E3146-79CB-4253-900A-122532D4090B}" type="sibTrans" cxnId="{F4C75476-4969-47FB-A10A-9D5C3905C05B}">
      <dgm:prSet custT="1"/>
      <dgm:spPr>
        <a:solidFill>
          <a:srgbClr val="00B4CB"/>
        </a:solidFill>
      </dgm:spPr>
      <dgm:t>
        <a:bodyPr/>
        <a:lstStyle/>
        <a:p>
          <a:endParaRPr lang="en-US" sz="2000">
            <a:solidFill>
              <a:srgbClr val="00B0F0"/>
            </a:solidFill>
          </a:endParaRPr>
        </a:p>
      </dgm:t>
    </dgm:pt>
    <dgm:pt modelId="{BAB0E9CC-BDDA-446C-B5D7-49A52D1CF8F7}">
      <dgm:prSet phldrT="[Text]" custT="1"/>
      <dgm:spPr>
        <a:solidFill>
          <a:srgbClr val="002060"/>
        </a:solidFill>
      </dgm:spPr>
      <dgm:t>
        <a:bodyPr/>
        <a:lstStyle/>
        <a:p>
          <a:r>
            <a:rPr lang="en-US" sz="1400" b="0" dirty="0">
              <a:solidFill>
                <a:srgbClr val="FFFFFF"/>
              </a:solidFill>
              <a:latin typeface="Times New Roman" panose="02020603050405020304" pitchFamily="18" charset="0"/>
              <a:cs typeface="Times New Roman" panose="02020603050405020304" pitchFamily="18" charset="0"/>
            </a:rPr>
            <a:t>Float Pool Assignments</a:t>
          </a:r>
        </a:p>
      </dgm:t>
    </dgm:pt>
    <dgm:pt modelId="{3436BCAE-3FDD-44F1-9CEF-6F7CD384C504}" type="parTrans" cxnId="{D514C6C7-4123-414F-B3CA-CDA99FC58E42}">
      <dgm:prSet/>
      <dgm:spPr/>
      <dgm:t>
        <a:bodyPr/>
        <a:lstStyle/>
        <a:p>
          <a:endParaRPr lang="en-US" sz="1400"/>
        </a:p>
      </dgm:t>
    </dgm:pt>
    <dgm:pt modelId="{FE35A407-06AC-4BD8-94CD-ED3042B45915}" type="sibTrans" cxnId="{D514C6C7-4123-414F-B3CA-CDA99FC58E42}">
      <dgm:prSet custT="1"/>
      <dgm:spPr>
        <a:solidFill>
          <a:srgbClr val="00B4CB"/>
        </a:solidFill>
      </dgm:spPr>
      <dgm:t>
        <a:bodyPr/>
        <a:lstStyle/>
        <a:p>
          <a:endParaRPr lang="en-US" sz="2000">
            <a:solidFill>
              <a:srgbClr val="00B0F0"/>
            </a:solidFill>
          </a:endParaRPr>
        </a:p>
      </dgm:t>
    </dgm:pt>
    <dgm:pt modelId="{54BCF335-6DDC-46C5-A8D1-CA0AB670BF5F}" type="pres">
      <dgm:prSet presAssocID="{3EC49AD5-83A9-4D4D-8F7E-4AB3D33EB6C1}" presName="cycle" presStyleCnt="0">
        <dgm:presLayoutVars>
          <dgm:dir/>
          <dgm:resizeHandles val="exact"/>
        </dgm:presLayoutVars>
      </dgm:prSet>
      <dgm:spPr/>
    </dgm:pt>
    <dgm:pt modelId="{A5632F4D-8F5D-492F-8F74-B0F5680E4BF7}" type="pres">
      <dgm:prSet presAssocID="{1F44B0E9-C903-4225-B500-D6DF04BAFCCA}" presName="node" presStyleLbl="node1" presStyleIdx="0" presStyleCnt="8" custScaleX="119914" custScaleY="107637" custRadScaleRad="96202" custRadScaleInc="10918">
        <dgm:presLayoutVars>
          <dgm:bulletEnabled val="1"/>
        </dgm:presLayoutVars>
      </dgm:prSet>
      <dgm:spPr/>
    </dgm:pt>
    <dgm:pt modelId="{1139C7B6-3A93-4D35-8EF7-2921934A7B5C}" type="pres">
      <dgm:prSet presAssocID="{69B8F2C8-1ADC-406A-AE64-EB4409630A6B}" presName="sibTrans" presStyleLbl="sibTrans2D1" presStyleIdx="0" presStyleCnt="8" custScaleX="158253" custLinFactNeighborX="16999" custLinFactNeighborY="-7555"/>
      <dgm:spPr/>
    </dgm:pt>
    <dgm:pt modelId="{34FFDCBE-ED50-4612-9559-E82C0DCBA984}" type="pres">
      <dgm:prSet presAssocID="{69B8F2C8-1ADC-406A-AE64-EB4409630A6B}" presName="connectorText" presStyleLbl="sibTrans2D1" presStyleIdx="0" presStyleCnt="8"/>
      <dgm:spPr/>
    </dgm:pt>
    <dgm:pt modelId="{6B58B45C-4FF1-4392-AD04-C01A03C21227}" type="pres">
      <dgm:prSet presAssocID="{3817F710-6FF8-48B6-B3B6-FC335E1ADC0B}" presName="node" presStyleLbl="node1" presStyleIdx="1" presStyleCnt="8" custScaleX="109147" custRadScaleRad="99698" custRadScaleInc="2348">
        <dgm:presLayoutVars>
          <dgm:bulletEnabled val="1"/>
        </dgm:presLayoutVars>
      </dgm:prSet>
      <dgm:spPr/>
    </dgm:pt>
    <dgm:pt modelId="{85BCF86F-37BA-4F82-9703-AD3DB996D6B1}" type="pres">
      <dgm:prSet presAssocID="{1FB7A7AF-5557-4377-88BC-9DA95BF855CD}" presName="sibTrans" presStyleLbl="sibTrans2D1" presStyleIdx="1" presStyleCnt="8"/>
      <dgm:spPr/>
    </dgm:pt>
    <dgm:pt modelId="{4494354C-2623-4B88-9AE8-FABD4C8BC6A7}" type="pres">
      <dgm:prSet presAssocID="{1FB7A7AF-5557-4377-88BC-9DA95BF855CD}" presName="connectorText" presStyleLbl="sibTrans2D1" presStyleIdx="1" presStyleCnt="8"/>
      <dgm:spPr/>
    </dgm:pt>
    <dgm:pt modelId="{54E460B5-BEB7-4690-B7F8-7418A5CCE7D4}" type="pres">
      <dgm:prSet presAssocID="{310A3600-BB39-4BD2-8D49-943E90921608}" presName="node" presStyleLbl="node1" presStyleIdx="2" presStyleCnt="8" custScaleX="124661" custScaleY="104098" custRadScaleRad="93168" custRadScaleInc="-2605">
        <dgm:presLayoutVars>
          <dgm:bulletEnabled val="1"/>
        </dgm:presLayoutVars>
      </dgm:prSet>
      <dgm:spPr/>
    </dgm:pt>
    <dgm:pt modelId="{8F140029-1163-4E2B-9EEB-7059FF0D3640}" type="pres">
      <dgm:prSet presAssocID="{385E3146-79CB-4253-900A-122532D4090B}" presName="sibTrans" presStyleLbl="sibTrans2D1" presStyleIdx="2" presStyleCnt="8"/>
      <dgm:spPr/>
    </dgm:pt>
    <dgm:pt modelId="{1B2B9694-6F36-405D-B2A4-290552E57A11}" type="pres">
      <dgm:prSet presAssocID="{385E3146-79CB-4253-900A-122532D4090B}" presName="connectorText" presStyleLbl="sibTrans2D1" presStyleIdx="2" presStyleCnt="8"/>
      <dgm:spPr/>
    </dgm:pt>
    <dgm:pt modelId="{3DFEA277-3175-3145-BE04-43E4421DAC10}" type="pres">
      <dgm:prSet presAssocID="{F62CBB1A-E6D5-444D-9208-09E2381ADCA2}" presName="node" presStyleLbl="node1" presStyleIdx="3" presStyleCnt="8" custScaleX="110560" custScaleY="109590" custRadScaleRad="105190" custRadScaleInc="-15795">
        <dgm:presLayoutVars>
          <dgm:bulletEnabled val="1"/>
        </dgm:presLayoutVars>
      </dgm:prSet>
      <dgm:spPr/>
    </dgm:pt>
    <dgm:pt modelId="{7A86CA64-3F9F-A14C-8708-1BC763EAE32D}" type="pres">
      <dgm:prSet presAssocID="{646A8C57-0743-1943-9EFA-AF8BED71E699}" presName="sibTrans" presStyleLbl="sibTrans2D1" presStyleIdx="3" presStyleCnt="8"/>
      <dgm:spPr/>
    </dgm:pt>
    <dgm:pt modelId="{49B01E48-5A90-9D4E-B7CE-CAFBC2B1A396}" type="pres">
      <dgm:prSet presAssocID="{646A8C57-0743-1943-9EFA-AF8BED71E699}" presName="connectorText" presStyleLbl="sibTrans2D1" presStyleIdx="3" presStyleCnt="8"/>
      <dgm:spPr/>
    </dgm:pt>
    <dgm:pt modelId="{0C37C17D-E6C2-4A4E-8D10-45CA271B35A2}" type="pres">
      <dgm:prSet presAssocID="{FDDDE68F-3AC7-4BC5-AB30-9699B814F050}" presName="node" presStyleLbl="node1" presStyleIdx="4" presStyleCnt="8" custScaleX="120578" custScaleY="105476" custRadScaleRad="92580" custRadScaleInc="-13691">
        <dgm:presLayoutVars>
          <dgm:bulletEnabled val="1"/>
        </dgm:presLayoutVars>
      </dgm:prSet>
      <dgm:spPr/>
    </dgm:pt>
    <dgm:pt modelId="{85E76147-71E1-4CE7-B0F2-2ADEF0B12604}" type="pres">
      <dgm:prSet presAssocID="{3C38AC04-37FB-4854-8203-86FEE42549B8}" presName="sibTrans" presStyleLbl="sibTrans2D1" presStyleIdx="4" presStyleCnt="8" custScaleX="136960" custLinFactNeighborX="-24053" custLinFactNeighborY="7561"/>
      <dgm:spPr/>
    </dgm:pt>
    <dgm:pt modelId="{E6031B50-2B26-48E4-8558-44CA39B2DB2D}" type="pres">
      <dgm:prSet presAssocID="{3C38AC04-37FB-4854-8203-86FEE42549B8}" presName="connectorText" presStyleLbl="sibTrans2D1" presStyleIdx="4" presStyleCnt="8"/>
      <dgm:spPr/>
    </dgm:pt>
    <dgm:pt modelId="{CF058390-3264-48F8-9613-1241D7B94C56}" type="pres">
      <dgm:prSet presAssocID="{BAB0E9CC-BDDA-446C-B5D7-49A52D1CF8F7}" presName="node" presStyleLbl="node1" presStyleIdx="5" presStyleCnt="8" custScaleX="121595" custScaleY="118441" custRadScaleRad="98719" custRadScaleInc="10590">
        <dgm:presLayoutVars>
          <dgm:bulletEnabled val="1"/>
        </dgm:presLayoutVars>
      </dgm:prSet>
      <dgm:spPr/>
    </dgm:pt>
    <dgm:pt modelId="{08526A31-C7AA-40ED-9760-16243A2CAA83}" type="pres">
      <dgm:prSet presAssocID="{FE35A407-06AC-4BD8-94CD-ED3042B45915}" presName="sibTrans" presStyleLbl="sibTrans2D1" presStyleIdx="5" presStyleCnt="8"/>
      <dgm:spPr/>
    </dgm:pt>
    <dgm:pt modelId="{C9983A4A-92D5-4DF9-B082-67D9FAB50301}" type="pres">
      <dgm:prSet presAssocID="{FE35A407-06AC-4BD8-94CD-ED3042B45915}" presName="connectorText" presStyleLbl="sibTrans2D1" presStyleIdx="5" presStyleCnt="8"/>
      <dgm:spPr/>
    </dgm:pt>
    <dgm:pt modelId="{1E957BED-F2C0-458D-A60A-9D211EEBDED2}" type="pres">
      <dgm:prSet presAssocID="{B465D3A5-7BFF-42CA-ADBA-92C90906B137}" presName="node" presStyleLbl="node1" presStyleIdx="6" presStyleCnt="8" custScaleX="125862" custScaleY="105386" custRadScaleRad="94533" custRadScaleInc="6836">
        <dgm:presLayoutVars>
          <dgm:bulletEnabled val="1"/>
        </dgm:presLayoutVars>
      </dgm:prSet>
      <dgm:spPr/>
    </dgm:pt>
    <dgm:pt modelId="{110CD00B-A5CF-45A8-889E-4F4856B49B85}" type="pres">
      <dgm:prSet presAssocID="{B5BEC7EE-AB89-4B49-9D77-F2D2074F769E}" presName="sibTrans" presStyleLbl="sibTrans2D1" presStyleIdx="6" presStyleCnt="8" custLinFactNeighborY="-3141" custRadScaleRad="29536" custRadScaleInc="-2147483648"/>
      <dgm:spPr/>
    </dgm:pt>
    <dgm:pt modelId="{AA4C655A-CDD0-46CF-978A-A3120098B6DF}" type="pres">
      <dgm:prSet presAssocID="{B5BEC7EE-AB89-4B49-9D77-F2D2074F769E}" presName="connectorText" presStyleLbl="sibTrans2D1" presStyleIdx="6" presStyleCnt="8"/>
      <dgm:spPr/>
    </dgm:pt>
    <dgm:pt modelId="{97028BCB-B1C9-4E95-B0A7-A0AAC3D3CEC9}" type="pres">
      <dgm:prSet presAssocID="{595B2C9C-6172-4726-8329-007E9E808959}" presName="node" presStyleLbl="node1" presStyleIdx="7" presStyleCnt="8" custScaleX="115239" custScaleY="106226" custRadScaleRad="98437" custRadScaleInc="6790">
        <dgm:presLayoutVars>
          <dgm:bulletEnabled val="1"/>
        </dgm:presLayoutVars>
      </dgm:prSet>
      <dgm:spPr/>
    </dgm:pt>
    <dgm:pt modelId="{AD545DD7-5EAF-486C-AA5B-ACA1A303248C}" type="pres">
      <dgm:prSet presAssocID="{EEE26137-0BBC-4925-B48E-9AA8FF6E2778}" presName="sibTrans" presStyleLbl="sibTrans2D1" presStyleIdx="7" presStyleCnt="8"/>
      <dgm:spPr/>
    </dgm:pt>
    <dgm:pt modelId="{88ADFB6F-7E37-4879-8710-2D5EFB569781}" type="pres">
      <dgm:prSet presAssocID="{EEE26137-0BBC-4925-B48E-9AA8FF6E2778}" presName="connectorText" presStyleLbl="sibTrans2D1" presStyleIdx="7" presStyleCnt="8"/>
      <dgm:spPr/>
    </dgm:pt>
  </dgm:ptLst>
  <dgm:cxnLst>
    <dgm:cxn modelId="{98C45500-679E-4BA4-B3E2-3219B090A3B3}" srcId="{3EC49AD5-83A9-4D4D-8F7E-4AB3D33EB6C1}" destId="{595B2C9C-6172-4726-8329-007E9E808959}" srcOrd="7" destOrd="0" parTransId="{1E2DDAFF-9663-4461-B829-08641E703074}" sibTransId="{EEE26137-0BBC-4925-B48E-9AA8FF6E2778}"/>
    <dgm:cxn modelId="{7424D612-5AAD-49EA-A783-DB79EE8FAF7F}" type="presOf" srcId="{646A8C57-0743-1943-9EFA-AF8BED71E699}" destId="{49B01E48-5A90-9D4E-B7CE-CAFBC2B1A396}" srcOrd="1" destOrd="0" presId="urn:microsoft.com/office/officeart/2005/8/layout/cycle2"/>
    <dgm:cxn modelId="{BFE3C219-0836-404C-ADE7-367E23DBD464}" type="presOf" srcId="{69B8F2C8-1ADC-406A-AE64-EB4409630A6B}" destId="{1139C7B6-3A93-4D35-8EF7-2921934A7B5C}" srcOrd="0" destOrd="0" presId="urn:microsoft.com/office/officeart/2005/8/layout/cycle2"/>
    <dgm:cxn modelId="{13496524-E30A-4736-94BC-82773BB10C85}" type="presOf" srcId="{FDDDE68F-3AC7-4BC5-AB30-9699B814F050}" destId="{0C37C17D-E6C2-4A4E-8D10-45CA271B35A2}" srcOrd="0" destOrd="0" presId="urn:microsoft.com/office/officeart/2005/8/layout/cycle2"/>
    <dgm:cxn modelId="{FC4AFB2B-6B8D-43F2-B116-4AC2F2071F5E}" type="presOf" srcId="{69B8F2C8-1ADC-406A-AE64-EB4409630A6B}" destId="{34FFDCBE-ED50-4612-9559-E82C0DCBA984}" srcOrd="1" destOrd="0" presId="urn:microsoft.com/office/officeart/2005/8/layout/cycle2"/>
    <dgm:cxn modelId="{78AA8137-04FB-4136-884D-3B86F5B1D470}" type="presOf" srcId="{B5BEC7EE-AB89-4B49-9D77-F2D2074F769E}" destId="{110CD00B-A5CF-45A8-889E-4F4856B49B85}" srcOrd="0" destOrd="0" presId="urn:microsoft.com/office/officeart/2005/8/layout/cycle2"/>
    <dgm:cxn modelId="{20841338-6246-4823-9E50-4FD2D2567E28}" srcId="{3EC49AD5-83A9-4D4D-8F7E-4AB3D33EB6C1}" destId="{FDDDE68F-3AC7-4BC5-AB30-9699B814F050}" srcOrd="4" destOrd="0" parTransId="{1E7FFE79-2CD5-4681-8289-AD6F086130A5}" sibTransId="{3C38AC04-37FB-4854-8203-86FEE42549B8}"/>
    <dgm:cxn modelId="{BC70AA40-D7BD-F640-A046-F633C8AE6EEC}" srcId="{3EC49AD5-83A9-4D4D-8F7E-4AB3D33EB6C1}" destId="{F62CBB1A-E6D5-444D-9208-09E2381ADCA2}" srcOrd="3" destOrd="0" parTransId="{30DAD644-55BD-F14D-9332-DCB7787D878B}" sibTransId="{646A8C57-0743-1943-9EFA-AF8BED71E699}"/>
    <dgm:cxn modelId="{C2806245-995B-48E9-8E2E-D9CA46341B53}" type="presOf" srcId="{3817F710-6FF8-48B6-B3B6-FC335E1ADC0B}" destId="{6B58B45C-4FF1-4392-AD04-C01A03C21227}" srcOrd="0" destOrd="0" presId="urn:microsoft.com/office/officeart/2005/8/layout/cycle2"/>
    <dgm:cxn modelId="{426A6B4F-35DE-40BA-8AE2-56051F544FE8}" type="presOf" srcId="{3C38AC04-37FB-4854-8203-86FEE42549B8}" destId="{E6031B50-2B26-48E4-8558-44CA39B2DB2D}" srcOrd="1" destOrd="0" presId="urn:microsoft.com/office/officeart/2005/8/layout/cycle2"/>
    <dgm:cxn modelId="{7DCD745C-99FA-4011-9587-4C4DAEA7367D}" type="presOf" srcId="{1FB7A7AF-5557-4377-88BC-9DA95BF855CD}" destId="{85BCF86F-37BA-4F82-9703-AD3DB996D6B1}" srcOrd="0" destOrd="0" presId="urn:microsoft.com/office/officeart/2005/8/layout/cycle2"/>
    <dgm:cxn modelId="{800B0B5D-CA65-4ADE-91F9-7C59E1EA2D99}" type="presOf" srcId="{B5BEC7EE-AB89-4B49-9D77-F2D2074F769E}" destId="{AA4C655A-CDD0-46CF-978A-A3120098B6DF}" srcOrd="1" destOrd="0" presId="urn:microsoft.com/office/officeart/2005/8/layout/cycle2"/>
    <dgm:cxn modelId="{D8CA4962-6F34-4D39-AA00-3E86B9767487}" type="presOf" srcId="{385E3146-79CB-4253-900A-122532D4090B}" destId="{1B2B9694-6F36-405D-B2A4-290552E57A11}" srcOrd="1" destOrd="0" presId="urn:microsoft.com/office/officeart/2005/8/layout/cycle2"/>
    <dgm:cxn modelId="{41EA8F64-A1FA-4E6F-8149-6F777CFDD60D}" srcId="{3EC49AD5-83A9-4D4D-8F7E-4AB3D33EB6C1}" destId="{B465D3A5-7BFF-42CA-ADBA-92C90906B137}" srcOrd="6" destOrd="0" parTransId="{F6473311-9197-4F86-B3DF-6C83D9D41004}" sibTransId="{B5BEC7EE-AB89-4B49-9D77-F2D2074F769E}"/>
    <dgm:cxn modelId="{8C8FFD65-7D5C-4C68-9BA5-0EBD46F39AD0}" srcId="{3EC49AD5-83A9-4D4D-8F7E-4AB3D33EB6C1}" destId="{3817F710-6FF8-48B6-B3B6-FC335E1ADC0B}" srcOrd="1" destOrd="0" parTransId="{3E2BEE6E-B6F2-41D9-80B5-A8C0AC5B02A9}" sibTransId="{1FB7A7AF-5557-4377-88BC-9DA95BF855CD}"/>
    <dgm:cxn modelId="{B9A9F26F-6757-42E2-BFB6-5A0B8943AF4F}" type="presOf" srcId="{F62CBB1A-E6D5-444D-9208-09E2381ADCA2}" destId="{3DFEA277-3175-3145-BE04-43E4421DAC10}" srcOrd="0" destOrd="0" presId="urn:microsoft.com/office/officeart/2005/8/layout/cycle2"/>
    <dgm:cxn modelId="{F4C75476-4969-47FB-A10A-9D5C3905C05B}" srcId="{3EC49AD5-83A9-4D4D-8F7E-4AB3D33EB6C1}" destId="{310A3600-BB39-4BD2-8D49-943E90921608}" srcOrd="2" destOrd="0" parTransId="{CACAEA11-10AB-4D02-921D-87B6B7ABC164}" sibTransId="{385E3146-79CB-4253-900A-122532D4090B}"/>
    <dgm:cxn modelId="{236D6179-7FA6-4385-9D4B-A2DBB7AE4C8C}" srcId="{3EC49AD5-83A9-4D4D-8F7E-4AB3D33EB6C1}" destId="{1F44B0E9-C903-4225-B500-D6DF04BAFCCA}" srcOrd="0" destOrd="0" parTransId="{66B50FA7-9EDE-4D32-869B-4EB2F1E1A313}" sibTransId="{69B8F2C8-1ADC-406A-AE64-EB4409630A6B}"/>
    <dgm:cxn modelId="{4300227F-CA1B-49D7-916C-4B2D3CEDAF3C}" type="presOf" srcId="{1FB7A7AF-5557-4377-88BC-9DA95BF855CD}" destId="{4494354C-2623-4B88-9AE8-FABD4C8BC6A7}" srcOrd="1" destOrd="0" presId="urn:microsoft.com/office/officeart/2005/8/layout/cycle2"/>
    <dgm:cxn modelId="{B78D0692-029A-4296-BF46-385FE20EF3DC}" type="presOf" srcId="{1F44B0E9-C903-4225-B500-D6DF04BAFCCA}" destId="{A5632F4D-8F5D-492F-8F74-B0F5680E4BF7}" srcOrd="0" destOrd="0" presId="urn:microsoft.com/office/officeart/2005/8/layout/cycle2"/>
    <dgm:cxn modelId="{CD6A17A6-C292-4B42-A2B4-1A49F29360BA}" type="presOf" srcId="{FE35A407-06AC-4BD8-94CD-ED3042B45915}" destId="{08526A31-C7AA-40ED-9760-16243A2CAA83}" srcOrd="0" destOrd="0" presId="urn:microsoft.com/office/officeart/2005/8/layout/cycle2"/>
    <dgm:cxn modelId="{4F4D2DB3-569B-45D1-A5E5-2E50120CA8A4}" type="presOf" srcId="{646A8C57-0743-1943-9EFA-AF8BED71E699}" destId="{7A86CA64-3F9F-A14C-8708-1BC763EAE32D}" srcOrd="0" destOrd="0" presId="urn:microsoft.com/office/officeart/2005/8/layout/cycle2"/>
    <dgm:cxn modelId="{F27D56B4-15F6-46F3-97D0-AD9DDE28DAEF}" type="presOf" srcId="{FE35A407-06AC-4BD8-94CD-ED3042B45915}" destId="{C9983A4A-92D5-4DF9-B082-67D9FAB50301}" srcOrd="1" destOrd="0" presId="urn:microsoft.com/office/officeart/2005/8/layout/cycle2"/>
    <dgm:cxn modelId="{D28521B7-1632-4AE0-A6D9-A2F6AB8B99E1}" type="presOf" srcId="{310A3600-BB39-4BD2-8D49-943E90921608}" destId="{54E460B5-BEB7-4690-B7F8-7418A5CCE7D4}" srcOrd="0" destOrd="0" presId="urn:microsoft.com/office/officeart/2005/8/layout/cycle2"/>
    <dgm:cxn modelId="{2244C3C0-4924-4687-8492-2FE8F6CC5357}" type="presOf" srcId="{EEE26137-0BBC-4925-B48E-9AA8FF6E2778}" destId="{88ADFB6F-7E37-4879-8710-2D5EFB569781}" srcOrd="1" destOrd="0" presId="urn:microsoft.com/office/officeart/2005/8/layout/cycle2"/>
    <dgm:cxn modelId="{D514C6C7-4123-414F-B3CA-CDA99FC58E42}" srcId="{3EC49AD5-83A9-4D4D-8F7E-4AB3D33EB6C1}" destId="{BAB0E9CC-BDDA-446C-B5D7-49A52D1CF8F7}" srcOrd="5" destOrd="0" parTransId="{3436BCAE-3FDD-44F1-9CEF-6F7CD384C504}" sibTransId="{FE35A407-06AC-4BD8-94CD-ED3042B45915}"/>
    <dgm:cxn modelId="{8649ECCA-44A5-426F-AD51-D4C266185C07}" type="presOf" srcId="{595B2C9C-6172-4726-8329-007E9E808959}" destId="{97028BCB-B1C9-4E95-B0A7-A0AAC3D3CEC9}" srcOrd="0" destOrd="0" presId="urn:microsoft.com/office/officeart/2005/8/layout/cycle2"/>
    <dgm:cxn modelId="{9A80CCCF-B8ED-45C7-A361-4C1F70ABC384}" type="presOf" srcId="{3C38AC04-37FB-4854-8203-86FEE42549B8}" destId="{85E76147-71E1-4CE7-B0F2-2ADEF0B12604}" srcOrd="0" destOrd="0" presId="urn:microsoft.com/office/officeart/2005/8/layout/cycle2"/>
    <dgm:cxn modelId="{DF11E2D3-84E3-4B9F-AB95-8D41C6607969}" type="presOf" srcId="{385E3146-79CB-4253-900A-122532D4090B}" destId="{8F140029-1163-4E2B-9EEB-7059FF0D3640}" srcOrd="0" destOrd="0" presId="urn:microsoft.com/office/officeart/2005/8/layout/cycle2"/>
    <dgm:cxn modelId="{2DF648EC-BFEA-4A60-9A1C-929352F49132}" type="presOf" srcId="{3EC49AD5-83A9-4D4D-8F7E-4AB3D33EB6C1}" destId="{54BCF335-6DDC-46C5-A8D1-CA0AB670BF5F}" srcOrd="0" destOrd="0" presId="urn:microsoft.com/office/officeart/2005/8/layout/cycle2"/>
    <dgm:cxn modelId="{E48C5BEC-B758-4682-AF97-1098CAFE2330}" type="presOf" srcId="{EEE26137-0BBC-4925-B48E-9AA8FF6E2778}" destId="{AD545DD7-5EAF-486C-AA5B-ACA1A303248C}" srcOrd="0" destOrd="0" presId="urn:microsoft.com/office/officeart/2005/8/layout/cycle2"/>
    <dgm:cxn modelId="{7B44DCEF-5D52-4DAB-A842-64AD08051852}" type="presOf" srcId="{BAB0E9CC-BDDA-446C-B5D7-49A52D1CF8F7}" destId="{CF058390-3264-48F8-9613-1241D7B94C56}" srcOrd="0" destOrd="0" presId="urn:microsoft.com/office/officeart/2005/8/layout/cycle2"/>
    <dgm:cxn modelId="{AAB3F9F4-C52A-4462-A0E1-721B9A1753F4}" type="presOf" srcId="{B465D3A5-7BFF-42CA-ADBA-92C90906B137}" destId="{1E957BED-F2C0-458D-A60A-9D211EEBDED2}" srcOrd="0" destOrd="0" presId="urn:microsoft.com/office/officeart/2005/8/layout/cycle2"/>
    <dgm:cxn modelId="{21EB08BE-FC46-49B3-A37E-8D7FE864D66C}" type="presParOf" srcId="{54BCF335-6DDC-46C5-A8D1-CA0AB670BF5F}" destId="{A5632F4D-8F5D-492F-8F74-B0F5680E4BF7}" srcOrd="0" destOrd="0" presId="urn:microsoft.com/office/officeart/2005/8/layout/cycle2"/>
    <dgm:cxn modelId="{4173B78D-FB5A-4DEA-8C7A-9CCDC8525EE1}" type="presParOf" srcId="{54BCF335-6DDC-46C5-A8D1-CA0AB670BF5F}" destId="{1139C7B6-3A93-4D35-8EF7-2921934A7B5C}" srcOrd="1" destOrd="0" presId="urn:microsoft.com/office/officeart/2005/8/layout/cycle2"/>
    <dgm:cxn modelId="{6F689147-4D2B-4F55-880A-A1C8C352BE95}" type="presParOf" srcId="{1139C7B6-3A93-4D35-8EF7-2921934A7B5C}" destId="{34FFDCBE-ED50-4612-9559-E82C0DCBA984}" srcOrd="0" destOrd="0" presId="urn:microsoft.com/office/officeart/2005/8/layout/cycle2"/>
    <dgm:cxn modelId="{AE261031-C2A4-433F-94C1-E74D094E56E9}" type="presParOf" srcId="{54BCF335-6DDC-46C5-A8D1-CA0AB670BF5F}" destId="{6B58B45C-4FF1-4392-AD04-C01A03C21227}" srcOrd="2" destOrd="0" presId="urn:microsoft.com/office/officeart/2005/8/layout/cycle2"/>
    <dgm:cxn modelId="{E78B22BF-96B8-465D-B923-7575109F48DA}" type="presParOf" srcId="{54BCF335-6DDC-46C5-A8D1-CA0AB670BF5F}" destId="{85BCF86F-37BA-4F82-9703-AD3DB996D6B1}" srcOrd="3" destOrd="0" presId="urn:microsoft.com/office/officeart/2005/8/layout/cycle2"/>
    <dgm:cxn modelId="{BE088CA0-4035-4100-8CA2-9341BCFB5266}" type="presParOf" srcId="{85BCF86F-37BA-4F82-9703-AD3DB996D6B1}" destId="{4494354C-2623-4B88-9AE8-FABD4C8BC6A7}" srcOrd="0" destOrd="0" presId="urn:microsoft.com/office/officeart/2005/8/layout/cycle2"/>
    <dgm:cxn modelId="{0DD119ED-2A8E-4AE8-99E6-9FF08472502B}" type="presParOf" srcId="{54BCF335-6DDC-46C5-A8D1-CA0AB670BF5F}" destId="{54E460B5-BEB7-4690-B7F8-7418A5CCE7D4}" srcOrd="4" destOrd="0" presId="urn:microsoft.com/office/officeart/2005/8/layout/cycle2"/>
    <dgm:cxn modelId="{7A684BE0-C084-44B3-8CAD-C3CB48A0C7C5}" type="presParOf" srcId="{54BCF335-6DDC-46C5-A8D1-CA0AB670BF5F}" destId="{8F140029-1163-4E2B-9EEB-7059FF0D3640}" srcOrd="5" destOrd="0" presId="urn:microsoft.com/office/officeart/2005/8/layout/cycle2"/>
    <dgm:cxn modelId="{99F6109D-9470-4AA2-A865-A9342FB36B20}" type="presParOf" srcId="{8F140029-1163-4E2B-9EEB-7059FF0D3640}" destId="{1B2B9694-6F36-405D-B2A4-290552E57A11}" srcOrd="0" destOrd="0" presId="urn:microsoft.com/office/officeart/2005/8/layout/cycle2"/>
    <dgm:cxn modelId="{453CA1BF-7204-41FA-9226-866D5A22B5F3}" type="presParOf" srcId="{54BCF335-6DDC-46C5-A8D1-CA0AB670BF5F}" destId="{3DFEA277-3175-3145-BE04-43E4421DAC10}" srcOrd="6" destOrd="0" presId="urn:microsoft.com/office/officeart/2005/8/layout/cycle2"/>
    <dgm:cxn modelId="{FD895C36-E452-4C45-AA0D-7CEE25EAC220}" type="presParOf" srcId="{54BCF335-6DDC-46C5-A8D1-CA0AB670BF5F}" destId="{7A86CA64-3F9F-A14C-8708-1BC763EAE32D}" srcOrd="7" destOrd="0" presId="urn:microsoft.com/office/officeart/2005/8/layout/cycle2"/>
    <dgm:cxn modelId="{012B8AA0-CF3A-49A0-B3B1-C078FBFA4CE1}" type="presParOf" srcId="{7A86CA64-3F9F-A14C-8708-1BC763EAE32D}" destId="{49B01E48-5A90-9D4E-B7CE-CAFBC2B1A396}" srcOrd="0" destOrd="0" presId="urn:microsoft.com/office/officeart/2005/8/layout/cycle2"/>
    <dgm:cxn modelId="{868AF218-9A86-45A2-9459-B614F26ECE92}" type="presParOf" srcId="{54BCF335-6DDC-46C5-A8D1-CA0AB670BF5F}" destId="{0C37C17D-E6C2-4A4E-8D10-45CA271B35A2}" srcOrd="8" destOrd="0" presId="urn:microsoft.com/office/officeart/2005/8/layout/cycle2"/>
    <dgm:cxn modelId="{A44DC2E0-B773-41D3-A0ED-1C6DB1BC24DA}" type="presParOf" srcId="{54BCF335-6DDC-46C5-A8D1-CA0AB670BF5F}" destId="{85E76147-71E1-4CE7-B0F2-2ADEF0B12604}" srcOrd="9" destOrd="0" presId="urn:microsoft.com/office/officeart/2005/8/layout/cycle2"/>
    <dgm:cxn modelId="{CF1DD9B7-0601-45DF-9CD3-D22C7EE49EBB}" type="presParOf" srcId="{85E76147-71E1-4CE7-B0F2-2ADEF0B12604}" destId="{E6031B50-2B26-48E4-8558-44CA39B2DB2D}" srcOrd="0" destOrd="0" presId="urn:microsoft.com/office/officeart/2005/8/layout/cycle2"/>
    <dgm:cxn modelId="{973759C2-D6DF-4DBF-965B-4AF135ACB124}" type="presParOf" srcId="{54BCF335-6DDC-46C5-A8D1-CA0AB670BF5F}" destId="{CF058390-3264-48F8-9613-1241D7B94C56}" srcOrd="10" destOrd="0" presId="urn:microsoft.com/office/officeart/2005/8/layout/cycle2"/>
    <dgm:cxn modelId="{DA37D984-835A-4D2E-BF3D-BE2464A2BFAA}" type="presParOf" srcId="{54BCF335-6DDC-46C5-A8D1-CA0AB670BF5F}" destId="{08526A31-C7AA-40ED-9760-16243A2CAA83}" srcOrd="11" destOrd="0" presId="urn:microsoft.com/office/officeart/2005/8/layout/cycle2"/>
    <dgm:cxn modelId="{D698BAD2-6889-4FBA-B57B-D663CD92846C}" type="presParOf" srcId="{08526A31-C7AA-40ED-9760-16243A2CAA83}" destId="{C9983A4A-92D5-4DF9-B082-67D9FAB50301}" srcOrd="0" destOrd="0" presId="urn:microsoft.com/office/officeart/2005/8/layout/cycle2"/>
    <dgm:cxn modelId="{6B8D1BA0-C20A-49C1-9B7B-09109E8596E0}" type="presParOf" srcId="{54BCF335-6DDC-46C5-A8D1-CA0AB670BF5F}" destId="{1E957BED-F2C0-458D-A60A-9D211EEBDED2}" srcOrd="12" destOrd="0" presId="urn:microsoft.com/office/officeart/2005/8/layout/cycle2"/>
    <dgm:cxn modelId="{956A14BD-65A4-46B5-9BCB-DB023E712F87}" type="presParOf" srcId="{54BCF335-6DDC-46C5-A8D1-CA0AB670BF5F}" destId="{110CD00B-A5CF-45A8-889E-4F4856B49B85}" srcOrd="13" destOrd="0" presId="urn:microsoft.com/office/officeart/2005/8/layout/cycle2"/>
    <dgm:cxn modelId="{BC61C4E7-1483-4677-8250-7518DA2DC8D0}" type="presParOf" srcId="{110CD00B-A5CF-45A8-889E-4F4856B49B85}" destId="{AA4C655A-CDD0-46CF-978A-A3120098B6DF}" srcOrd="0" destOrd="0" presId="urn:microsoft.com/office/officeart/2005/8/layout/cycle2"/>
    <dgm:cxn modelId="{F9C1CC8A-4A52-4D35-84C3-3E1A1030B626}" type="presParOf" srcId="{54BCF335-6DDC-46C5-A8D1-CA0AB670BF5F}" destId="{97028BCB-B1C9-4E95-B0A7-A0AAC3D3CEC9}" srcOrd="14" destOrd="0" presId="urn:microsoft.com/office/officeart/2005/8/layout/cycle2"/>
    <dgm:cxn modelId="{3E88352F-143B-4802-A1B8-043D6D235822}" type="presParOf" srcId="{54BCF335-6DDC-46C5-A8D1-CA0AB670BF5F}" destId="{AD545DD7-5EAF-486C-AA5B-ACA1A303248C}" srcOrd="15" destOrd="0" presId="urn:microsoft.com/office/officeart/2005/8/layout/cycle2"/>
    <dgm:cxn modelId="{02F9698C-4496-4C26-8552-D99213B39C6B}" type="presParOf" srcId="{AD545DD7-5EAF-486C-AA5B-ACA1A303248C}" destId="{88ADFB6F-7E37-4879-8710-2D5EFB569781}" srcOrd="0" destOrd="0" presId="urn:microsoft.com/office/officeart/2005/8/layout/cycle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632F4D-8F5D-492F-8F74-B0F5680E4BF7}">
      <dsp:nvSpPr>
        <dsp:cNvPr id="0" name=""/>
        <dsp:cNvSpPr/>
      </dsp:nvSpPr>
      <dsp:spPr>
        <a:xfrm>
          <a:off x="2321024" y="51902"/>
          <a:ext cx="1363615" cy="1224006"/>
        </a:xfrm>
        <a:prstGeom prst="ellipse">
          <a:avLst/>
        </a:prstGeom>
        <a:solidFill>
          <a:srgbClr val="00206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0" kern="1200" dirty="0">
              <a:solidFill>
                <a:srgbClr val="FFFFFF"/>
              </a:solidFill>
              <a:latin typeface="Times New Roman" panose="02020603050405020304" pitchFamily="18" charset="0"/>
              <a:cs typeface="Times New Roman" panose="02020603050405020304" pitchFamily="18" charset="0"/>
            </a:rPr>
            <a:t>Nursing Supervisors</a:t>
          </a:r>
        </a:p>
      </dsp:txBody>
      <dsp:txXfrm>
        <a:off x="2520721" y="231154"/>
        <a:ext cx="964221" cy="865502"/>
      </dsp:txXfrm>
    </dsp:sp>
    <dsp:sp modelId="{1139C7B6-3A93-4D35-8EF7-2921934A7B5C}">
      <dsp:nvSpPr>
        <dsp:cNvPr id="0" name=""/>
        <dsp:cNvSpPr/>
      </dsp:nvSpPr>
      <dsp:spPr>
        <a:xfrm rot="1284192">
          <a:off x="3666887" y="744696"/>
          <a:ext cx="269036" cy="383791"/>
        </a:xfrm>
        <a:prstGeom prst="rightArrow">
          <a:avLst>
            <a:gd name="adj1" fmla="val 60000"/>
            <a:gd name="adj2" fmla="val 50000"/>
          </a:avLst>
        </a:prstGeom>
        <a:solidFill>
          <a:srgbClr val="00B4CB"/>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en-US" sz="700" kern="1200" dirty="0">
            <a:solidFill>
              <a:srgbClr val="00B0F0"/>
            </a:solidFill>
          </a:endParaRPr>
        </a:p>
      </dsp:txBody>
      <dsp:txXfrm>
        <a:off x="3669670" y="806727"/>
        <a:ext cx="188325" cy="230275"/>
      </dsp:txXfrm>
    </dsp:sp>
    <dsp:sp modelId="{6B58B45C-4FF1-4392-AD04-C01A03C21227}">
      <dsp:nvSpPr>
        <dsp:cNvPr id="0" name=""/>
        <dsp:cNvSpPr/>
      </dsp:nvSpPr>
      <dsp:spPr>
        <a:xfrm>
          <a:off x="3876285" y="680930"/>
          <a:ext cx="1241177" cy="1137161"/>
        </a:xfrm>
        <a:prstGeom prst="ellipse">
          <a:avLst/>
        </a:prstGeom>
        <a:solidFill>
          <a:srgbClr val="00206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0" kern="1200" dirty="0">
              <a:solidFill>
                <a:srgbClr val="FFFFFF"/>
              </a:solidFill>
              <a:latin typeface="Times New Roman" panose="02020603050405020304" pitchFamily="18" charset="0"/>
              <a:cs typeface="Times New Roman" panose="02020603050405020304" pitchFamily="18" charset="0"/>
            </a:rPr>
            <a:t>Bed Czar</a:t>
          </a:r>
        </a:p>
      </dsp:txBody>
      <dsp:txXfrm>
        <a:off x="4058051" y="847463"/>
        <a:ext cx="877645" cy="804095"/>
      </dsp:txXfrm>
    </dsp:sp>
    <dsp:sp modelId="{85BCF86F-37BA-4F82-9703-AD3DB996D6B1}">
      <dsp:nvSpPr>
        <dsp:cNvPr id="0" name=""/>
        <dsp:cNvSpPr/>
      </dsp:nvSpPr>
      <dsp:spPr>
        <a:xfrm rot="4336504">
          <a:off x="4619760" y="1806110"/>
          <a:ext cx="232695" cy="383791"/>
        </a:xfrm>
        <a:prstGeom prst="rightArrow">
          <a:avLst>
            <a:gd name="adj1" fmla="val 60000"/>
            <a:gd name="adj2" fmla="val 50000"/>
          </a:avLst>
        </a:prstGeom>
        <a:solidFill>
          <a:srgbClr val="00B4CB"/>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solidFill>
              <a:srgbClr val="00B0F0"/>
            </a:solidFill>
          </a:endParaRPr>
        </a:p>
      </dsp:txBody>
      <dsp:txXfrm>
        <a:off x="4644038" y="1849621"/>
        <a:ext cx="162887" cy="230275"/>
      </dsp:txXfrm>
    </dsp:sp>
    <dsp:sp modelId="{54E460B5-BEB7-4690-B7F8-7418A5CCE7D4}">
      <dsp:nvSpPr>
        <dsp:cNvPr id="0" name=""/>
        <dsp:cNvSpPr/>
      </dsp:nvSpPr>
      <dsp:spPr>
        <a:xfrm>
          <a:off x="4278928" y="2193365"/>
          <a:ext cx="1417596" cy="1183761"/>
        </a:xfrm>
        <a:prstGeom prst="ellipse">
          <a:avLst/>
        </a:prstGeom>
        <a:solidFill>
          <a:srgbClr val="00206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0" kern="1200" dirty="0">
              <a:solidFill>
                <a:srgbClr val="FFFFFF"/>
              </a:solidFill>
              <a:latin typeface="Times New Roman" panose="02020603050405020304" pitchFamily="18" charset="0"/>
              <a:cs typeface="Times New Roman" panose="02020603050405020304" pitchFamily="18" charset="0"/>
            </a:rPr>
            <a:t>Bed Management</a:t>
          </a:r>
        </a:p>
      </dsp:txBody>
      <dsp:txXfrm>
        <a:off x="4486530" y="2366723"/>
        <a:ext cx="1002392" cy="837045"/>
      </dsp:txXfrm>
    </dsp:sp>
    <dsp:sp modelId="{8F140029-1163-4E2B-9EEB-7059FF0D3640}">
      <dsp:nvSpPr>
        <dsp:cNvPr id="0" name=""/>
        <dsp:cNvSpPr/>
      </dsp:nvSpPr>
      <dsp:spPr>
        <a:xfrm rot="6087910">
          <a:off x="4729631" y="3360702"/>
          <a:ext cx="204921" cy="383791"/>
        </a:xfrm>
        <a:prstGeom prst="rightArrow">
          <a:avLst>
            <a:gd name="adj1" fmla="val 60000"/>
            <a:gd name="adj2" fmla="val 50000"/>
          </a:avLst>
        </a:prstGeom>
        <a:solidFill>
          <a:srgbClr val="00B4CB"/>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solidFill>
              <a:srgbClr val="00B0F0"/>
            </a:solidFill>
          </a:endParaRPr>
        </a:p>
      </dsp:txBody>
      <dsp:txXfrm rot="10800000">
        <a:off x="4766479" y="3407335"/>
        <a:ext cx="143445" cy="230275"/>
      </dsp:txXfrm>
    </dsp:sp>
    <dsp:sp modelId="{3DFEA277-3175-3145-BE04-43E4421DAC10}">
      <dsp:nvSpPr>
        <dsp:cNvPr id="0" name=""/>
        <dsp:cNvSpPr/>
      </dsp:nvSpPr>
      <dsp:spPr>
        <a:xfrm>
          <a:off x="4039991" y="3735524"/>
          <a:ext cx="1257245" cy="1246214"/>
        </a:xfrm>
        <a:prstGeom prst="ellipse">
          <a:avLst/>
        </a:prstGeom>
        <a:solidFill>
          <a:srgbClr val="00206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0" kern="1200" dirty="0">
              <a:solidFill>
                <a:srgbClr val="FFFFFF"/>
              </a:solidFill>
              <a:latin typeface="Times New Roman" panose="02020603050405020304" pitchFamily="18" charset="0"/>
              <a:cs typeface="Times New Roman" panose="02020603050405020304" pitchFamily="18" charset="0"/>
            </a:rPr>
            <a:t>Transfer Center</a:t>
          </a:r>
        </a:p>
      </dsp:txBody>
      <dsp:txXfrm>
        <a:off x="4224110" y="3918028"/>
        <a:ext cx="889007" cy="881206"/>
      </dsp:txXfrm>
    </dsp:sp>
    <dsp:sp modelId="{7A86CA64-3F9F-A14C-8708-1BC763EAE32D}">
      <dsp:nvSpPr>
        <dsp:cNvPr id="0" name=""/>
        <dsp:cNvSpPr/>
      </dsp:nvSpPr>
      <dsp:spPr>
        <a:xfrm rot="9770047">
          <a:off x="3763379" y="4412076"/>
          <a:ext cx="221983" cy="383791"/>
        </a:xfrm>
        <a:prstGeom prst="rightArrow">
          <a:avLst>
            <a:gd name="adj1" fmla="val 60000"/>
            <a:gd name="adj2" fmla="val 50000"/>
          </a:avLst>
        </a:prstGeom>
        <a:solidFill>
          <a:srgbClr val="00B4CB"/>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en-US" sz="700" kern="1200">
            <a:solidFill>
              <a:srgbClr val="00B0F0"/>
            </a:solidFill>
          </a:endParaRPr>
        </a:p>
      </dsp:txBody>
      <dsp:txXfrm rot="10800000">
        <a:off x="3828491" y="4479007"/>
        <a:ext cx="155388" cy="230275"/>
      </dsp:txXfrm>
    </dsp:sp>
    <dsp:sp modelId="{0C37C17D-E6C2-4A4E-8D10-45CA271B35A2}">
      <dsp:nvSpPr>
        <dsp:cNvPr id="0" name=""/>
        <dsp:cNvSpPr/>
      </dsp:nvSpPr>
      <dsp:spPr>
        <a:xfrm>
          <a:off x="2336235" y="4267609"/>
          <a:ext cx="1371166" cy="1199432"/>
        </a:xfrm>
        <a:prstGeom prst="ellipse">
          <a:avLst/>
        </a:prstGeom>
        <a:solidFill>
          <a:srgbClr val="00206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0" kern="1200" dirty="0">
              <a:solidFill>
                <a:srgbClr val="FFFFFF"/>
              </a:solidFill>
              <a:latin typeface="Times New Roman" panose="02020603050405020304" pitchFamily="18" charset="0"/>
              <a:cs typeface="Times New Roman" panose="02020603050405020304" pitchFamily="18" charset="0"/>
            </a:rPr>
            <a:t>Centralized Staffing Office</a:t>
          </a:r>
        </a:p>
      </dsp:txBody>
      <dsp:txXfrm>
        <a:off x="2537038" y="4443262"/>
        <a:ext cx="969560" cy="848126"/>
      </dsp:txXfrm>
    </dsp:sp>
    <dsp:sp modelId="{85E76147-71E1-4CE7-B0F2-2ADEF0B12604}">
      <dsp:nvSpPr>
        <dsp:cNvPr id="0" name=""/>
        <dsp:cNvSpPr/>
      </dsp:nvSpPr>
      <dsp:spPr>
        <a:xfrm rot="11895320">
          <a:off x="1945679" y="4423413"/>
          <a:ext cx="331757" cy="383791"/>
        </a:xfrm>
        <a:prstGeom prst="rightArrow">
          <a:avLst>
            <a:gd name="adj1" fmla="val 60000"/>
            <a:gd name="adj2" fmla="val 50000"/>
          </a:avLst>
        </a:prstGeom>
        <a:solidFill>
          <a:srgbClr val="00B4CB"/>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en-US" sz="700" kern="1200" dirty="0">
            <a:solidFill>
              <a:srgbClr val="00B0F0"/>
            </a:solidFill>
          </a:endParaRPr>
        </a:p>
      </dsp:txBody>
      <dsp:txXfrm rot="10800000">
        <a:off x="2042701" y="4515760"/>
        <a:ext cx="232230" cy="230275"/>
      </dsp:txXfrm>
    </dsp:sp>
    <dsp:sp modelId="{CF058390-3264-48F8-9613-1241D7B94C56}">
      <dsp:nvSpPr>
        <dsp:cNvPr id="0" name=""/>
        <dsp:cNvSpPr/>
      </dsp:nvSpPr>
      <dsp:spPr>
        <a:xfrm>
          <a:off x="600090" y="3623126"/>
          <a:ext cx="1382731" cy="1346864"/>
        </a:xfrm>
        <a:prstGeom prst="ellipse">
          <a:avLst/>
        </a:prstGeom>
        <a:solidFill>
          <a:srgbClr val="00206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0" kern="1200" dirty="0">
              <a:solidFill>
                <a:srgbClr val="FFFFFF"/>
              </a:solidFill>
              <a:latin typeface="Times New Roman" panose="02020603050405020304" pitchFamily="18" charset="0"/>
              <a:cs typeface="Times New Roman" panose="02020603050405020304" pitchFamily="18" charset="0"/>
            </a:rPr>
            <a:t>Float Pool Assignments</a:t>
          </a:r>
        </a:p>
      </dsp:txBody>
      <dsp:txXfrm>
        <a:off x="802586" y="3820370"/>
        <a:ext cx="977739" cy="952376"/>
      </dsp:txXfrm>
    </dsp:sp>
    <dsp:sp modelId="{08526A31-C7AA-40ED-9760-16243A2CAA83}">
      <dsp:nvSpPr>
        <dsp:cNvPr id="0" name=""/>
        <dsp:cNvSpPr/>
      </dsp:nvSpPr>
      <dsp:spPr>
        <a:xfrm rot="15151040">
          <a:off x="949413" y="3303988"/>
          <a:ext cx="179715" cy="383791"/>
        </a:xfrm>
        <a:prstGeom prst="rightArrow">
          <a:avLst>
            <a:gd name="adj1" fmla="val 60000"/>
            <a:gd name="adj2" fmla="val 50000"/>
          </a:avLst>
        </a:prstGeom>
        <a:solidFill>
          <a:srgbClr val="00B4CB"/>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solidFill>
              <a:srgbClr val="00B0F0"/>
            </a:solidFill>
          </a:endParaRPr>
        </a:p>
      </dsp:txBody>
      <dsp:txXfrm rot="10800000">
        <a:off x="984468" y="3406458"/>
        <a:ext cx="125801" cy="230275"/>
      </dsp:txXfrm>
    </dsp:sp>
    <dsp:sp modelId="{1E957BED-F2C0-458D-A60A-9D211EEBDED2}">
      <dsp:nvSpPr>
        <dsp:cNvPr id="0" name=""/>
        <dsp:cNvSpPr/>
      </dsp:nvSpPr>
      <dsp:spPr>
        <a:xfrm>
          <a:off x="88692" y="2150723"/>
          <a:ext cx="1431253" cy="1198408"/>
        </a:xfrm>
        <a:prstGeom prst="ellipse">
          <a:avLst/>
        </a:prstGeom>
        <a:solidFill>
          <a:srgbClr val="00206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100000"/>
            </a:lnSpc>
            <a:spcBef>
              <a:spcPct val="0"/>
            </a:spcBef>
            <a:spcAft>
              <a:spcPts val="0"/>
            </a:spcAft>
            <a:buNone/>
          </a:pPr>
          <a:r>
            <a:rPr lang="en-US" sz="1400" b="0" kern="1200" dirty="0">
              <a:solidFill>
                <a:srgbClr val="FFFFFF"/>
              </a:solidFill>
              <a:latin typeface="Times New Roman" panose="02020603050405020304" pitchFamily="18" charset="0"/>
              <a:cs typeface="Times New Roman" panose="02020603050405020304" pitchFamily="18" charset="0"/>
            </a:rPr>
            <a:t>Discharge </a:t>
          </a:r>
        </a:p>
        <a:p>
          <a:pPr marL="0" lvl="0" indent="0" algn="ctr" defTabSz="622300">
            <a:lnSpc>
              <a:spcPct val="100000"/>
            </a:lnSpc>
            <a:spcBef>
              <a:spcPct val="0"/>
            </a:spcBef>
            <a:spcAft>
              <a:spcPts val="0"/>
            </a:spcAft>
            <a:buNone/>
          </a:pPr>
          <a:r>
            <a:rPr lang="en-US" sz="1400" b="0" kern="1200" dirty="0">
              <a:solidFill>
                <a:srgbClr val="FFFFFF"/>
              </a:solidFill>
              <a:latin typeface="Times New Roman" panose="02020603050405020304" pitchFamily="18" charset="0"/>
              <a:cs typeface="Times New Roman" panose="02020603050405020304" pitchFamily="18" charset="0"/>
            </a:rPr>
            <a:t>Nurses</a:t>
          </a:r>
        </a:p>
      </dsp:txBody>
      <dsp:txXfrm>
        <a:off x="298294" y="2326226"/>
        <a:ext cx="1012049" cy="847402"/>
      </dsp:txXfrm>
    </dsp:sp>
    <dsp:sp modelId="{110CD00B-A5CF-45A8-889E-4F4856B49B85}">
      <dsp:nvSpPr>
        <dsp:cNvPr id="0" name=""/>
        <dsp:cNvSpPr/>
      </dsp:nvSpPr>
      <dsp:spPr>
        <a:xfrm rot="17474159">
          <a:off x="987646" y="1783383"/>
          <a:ext cx="226029" cy="383791"/>
        </a:xfrm>
        <a:prstGeom prst="rightArrow">
          <a:avLst>
            <a:gd name="adj1" fmla="val 60000"/>
            <a:gd name="adj2" fmla="val 50000"/>
          </a:avLst>
        </a:prstGeom>
        <a:solidFill>
          <a:srgbClr val="00B4CB"/>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en-US" sz="700" kern="1200" dirty="0">
            <a:solidFill>
              <a:srgbClr val="00B0F0"/>
            </a:solidFill>
          </a:endParaRPr>
        </a:p>
      </dsp:txBody>
      <dsp:txXfrm>
        <a:off x="1009270" y="1891743"/>
        <a:ext cx="158220" cy="230275"/>
      </dsp:txXfrm>
    </dsp:sp>
    <dsp:sp modelId="{97028BCB-B1C9-4E95-B0A7-A0AAC3D3CEC9}">
      <dsp:nvSpPr>
        <dsp:cNvPr id="0" name=""/>
        <dsp:cNvSpPr/>
      </dsp:nvSpPr>
      <dsp:spPr>
        <a:xfrm>
          <a:off x="745944" y="610033"/>
          <a:ext cx="1310453" cy="1207960"/>
        </a:xfrm>
        <a:prstGeom prst="ellipse">
          <a:avLst/>
        </a:prstGeom>
        <a:solidFill>
          <a:srgbClr val="00206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0" kern="1200" dirty="0">
              <a:solidFill>
                <a:srgbClr val="FFFFFF"/>
              </a:solidFill>
              <a:latin typeface="Times New Roman" panose="02020603050405020304" pitchFamily="18" charset="0"/>
              <a:cs typeface="Times New Roman" panose="02020603050405020304" pitchFamily="18" charset="0"/>
            </a:rPr>
            <a:t>Patient Observer</a:t>
          </a:r>
        </a:p>
      </dsp:txBody>
      <dsp:txXfrm>
        <a:off x="937855" y="786935"/>
        <a:ext cx="926631" cy="854156"/>
      </dsp:txXfrm>
    </dsp:sp>
    <dsp:sp modelId="{AD545DD7-5EAF-486C-AA5B-ACA1A303248C}">
      <dsp:nvSpPr>
        <dsp:cNvPr id="0" name=""/>
        <dsp:cNvSpPr/>
      </dsp:nvSpPr>
      <dsp:spPr>
        <a:xfrm rot="20462664">
          <a:off x="2087025" y="752785"/>
          <a:ext cx="196633" cy="383791"/>
        </a:xfrm>
        <a:prstGeom prst="rightArrow">
          <a:avLst>
            <a:gd name="adj1" fmla="val 60000"/>
            <a:gd name="adj2" fmla="val 50000"/>
          </a:avLst>
        </a:prstGeom>
        <a:solidFill>
          <a:srgbClr val="00B4CB"/>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en-US" sz="700" kern="1200" dirty="0">
            <a:solidFill>
              <a:srgbClr val="00B0F0"/>
            </a:solidFill>
          </a:endParaRPr>
        </a:p>
      </dsp:txBody>
      <dsp:txXfrm>
        <a:off x="2088624" y="839124"/>
        <a:ext cx="137643" cy="230275"/>
      </dsp:txXfrm>
    </dsp:sp>
  </dsp:spTree>
</dsp:drawing>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9075" cy="3508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5265738" y="0"/>
            <a:ext cx="4029075" cy="350838"/>
          </a:xfrm>
          <a:prstGeom prst="rect">
            <a:avLst/>
          </a:prstGeom>
        </p:spPr>
        <p:txBody>
          <a:bodyPr vert="horz" lIns="91440" tIns="45720" rIns="91440" bIns="45720" rtlCol="0"/>
          <a:lstStyle>
            <a:lvl1pPr algn="r">
              <a:defRPr sz="1200"/>
            </a:lvl1pPr>
          </a:lstStyle>
          <a:p>
            <a:fld id="{0ECAA56D-6859-4EF7-83F5-F26517F8F86A}" type="datetimeFigureOut">
              <a:rPr lang="en-US" smtClean="0"/>
              <a:t>1/11/22</a:t>
            </a:fld>
            <a:endParaRPr lang="en-US"/>
          </a:p>
        </p:txBody>
      </p:sp>
      <p:sp>
        <p:nvSpPr>
          <p:cNvPr id="4" name="Footer Placeholder 3"/>
          <p:cNvSpPr>
            <a:spLocks noGrp="1"/>
          </p:cNvSpPr>
          <p:nvPr>
            <p:ph type="ftr" sz="quarter" idx="2"/>
          </p:nvPr>
        </p:nvSpPr>
        <p:spPr>
          <a:xfrm>
            <a:off x="0" y="6659563"/>
            <a:ext cx="4029075" cy="35083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5265738" y="6659563"/>
            <a:ext cx="4029075" cy="350837"/>
          </a:xfrm>
          <a:prstGeom prst="rect">
            <a:avLst/>
          </a:prstGeom>
        </p:spPr>
        <p:txBody>
          <a:bodyPr vert="horz" lIns="91440" tIns="45720" rIns="91440" bIns="45720" rtlCol="0" anchor="b"/>
          <a:lstStyle>
            <a:lvl1pPr algn="r">
              <a:defRPr sz="1200"/>
            </a:lvl1pPr>
          </a:lstStyle>
          <a:p>
            <a:fld id="{5BB706CE-DD56-44EB-9C7F-FE3574A5CFE8}" type="slidenum">
              <a:rPr lang="en-US" smtClean="0"/>
              <a:t>‹#›</a:t>
            </a:fld>
            <a:endParaRPr lang="en-US"/>
          </a:p>
        </p:txBody>
      </p:sp>
    </p:spTree>
    <p:extLst>
      <p:ext uri="{BB962C8B-B14F-4D97-AF65-F5344CB8AC3E}">
        <p14:creationId xmlns:p14="http://schemas.microsoft.com/office/powerpoint/2010/main" val="2655179331"/>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9075" cy="3508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265738" y="0"/>
            <a:ext cx="4029075" cy="350838"/>
          </a:xfrm>
          <a:prstGeom prst="rect">
            <a:avLst/>
          </a:prstGeom>
        </p:spPr>
        <p:txBody>
          <a:bodyPr vert="horz" lIns="91440" tIns="45720" rIns="91440" bIns="45720" rtlCol="0"/>
          <a:lstStyle>
            <a:lvl1pPr algn="r">
              <a:defRPr sz="1200"/>
            </a:lvl1pPr>
          </a:lstStyle>
          <a:p>
            <a:fld id="{99A7A732-E016-4A82-A589-F6E10816C5CA}" type="datetimeFigureOut">
              <a:rPr lang="en-US" smtClean="0"/>
              <a:t>1/11/22</a:t>
            </a:fld>
            <a:endParaRPr lang="en-US"/>
          </a:p>
        </p:txBody>
      </p:sp>
      <p:sp>
        <p:nvSpPr>
          <p:cNvPr id="4" name="Slide Image Placeholder 3"/>
          <p:cNvSpPr>
            <a:spLocks noGrp="1" noRot="1" noChangeAspect="1"/>
          </p:cNvSpPr>
          <p:nvPr>
            <p:ph type="sldImg" idx="2"/>
          </p:nvPr>
        </p:nvSpPr>
        <p:spPr>
          <a:xfrm>
            <a:off x="2546350" y="876300"/>
            <a:ext cx="4203700" cy="23653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30275" y="3373438"/>
            <a:ext cx="7435850" cy="2760662"/>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659563"/>
            <a:ext cx="4029075" cy="35083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265738" y="6659563"/>
            <a:ext cx="4029075" cy="350837"/>
          </a:xfrm>
          <a:prstGeom prst="rect">
            <a:avLst/>
          </a:prstGeom>
        </p:spPr>
        <p:txBody>
          <a:bodyPr vert="horz" lIns="91440" tIns="45720" rIns="91440" bIns="45720" rtlCol="0" anchor="b"/>
          <a:lstStyle>
            <a:lvl1pPr algn="r">
              <a:defRPr sz="1200"/>
            </a:lvl1pPr>
          </a:lstStyle>
          <a:p>
            <a:fld id="{CFFD62D3-BB65-47B7-B482-3500296D899C}" type="slidenum">
              <a:rPr lang="en-US" smtClean="0"/>
              <a:t>‹#›</a:t>
            </a:fld>
            <a:endParaRPr lang="en-US"/>
          </a:p>
        </p:txBody>
      </p:sp>
    </p:spTree>
    <p:extLst>
      <p:ext uri="{BB962C8B-B14F-4D97-AF65-F5344CB8AC3E}">
        <p14:creationId xmlns:p14="http://schemas.microsoft.com/office/powerpoint/2010/main" val="3586419241"/>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Predictive intelligence: Uses data science and machine learning at scale to analyze, interpret and comprehend historical data to make predictions and inform future care</a:t>
            </a:r>
          </a:p>
          <a:p>
            <a:r>
              <a:rPr lang="en-US"/>
              <a:t>Device connectivity: Enables interoperability between medical devices, health care applications and the EHR, regardless of vendor. </a:t>
            </a:r>
          </a:p>
          <a:p>
            <a:r>
              <a:rPr lang="en-US"/>
              <a:t>Clinical communications: Brings together care team communications, clinical workﬂows and alarm management on one mobile device to improve efficiency and coordinate care.</a:t>
            </a:r>
          </a:p>
          <a:p>
            <a:r>
              <a:rPr lang="en-US"/>
              <a:t>Patient engagement: Streamlines behind-the-scene activities to promote greater efficiencies and provide an enhanced user experience. </a:t>
            </a:r>
          </a:p>
          <a:p>
            <a:r>
              <a:rPr lang="en-US"/>
              <a:t>Virtual health: Provides care at a distance, using an ecosystem of virtual and remote services and technology to deliver quality cost-effective care anywhere.</a:t>
            </a:r>
          </a:p>
          <a:p>
            <a:r>
              <a:rPr lang="en-US"/>
              <a:t>Operations: Optimizes patient journey through health system, coordinating critical resources and a precision care team across the continuum. </a:t>
            </a:r>
          </a:p>
          <a:p>
            <a:r>
              <a:rPr lang="en-US"/>
              <a:t>Cybersecurity: Fortiﬁes your organization with a more protected and secure posture using a comprehensive cybersecurity approach.</a:t>
            </a:r>
          </a:p>
        </p:txBody>
      </p:sp>
      <p:sp>
        <p:nvSpPr>
          <p:cNvPr id="4" name="Footer Placeholder 3"/>
          <p:cNvSpPr>
            <a:spLocks noGrp="1"/>
          </p:cNvSpPr>
          <p:nvPr>
            <p:ph type="ftr" sz="quarter" idx="4"/>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a:ln>
                <a:noFill/>
              </a:ln>
              <a:solidFill>
                <a:prstClr val="black"/>
              </a:solidFill>
              <a:effectLst/>
              <a:uLnTx/>
              <a:uFillTx/>
              <a:latin typeface="Arial" pitchFamily="34" charset="0"/>
              <a:ea typeface="ＭＳ Ｐゴシック" pitchFamily="34" charset="-128"/>
              <a:cs typeface="+mn-cs"/>
            </a:endParaRPr>
          </a:p>
        </p:txBody>
      </p:sp>
      <p:sp>
        <p:nvSpPr>
          <p:cNvPr id="5" name="Slide Number Placeholder 4"/>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FFD62D3-BB65-47B7-B482-3500296D899C}" type="slidenum">
              <a:rPr kumimoji="0" lang="en-US" sz="1200" b="1" i="0" u="none" strike="noStrike" kern="1200" cap="none" spc="0" normalizeH="0" baseline="0" noProof="0" smtClean="0">
                <a:ln>
                  <a:noFill/>
                </a:ln>
                <a:solidFill>
                  <a:prstClr val="black"/>
                </a:solidFill>
                <a:effectLst/>
                <a:uLnTx/>
                <a:uFillTx/>
                <a:latin typeface="Arial" pitchFamily="34" charset="0"/>
                <a:ea typeface="ＭＳ Ｐゴシック"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sz="1200" b="1" i="0" u="none" strike="noStrike" kern="1200" cap="none" spc="0" normalizeH="0" baseline="0" noProof="0">
              <a:ln>
                <a:noFill/>
              </a:ln>
              <a:solidFill>
                <a:prstClr val="black"/>
              </a:solidFill>
              <a:effectLst/>
              <a:uLnTx/>
              <a:uFillTx/>
              <a:latin typeface="Arial" pitchFamily="34" charset="0"/>
              <a:ea typeface="ＭＳ Ｐゴシック" pitchFamily="34" charset="-128"/>
              <a:cs typeface="+mn-cs"/>
            </a:endParaRPr>
          </a:p>
        </p:txBody>
      </p:sp>
    </p:spTree>
    <p:extLst>
      <p:ext uri="{BB962C8B-B14F-4D97-AF65-F5344CB8AC3E}">
        <p14:creationId xmlns:p14="http://schemas.microsoft.com/office/powerpoint/2010/main" val="14199247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Cerner’s Command Center Design.  We saw this after we built our Command</a:t>
            </a:r>
            <a:r>
              <a:rPr lang="en-US" baseline="0" dirty="0"/>
              <a:t> Center, however the designs are almost exactly the same.</a:t>
            </a:r>
            <a:endParaRPr lang="en-US" dirty="0"/>
          </a:p>
        </p:txBody>
      </p:sp>
    </p:spTree>
    <p:extLst>
      <p:ext uri="{BB962C8B-B14F-4D97-AF65-F5344CB8AC3E}">
        <p14:creationId xmlns:p14="http://schemas.microsoft.com/office/powerpoint/2010/main" val="34737598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650240" eaLnBrk="1" fontAlgn="auto" latinLnBrk="0" hangingPunct="1">
              <a:lnSpc>
                <a:spcPct val="100000"/>
              </a:lnSpc>
              <a:spcBef>
                <a:spcPts val="0"/>
              </a:spcBef>
              <a:spcAft>
                <a:spcPts val="0"/>
              </a:spcAft>
              <a:buClrTx/>
              <a:buSzTx/>
              <a:buFontTx/>
              <a:buNone/>
              <a:tabLst/>
              <a:defRPr/>
            </a:pPr>
            <a:r>
              <a:rPr lang="en-US" sz="1400" dirty="0">
                <a:effectLst/>
                <a:latin typeface="+mj-lt"/>
                <a:ea typeface="+mj-ea"/>
                <a:cs typeface="+mj-cs"/>
                <a:sym typeface="Calibri"/>
              </a:rPr>
              <a:t>We proposed to create a centralized Transfer Center, co-located with the bed management office to add efficiencies and improved coordination of transfers between an outside facility/location and AUMC.  The ECC would remain intact but would focus on EMS, ED to ED transfers, and Emergency Department communications.  The new Transfer Center would be staffed by RNs with Case Management education and knowledge of nationally accepted criteria on medical necessity documentation to support levels of care.  The desired outcome by having RNs in the Transfer Center/ Bed Management area would include increase our customer service, improve transfer coordination,  reduce placement errors and ensure accepted admission are appropriate for an acute care setting.</a:t>
            </a:r>
          </a:p>
          <a:p>
            <a:endParaRPr lang="en-US" dirty="0"/>
          </a:p>
        </p:txBody>
      </p:sp>
    </p:spTree>
    <p:extLst>
      <p:ext uri="{BB962C8B-B14F-4D97-AF65-F5344CB8AC3E}">
        <p14:creationId xmlns:p14="http://schemas.microsoft.com/office/powerpoint/2010/main" val="12533327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400" b="0" dirty="0">
                <a:effectLst/>
                <a:latin typeface="+mj-lt"/>
                <a:ea typeface="+mj-ea"/>
                <a:cs typeface="+mj-cs"/>
                <a:sym typeface="Calibri"/>
              </a:rPr>
              <a:t>Benefits of having RNs in the Bed Management/Transfer Center Area:</a:t>
            </a:r>
          </a:p>
          <a:p>
            <a:pPr lvl="0"/>
            <a:r>
              <a:rPr lang="en-US" sz="1400" dirty="0">
                <a:effectLst/>
                <a:latin typeface="+mj-lt"/>
                <a:ea typeface="+mj-ea"/>
                <a:cs typeface="+mj-cs"/>
                <a:sym typeface="Calibri"/>
              </a:rPr>
              <a:t>Nurses will utilize their knowledge of medical necessity and Case Management to collaborate with the physician(s), to assess the patient transferring  to AUMC.</a:t>
            </a:r>
          </a:p>
          <a:p>
            <a:pPr lvl="0"/>
            <a:r>
              <a:rPr lang="en-US" sz="1400" dirty="0">
                <a:effectLst/>
                <a:latin typeface="+mj-lt"/>
                <a:ea typeface="+mj-ea"/>
                <a:cs typeface="+mj-cs"/>
                <a:sym typeface="Calibri"/>
              </a:rPr>
              <a:t>Enhance the appropriateness of placement and connection with the service line in collaboration the physician(s), making sure patient is getting the right care in the right setting.  The nurse will facilitate and screen for appropriate transfers and direct admits to the hospital.  With the nurses additional training in Case Management we are ensuring the patients are getting the right care in the right setting. Time can be saved by reducing back and forth calls as more detailed clinical questions are asked and answered. Our nurses will have a better understanding of payer policies, reimbursement requirements, and an overall knowledge of healthcare regulations and compliance guidelines (protecting the patient, hospital and physicians). Understanding the different levels of care across the continuum, the nurse will know what services can be provided at the different levels, ensuring appropriate placement and reimbursement, and avoiding unwarranted cost to the patient if the plan of care does not require a higher level of care. </a:t>
            </a:r>
          </a:p>
          <a:p>
            <a:endParaRPr lang="en-US" dirty="0"/>
          </a:p>
        </p:txBody>
      </p:sp>
    </p:spTree>
    <p:extLst>
      <p:ext uri="{BB962C8B-B14F-4D97-AF65-F5344CB8AC3E}">
        <p14:creationId xmlns:p14="http://schemas.microsoft.com/office/powerpoint/2010/main" val="18766980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CFFD62D3-BB65-47B7-B482-3500296D899C}" type="slidenum">
              <a:rPr lang="en-US" smtClean="0"/>
              <a:t>28</a:t>
            </a:fld>
            <a:endParaRPr lang="en-US"/>
          </a:p>
        </p:txBody>
      </p:sp>
    </p:spTree>
    <p:extLst>
      <p:ext uri="{BB962C8B-B14F-4D97-AF65-F5344CB8AC3E}">
        <p14:creationId xmlns:p14="http://schemas.microsoft.com/office/powerpoint/2010/main" val="23033605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a:xfrm>
            <a:off x="0" y="6659563"/>
            <a:ext cx="4029075" cy="350837"/>
          </a:xfrm>
          <a:prstGeom prst="rect">
            <a:avLst/>
          </a:prstGeom>
        </p:spPr>
        <p:txBody>
          <a:bodyPr/>
          <a:lstStyle/>
          <a:p>
            <a:endParaRPr lang="en-US"/>
          </a:p>
        </p:txBody>
      </p:sp>
      <p:sp>
        <p:nvSpPr>
          <p:cNvPr id="5" name="Slide Number Placeholder 4"/>
          <p:cNvSpPr>
            <a:spLocks noGrp="1"/>
          </p:cNvSpPr>
          <p:nvPr>
            <p:ph type="sldNum" sz="quarter" idx="11"/>
          </p:nvPr>
        </p:nvSpPr>
        <p:spPr>
          <a:xfrm>
            <a:off x="5265738" y="6659563"/>
            <a:ext cx="4029075" cy="350837"/>
          </a:xfrm>
          <a:prstGeom prst="rect">
            <a:avLst/>
          </a:prstGeom>
        </p:spPr>
        <p:txBody>
          <a:bodyPr/>
          <a:lstStyle/>
          <a:p>
            <a:fld id="{CFFD62D3-BB65-47B7-B482-3500296D899C}" type="slidenum">
              <a:rPr lang="en-US" smtClean="0"/>
              <a:t>29</a:t>
            </a:fld>
            <a:endParaRPr lang="en-US"/>
          </a:p>
        </p:txBody>
      </p:sp>
    </p:spTree>
    <p:extLst>
      <p:ext uri="{BB962C8B-B14F-4D97-AF65-F5344CB8AC3E}">
        <p14:creationId xmlns:p14="http://schemas.microsoft.com/office/powerpoint/2010/main" val="646915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b="1" dirty="0"/>
              <a:t>David</a:t>
            </a:r>
          </a:p>
        </p:txBody>
      </p:sp>
      <p:sp>
        <p:nvSpPr>
          <p:cNvPr id="4" name="Footer Placeholder 3"/>
          <p:cNvSpPr>
            <a:spLocks noGrp="1"/>
          </p:cNvSpPr>
          <p:nvPr>
            <p:ph type="ftr" sz="quarter" idx="10"/>
          </p:nvPr>
        </p:nvSpPr>
        <p:spPr>
          <a:xfrm>
            <a:off x="1" y="6770556"/>
            <a:ext cx="4118610" cy="356684"/>
          </a:xfrm>
          <a:prstGeom prst="rect">
            <a:avLst/>
          </a:prstGeom>
        </p:spPr>
        <p:txBody>
          <a:bodyPr lIns="93177" tIns="46589" rIns="93177" bIns="46589"/>
          <a:lstStyle/>
          <a:p>
            <a:endParaRPr lang="en-US"/>
          </a:p>
        </p:txBody>
      </p:sp>
      <p:sp>
        <p:nvSpPr>
          <p:cNvPr id="5" name="Slide Number Placeholder 4"/>
          <p:cNvSpPr>
            <a:spLocks noGrp="1"/>
          </p:cNvSpPr>
          <p:nvPr>
            <p:ph type="sldNum" sz="quarter" idx="11"/>
          </p:nvPr>
        </p:nvSpPr>
        <p:spPr>
          <a:xfrm>
            <a:off x="5382755" y="6770556"/>
            <a:ext cx="4118610" cy="356684"/>
          </a:xfrm>
          <a:prstGeom prst="rect">
            <a:avLst/>
          </a:prstGeom>
        </p:spPr>
        <p:txBody>
          <a:bodyPr lIns="93177" tIns="46589" rIns="93177" bIns="46589"/>
          <a:lstStyle/>
          <a:p>
            <a:fld id="{CFFD62D3-BB65-47B7-B482-3500296D899C}" type="slidenum">
              <a:rPr lang="en-US" smtClean="0"/>
              <a:t>30</a:t>
            </a:fld>
            <a:endParaRPr lang="en-US"/>
          </a:p>
        </p:txBody>
      </p:sp>
    </p:spTree>
    <p:extLst>
      <p:ext uri="{BB962C8B-B14F-4D97-AF65-F5344CB8AC3E}">
        <p14:creationId xmlns:p14="http://schemas.microsoft.com/office/powerpoint/2010/main" val="25476533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Do you have any questions?</a:t>
            </a:r>
          </a:p>
        </p:txBody>
      </p:sp>
    </p:spTree>
    <p:extLst>
      <p:ext uri="{BB962C8B-B14F-4D97-AF65-F5344CB8AC3E}">
        <p14:creationId xmlns:p14="http://schemas.microsoft.com/office/powerpoint/2010/main" val="34919750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b="1" dirty="0"/>
              <a:t>Cynthia</a:t>
            </a:r>
          </a:p>
          <a:p>
            <a:endParaRPr lang="en-US" dirty="0"/>
          </a:p>
          <a:p>
            <a:r>
              <a:rPr lang="en-US" dirty="0"/>
              <a:t>Rowena follows up on the dashboard monthly</a:t>
            </a:r>
          </a:p>
          <a:p>
            <a:r>
              <a:rPr lang="en-US" baseline="0" dirty="0"/>
              <a:t>Metrics are color coded</a:t>
            </a:r>
          </a:p>
          <a:p>
            <a:r>
              <a:rPr lang="en-US" baseline="0" dirty="0"/>
              <a:t>Manual process for entering data</a:t>
            </a:r>
          </a:p>
          <a:p>
            <a:pPr>
              <a:lnSpc>
                <a:spcPct val="120000"/>
              </a:lnSpc>
            </a:pPr>
            <a:r>
              <a:rPr lang="en-US" sz="1200" dirty="0">
                <a:solidFill>
                  <a:srgbClr val="002060"/>
                </a:solidFill>
              </a:rPr>
              <a:t>Bed Request to Bed Assignment, Discharge Order to Discharge Complete Times, and ED Door to Admit/Door to Discharge Times </a:t>
            </a:r>
          </a:p>
          <a:p>
            <a:pPr lvl="1">
              <a:lnSpc>
                <a:spcPct val="120000"/>
              </a:lnSpc>
            </a:pPr>
            <a:r>
              <a:rPr lang="en-US" sz="1200" dirty="0">
                <a:solidFill>
                  <a:srgbClr val="002060"/>
                </a:solidFill>
              </a:rPr>
              <a:t>ALOS was selected as a joint decision with executive leadership, medical staff leadership, and steering committees</a:t>
            </a:r>
          </a:p>
          <a:p>
            <a:pPr lvl="2">
              <a:lnSpc>
                <a:spcPct val="120000"/>
              </a:lnSpc>
            </a:pPr>
            <a:r>
              <a:rPr lang="en-US" sz="1200" dirty="0">
                <a:solidFill>
                  <a:srgbClr val="002060"/>
                </a:solidFill>
              </a:rPr>
              <a:t>Selected because it addressed the pain points</a:t>
            </a:r>
          </a:p>
          <a:p>
            <a:pPr lvl="2">
              <a:lnSpc>
                <a:spcPct val="120000"/>
              </a:lnSpc>
            </a:pPr>
            <a:r>
              <a:rPr lang="en-US" sz="1200" dirty="0">
                <a:solidFill>
                  <a:srgbClr val="002060"/>
                </a:solidFill>
              </a:rPr>
              <a:t>Looking forward to the impact of Value Based Purchasing</a:t>
            </a:r>
          </a:p>
          <a:p>
            <a:pPr lvl="2">
              <a:lnSpc>
                <a:spcPct val="120000"/>
              </a:lnSpc>
            </a:pPr>
            <a:r>
              <a:rPr lang="en-US" sz="1200" dirty="0">
                <a:solidFill>
                  <a:srgbClr val="002060"/>
                </a:solidFill>
              </a:rPr>
              <a:t>Shows that resources are being utilized appropriately</a:t>
            </a:r>
          </a:p>
          <a:p>
            <a:endParaRPr lang="en-US" dirty="0"/>
          </a:p>
        </p:txBody>
      </p:sp>
      <p:sp>
        <p:nvSpPr>
          <p:cNvPr id="4" name="Footer Placeholder 3"/>
          <p:cNvSpPr>
            <a:spLocks noGrp="1"/>
          </p:cNvSpPr>
          <p:nvPr>
            <p:ph type="ftr" sz="quarter" idx="10"/>
          </p:nvPr>
        </p:nvSpPr>
        <p:spPr>
          <a:xfrm>
            <a:off x="1" y="6770556"/>
            <a:ext cx="4118610" cy="356684"/>
          </a:xfrm>
          <a:prstGeom prst="rect">
            <a:avLst/>
          </a:prstGeom>
        </p:spPr>
        <p:txBody>
          <a:bodyPr lIns="94947" tIns="47474" rIns="94947" bIns="47474"/>
          <a:lstStyle/>
          <a:p>
            <a:pPr defTabSz="949478" fontAlgn="base" hangingPunct="1">
              <a:spcBef>
                <a:spcPct val="0"/>
              </a:spcBef>
              <a:spcAft>
                <a:spcPct val="0"/>
              </a:spcAft>
              <a:defRPr/>
            </a:pPr>
            <a:endParaRPr lang="en-US" sz="1200" b="1" kern="1200">
              <a:solidFill>
                <a:prstClr val="black"/>
              </a:solidFill>
              <a:latin typeface="Arial" pitchFamily="34" charset="0"/>
              <a:ea typeface="ＭＳ Ｐゴシック" pitchFamily="34" charset="-128"/>
              <a:cs typeface="+mn-cs"/>
            </a:endParaRPr>
          </a:p>
        </p:txBody>
      </p:sp>
      <p:sp>
        <p:nvSpPr>
          <p:cNvPr id="5" name="Slide Number Placeholder 4"/>
          <p:cNvSpPr>
            <a:spLocks noGrp="1"/>
          </p:cNvSpPr>
          <p:nvPr>
            <p:ph type="sldNum" sz="quarter" idx="11"/>
          </p:nvPr>
        </p:nvSpPr>
        <p:spPr>
          <a:xfrm>
            <a:off x="5382755" y="6770556"/>
            <a:ext cx="4118610" cy="356684"/>
          </a:xfrm>
          <a:prstGeom prst="rect">
            <a:avLst/>
          </a:prstGeom>
        </p:spPr>
        <p:txBody>
          <a:bodyPr lIns="94947" tIns="47474" rIns="94947" bIns="47474"/>
          <a:lstStyle/>
          <a:p>
            <a:pPr algn="r" defTabSz="949478" fontAlgn="base" hangingPunct="1">
              <a:spcBef>
                <a:spcPct val="0"/>
              </a:spcBef>
              <a:spcAft>
                <a:spcPct val="0"/>
              </a:spcAft>
              <a:defRPr/>
            </a:pPr>
            <a:fld id="{CFFD62D3-BB65-47B7-B482-3500296D899C}" type="slidenum">
              <a:rPr lang="en-US" sz="1200" b="1" kern="1200">
                <a:solidFill>
                  <a:prstClr val="black"/>
                </a:solidFill>
                <a:latin typeface="Arial" pitchFamily="34" charset="0"/>
                <a:ea typeface="ＭＳ Ｐゴシック" pitchFamily="34" charset="-128"/>
                <a:cs typeface="+mn-cs"/>
              </a:rPr>
              <a:pPr algn="r" defTabSz="949478" fontAlgn="base" hangingPunct="1">
                <a:spcBef>
                  <a:spcPct val="0"/>
                </a:spcBef>
                <a:spcAft>
                  <a:spcPct val="0"/>
                </a:spcAft>
                <a:defRPr/>
              </a:pPr>
              <a:t>32</a:t>
            </a:fld>
            <a:endParaRPr lang="en-US" sz="1200" b="1" kern="1200">
              <a:solidFill>
                <a:prstClr val="black"/>
              </a:solidFill>
              <a:latin typeface="Arial" pitchFamily="34" charset="0"/>
              <a:ea typeface="ＭＳ Ｐゴシック" pitchFamily="34" charset="-128"/>
              <a:cs typeface="+mn-cs"/>
            </a:endParaRPr>
          </a:p>
        </p:txBody>
      </p:sp>
    </p:spTree>
    <p:extLst>
      <p:ext uri="{BB962C8B-B14F-4D97-AF65-F5344CB8AC3E}">
        <p14:creationId xmlns:p14="http://schemas.microsoft.com/office/powerpoint/2010/main" val="41877935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5382755" y="6770556"/>
            <a:ext cx="4118610" cy="356684"/>
          </a:xfrm>
          <a:prstGeom prst="rect">
            <a:avLst/>
          </a:prstGeom>
        </p:spPr>
        <p:txBody>
          <a:bodyPr lIns="94947" tIns="47474" rIns="94947" bIns="47474"/>
          <a:lstStyle/>
          <a:p>
            <a:pPr algn="r" defTabSz="949478" hangingPunct="1">
              <a:defRPr/>
            </a:pPr>
            <a:fld id="{7AE9A097-4F40-4FA5-ACE4-36EF713AEFEB}" type="slidenum">
              <a:rPr lang="en-US" sz="1200" kern="1200">
                <a:solidFill>
                  <a:prstClr val="black"/>
                </a:solidFill>
                <a:latin typeface="Calibri"/>
                <a:ea typeface="+mn-ea"/>
                <a:cs typeface="+mn-cs"/>
              </a:rPr>
              <a:pPr algn="r" defTabSz="949478" hangingPunct="1">
                <a:defRPr/>
              </a:pPr>
              <a:t>36</a:t>
            </a:fld>
            <a:endParaRPr lang="en-US" sz="1200" kern="1200">
              <a:solidFill>
                <a:prstClr val="black"/>
              </a:solidFill>
              <a:latin typeface="Calibri"/>
              <a:ea typeface="+mn-ea"/>
              <a:cs typeface="+mn-cs"/>
            </a:endParaRPr>
          </a:p>
        </p:txBody>
      </p:sp>
    </p:spTree>
    <p:extLst>
      <p:ext uri="{BB962C8B-B14F-4D97-AF65-F5344CB8AC3E}">
        <p14:creationId xmlns:p14="http://schemas.microsoft.com/office/powerpoint/2010/main" val="38471447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Cynthia to kick off with overview of Augusta University</a:t>
            </a:r>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CFFD62D3-BB65-47B7-B482-3500296D899C}" type="slidenum">
              <a:rPr lang="en-US" smtClean="0"/>
              <a:t>7</a:t>
            </a:fld>
            <a:endParaRPr lang="en-US"/>
          </a:p>
        </p:txBody>
      </p:sp>
    </p:spTree>
    <p:extLst>
      <p:ext uri="{BB962C8B-B14F-4D97-AF65-F5344CB8AC3E}">
        <p14:creationId xmlns:p14="http://schemas.microsoft.com/office/powerpoint/2010/main" val="11148493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Cynthia to talk about vision for Command Center and highlighting the implementation of CapMan, Clairvia, Patient Observer and Transfer Center (Cerner development partner)</a:t>
            </a:r>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CFFD62D3-BB65-47B7-B482-3500296D899C}" type="slidenum">
              <a:rPr lang="en-US" smtClean="0"/>
              <a:t>9</a:t>
            </a:fld>
            <a:endParaRPr lang="en-US"/>
          </a:p>
        </p:txBody>
      </p:sp>
    </p:spTree>
    <p:extLst>
      <p:ext uri="{BB962C8B-B14F-4D97-AF65-F5344CB8AC3E}">
        <p14:creationId xmlns:p14="http://schemas.microsoft.com/office/powerpoint/2010/main" val="23749370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CFFD62D3-BB65-47B7-B482-3500296D899C}" type="slidenum">
              <a:rPr lang="en-US" smtClean="0"/>
              <a:t>11</a:t>
            </a:fld>
            <a:endParaRPr lang="en-US"/>
          </a:p>
        </p:txBody>
      </p:sp>
    </p:spTree>
    <p:extLst>
      <p:ext uri="{BB962C8B-B14F-4D97-AF65-F5344CB8AC3E}">
        <p14:creationId xmlns:p14="http://schemas.microsoft.com/office/powerpoint/2010/main" val="39909295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a:xfrm>
            <a:off x="1" y="6770556"/>
            <a:ext cx="4118610" cy="356684"/>
          </a:xfrm>
          <a:prstGeom prst="rect">
            <a:avLst/>
          </a:prstGeom>
        </p:spPr>
        <p:txBody>
          <a:bodyPr lIns="93177" tIns="46589" rIns="93177" bIns="46589"/>
          <a:lstStyle/>
          <a:p>
            <a:endParaRPr lang="en-US"/>
          </a:p>
        </p:txBody>
      </p:sp>
      <p:sp>
        <p:nvSpPr>
          <p:cNvPr id="5" name="Slide Number Placeholder 4"/>
          <p:cNvSpPr>
            <a:spLocks noGrp="1"/>
          </p:cNvSpPr>
          <p:nvPr>
            <p:ph type="sldNum" sz="quarter" idx="11"/>
          </p:nvPr>
        </p:nvSpPr>
        <p:spPr>
          <a:xfrm>
            <a:off x="5382755" y="6770556"/>
            <a:ext cx="4118610" cy="356684"/>
          </a:xfrm>
          <a:prstGeom prst="rect">
            <a:avLst/>
          </a:prstGeom>
        </p:spPr>
        <p:txBody>
          <a:bodyPr lIns="93177" tIns="46589" rIns="93177" bIns="46589"/>
          <a:lstStyle/>
          <a:p>
            <a:fld id="{CFFD62D3-BB65-47B7-B482-3500296D899C}" type="slidenum">
              <a:rPr lang="en-US" smtClean="0"/>
              <a:t>12</a:t>
            </a:fld>
            <a:endParaRPr lang="en-US"/>
          </a:p>
        </p:txBody>
      </p:sp>
    </p:spTree>
    <p:extLst>
      <p:ext uri="{BB962C8B-B14F-4D97-AF65-F5344CB8AC3E}">
        <p14:creationId xmlns:p14="http://schemas.microsoft.com/office/powerpoint/2010/main" val="9924622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b="1" dirty="0"/>
              <a:t>Cynthia</a:t>
            </a:r>
          </a:p>
        </p:txBody>
      </p:sp>
      <p:sp>
        <p:nvSpPr>
          <p:cNvPr id="4" name="Footer Placeholder 3"/>
          <p:cNvSpPr>
            <a:spLocks noGrp="1"/>
          </p:cNvSpPr>
          <p:nvPr>
            <p:ph type="ftr" sz="quarter" idx="10"/>
          </p:nvPr>
        </p:nvSpPr>
        <p:spPr>
          <a:xfrm>
            <a:off x="1" y="6770556"/>
            <a:ext cx="4118610" cy="356684"/>
          </a:xfrm>
          <a:prstGeom prst="rect">
            <a:avLst/>
          </a:prstGeom>
        </p:spPr>
        <p:txBody>
          <a:bodyPr lIns="94947" tIns="47474" rIns="94947" bIns="47474"/>
          <a:lstStyle/>
          <a:p>
            <a:pPr defTabSz="949478" fontAlgn="base" hangingPunct="1">
              <a:spcBef>
                <a:spcPct val="0"/>
              </a:spcBef>
              <a:spcAft>
                <a:spcPct val="0"/>
              </a:spcAft>
              <a:defRPr/>
            </a:pPr>
            <a:endParaRPr lang="en-US" sz="1200" b="1" kern="1200">
              <a:solidFill>
                <a:prstClr val="black"/>
              </a:solidFill>
              <a:latin typeface="Arial" pitchFamily="34" charset="0"/>
              <a:ea typeface="ＭＳ Ｐゴシック" pitchFamily="34" charset="-128"/>
              <a:cs typeface="+mn-cs"/>
            </a:endParaRPr>
          </a:p>
        </p:txBody>
      </p:sp>
      <p:sp>
        <p:nvSpPr>
          <p:cNvPr id="5" name="Slide Number Placeholder 4"/>
          <p:cNvSpPr>
            <a:spLocks noGrp="1"/>
          </p:cNvSpPr>
          <p:nvPr>
            <p:ph type="sldNum" sz="quarter" idx="11"/>
          </p:nvPr>
        </p:nvSpPr>
        <p:spPr>
          <a:xfrm>
            <a:off x="5382755" y="6770556"/>
            <a:ext cx="4118610" cy="356684"/>
          </a:xfrm>
          <a:prstGeom prst="rect">
            <a:avLst/>
          </a:prstGeom>
        </p:spPr>
        <p:txBody>
          <a:bodyPr lIns="94947" tIns="47474" rIns="94947" bIns="47474"/>
          <a:lstStyle/>
          <a:p>
            <a:pPr algn="r" defTabSz="949478" fontAlgn="base" hangingPunct="1">
              <a:spcBef>
                <a:spcPct val="0"/>
              </a:spcBef>
              <a:spcAft>
                <a:spcPct val="0"/>
              </a:spcAft>
              <a:defRPr/>
            </a:pPr>
            <a:fld id="{CFFD62D3-BB65-47B7-B482-3500296D899C}" type="slidenum">
              <a:rPr lang="en-US" sz="1200" b="1" kern="1200">
                <a:solidFill>
                  <a:prstClr val="black"/>
                </a:solidFill>
                <a:latin typeface="Arial" pitchFamily="34" charset="0"/>
                <a:ea typeface="ＭＳ Ｐゴシック" pitchFamily="34" charset="-128"/>
                <a:cs typeface="+mn-cs"/>
              </a:rPr>
              <a:pPr algn="r" defTabSz="949478" fontAlgn="base" hangingPunct="1">
                <a:spcBef>
                  <a:spcPct val="0"/>
                </a:spcBef>
                <a:spcAft>
                  <a:spcPct val="0"/>
                </a:spcAft>
                <a:defRPr/>
              </a:pPr>
              <a:t>15</a:t>
            </a:fld>
            <a:endParaRPr lang="en-US" sz="1200" b="1" kern="1200">
              <a:solidFill>
                <a:prstClr val="black"/>
              </a:solidFill>
              <a:latin typeface="Arial" pitchFamily="34" charset="0"/>
              <a:ea typeface="ＭＳ Ｐゴシック" pitchFamily="34" charset="-128"/>
              <a:cs typeface="+mn-cs"/>
            </a:endParaRPr>
          </a:p>
        </p:txBody>
      </p:sp>
    </p:spTree>
    <p:extLst>
      <p:ext uri="{BB962C8B-B14F-4D97-AF65-F5344CB8AC3E}">
        <p14:creationId xmlns:p14="http://schemas.microsoft.com/office/powerpoint/2010/main" val="24535161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b="1" dirty="0"/>
              <a:t>Cynthia</a:t>
            </a:r>
          </a:p>
        </p:txBody>
      </p:sp>
      <p:sp>
        <p:nvSpPr>
          <p:cNvPr id="4" name="Footer Placeholder 3"/>
          <p:cNvSpPr>
            <a:spLocks noGrp="1"/>
          </p:cNvSpPr>
          <p:nvPr>
            <p:ph type="ftr" sz="quarter" idx="10"/>
          </p:nvPr>
        </p:nvSpPr>
        <p:spPr>
          <a:xfrm>
            <a:off x="1" y="6770556"/>
            <a:ext cx="4118610" cy="356684"/>
          </a:xfrm>
          <a:prstGeom prst="rect">
            <a:avLst/>
          </a:prstGeom>
        </p:spPr>
        <p:txBody>
          <a:bodyPr lIns="94947" tIns="47474" rIns="94947" bIns="47474"/>
          <a:lstStyle/>
          <a:p>
            <a:pPr defTabSz="949478" fontAlgn="base" hangingPunct="1">
              <a:spcBef>
                <a:spcPct val="0"/>
              </a:spcBef>
              <a:spcAft>
                <a:spcPct val="0"/>
              </a:spcAft>
              <a:defRPr/>
            </a:pPr>
            <a:endParaRPr lang="en-US" sz="1200" b="1" kern="1200">
              <a:solidFill>
                <a:prstClr val="black"/>
              </a:solidFill>
              <a:latin typeface="Arial" pitchFamily="34" charset="0"/>
              <a:ea typeface="ＭＳ Ｐゴシック" pitchFamily="34" charset="-128"/>
              <a:cs typeface="+mn-cs"/>
            </a:endParaRPr>
          </a:p>
        </p:txBody>
      </p:sp>
      <p:sp>
        <p:nvSpPr>
          <p:cNvPr id="5" name="Slide Number Placeholder 4"/>
          <p:cNvSpPr>
            <a:spLocks noGrp="1"/>
          </p:cNvSpPr>
          <p:nvPr>
            <p:ph type="sldNum" sz="quarter" idx="11"/>
          </p:nvPr>
        </p:nvSpPr>
        <p:spPr>
          <a:xfrm>
            <a:off x="5382755" y="6770556"/>
            <a:ext cx="4118610" cy="356684"/>
          </a:xfrm>
          <a:prstGeom prst="rect">
            <a:avLst/>
          </a:prstGeom>
        </p:spPr>
        <p:txBody>
          <a:bodyPr lIns="94947" tIns="47474" rIns="94947" bIns="47474"/>
          <a:lstStyle/>
          <a:p>
            <a:pPr algn="r" defTabSz="949478" fontAlgn="base" hangingPunct="1">
              <a:spcBef>
                <a:spcPct val="0"/>
              </a:spcBef>
              <a:spcAft>
                <a:spcPct val="0"/>
              </a:spcAft>
              <a:defRPr/>
            </a:pPr>
            <a:fld id="{CFFD62D3-BB65-47B7-B482-3500296D899C}" type="slidenum">
              <a:rPr lang="en-US" sz="1200" b="1" kern="1200">
                <a:solidFill>
                  <a:prstClr val="black"/>
                </a:solidFill>
                <a:latin typeface="Arial" pitchFamily="34" charset="0"/>
                <a:ea typeface="ＭＳ Ｐゴシック" pitchFamily="34" charset="-128"/>
                <a:cs typeface="+mn-cs"/>
              </a:rPr>
              <a:pPr algn="r" defTabSz="949478" fontAlgn="base" hangingPunct="1">
                <a:spcBef>
                  <a:spcPct val="0"/>
                </a:spcBef>
                <a:spcAft>
                  <a:spcPct val="0"/>
                </a:spcAft>
                <a:defRPr/>
              </a:pPr>
              <a:t>19</a:t>
            </a:fld>
            <a:endParaRPr lang="en-US" sz="1200" b="1" kern="1200">
              <a:solidFill>
                <a:prstClr val="black"/>
              </a:solidFill>
              <a:latin typeface="Arial" pitchFamily="34" charset="0"/>
              <a:ea typeface="ＭＳ Ｐゴシック" pitchFamily="34" charset="-128"/>
              <a:cs typeface="+mn-cs"/>
            </a:endParaRPr>
          </a:p>
        </p:txBody>
      </p:sp>
    </p:spTree>
    <p:extLst>
      <p:ext uri="{BB962C8B-B14F-4D97-AF65-F5344CB8AC3E}">
        <p14:creationId xmlns:p14="http://schemas.microsoft.com/office/powerpoint/2010/main" val="36174304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effectLst/>
                <a:latin typeface="+mj-lt"/>
                <a:ea typeface="+mj-ea"/>
                <a:cs typeface="+mj-cs"/>
                <a:sym typeface="Calibri"/>
              </a:rPr>
              <a:t>All of AUMC communication came through our  Emergency Communications Center (ECC).  The ECC was created at the end of 2000 with minimal staff and equipment.  In 2001 the ECC coordinated an average of 231 transfer calls per month.  In 2017, the ECC handled 638 request for transfers.  The complexity and additional duties surrounding the transfer of these patients has also increased. The volume continued to increase and was over 850 transfer calls per month. The mismatch between work load and available resources to coordinate these transfers has resulted in a degradation of customer service and responsiveness and resulted in errors  impacting patient care.  Additionally the transfer of patients requires extensive coordination between the transferring facility, the ECC, Care Facilitation, and Bed Management.   The lack of co-location of the ECC and Bed Management adds additional inefficiencies to the coordination for transfers. </a:t>
            </a:r>
          </a:p>
          <a:p>
            <a:endParaRPr lang="en-US" dirty="0"/>
          </a:p>
        </p:txBody>
      </p:sp>
    </p:spTree>
    <p:extLst>
      <p:ext uri="{BB962C8B-B14F-4D97-AF65-F5344CB8AC3E}">
        <p14:creationId xmlns:p14="http://schemas.microsoft.com/office/powerpoint/2010/main" val="37749987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Besides the increase in transfer volume, the ECC has grown from 5429 calls per fiscal year to 7143 calls per fiscal year.  The number of calls the ECC is receiving is becoming overwhelming and EMS operators are unable to keep up with the number of calls.  This can lead to missed calls or transfer opportunities.</a:t>
            </a:r>
          </a:p>
          <a:p>
            <a:endParaRPr lang="en-US" dirty="0"/>
          </a:p>
          <a:p>
            <a:pPr marL="406394" indent="-406394"/>
            <a:r>
              <a:rPr lang="en-US" sz="3413" b="0" dirty="0">
                <a:solidFill>
                  <a:schemeClr val="accent1">
                    <a:lumMod val="50000"/>
                  </a:schemeClr>
                </a:solidFill>
              </a:rPr>
              <a:t>ECC staff other duties include:</a:t>
            </a:r>
          </a:p>
          <a:p>
            <a:pPr marL="1056623" lvl="1" indent="-406394">
              <a:buFont typeface="Arial"/>
              <a:buChar char="•"/>
            </a:pPr>
            <a:r>
              <a:rPr lang="en-US" sz="3413" dirty="0">
                <a:solidFill>
                  <a:schemeClr val="accent1">
                    <a:lumMod val="50000"/>
                  </a:schemeClr>
                </a:solidFill>
              </a:rPr>
              <a:t>EMS Radio</a:t>
            </a:r>
          </a:p>
          <a:p>
            <a:pPr marL="1056623" lvl="1" indent="-406394">
              <a:buFont typeface="Arial"/>
              <a:buChar char="•"/>
            </a:pPr>
            <a:r>
              <a:rPr lang="en-US" sz="3413" dirty="0">
                <a:solidFill>
                  <a:schemeClr val="accent1">
                    <a:lumMod val="50000"/>
                  </a:schemeClr>
                </a:solidFill>
              </a:rPr>
              <a:t>Incoming emergent alerts (Code Stroke, Code Blue, Trauma, STEMI, etc.)</a:t>
            </a:r>
          </a:p>
          <a:p>
            <a:pPr marL="1056623" lvl="1" indent="-406394">
              <a:buFont typeface="Arial"/>
              <a:buChar char="•"/>
            </a:pPr>
            <a:r>
              <a:rPr lang="en-US" sz="3413" dirty="0">
                <a:solidFill>
                  <a:schemeClr val="accent1">
                    <a:lumMod val="50000"/>
                  </a:schemeClr>
                </a:solidFill>
              </a:rPr>
              <a:t>EMS Field EKG receiving center</a:t>
            </a:r>
          </a:p>
          <a:p>
            <a:pPr marL="1056623" lvl="1" indent="-406394">
              <a:buFont typeface="Arial"/>
              <a:buChar char="•"/>
            </a:pPr>
            <a:r>
              <a:rPr lang="en-US" sz="3413" dirty="0">
                <a:solidFill>
                  <a:schemeClr val="accent1">
                    <a:lumMod val="50000"/>
                  </a:schemeClr>
                </a:solidFill>
              </a:rPr>
              <a:t>Coordination of disaster notifications</a:t>
            </a:r>
          </a:p>
          <a:p>
            <a:pPr marL="1056623" lvl="1" indent="-406394">
              <a:buFont typeface="Arial"/>
              <a:buChar char="•"/>
            </a:pPr>
            <a:r>
              <a:rPr lang="en-US" sz="3413" dirty="0">
                <a:solidFill>
                  <a:schemeClr val="accent1">
                    <a:lumMod val="50000"/>
                  </a:schemeClr>
                </a:solidFill>
              </a:rPr>
              <a:t>ED to ED </a:t>
            </a:r>
            <a:r>
              <a:rPr lang="en-US" sz="3413" b="0" dirty="0">
                <a:solidFill>
                  <a:schemeClr val="accent1">
                    <a:lumMod val="50000"/>
                  </a:schemeClr>
                </a:solidFill>
              </a:rPr>
              <a:t>emergent transfer </a:t>
            </a:r>
            <a:r>
              <a:rPr lang="en-US" sz="3413" dirty="0">
                <a:solidFill>
                  <a:schemeClr val="accent1">
                    <a:lumMod val="50000"/>
                  </a:schemeClr>
                </a:solidFill>
              </a:rPr>
              <a:t>coordination</a:t>
            </a:r>
          </a:p>
          <a:p>
            <a:pPr marL="1056623" lvl="1" indent="-406394">
              <a:buFont typeface="Arial"/>
              <a:buChar char="•"/>
            </a:pPr>
            <a:endParaRPr lang="en-US" sz="3413" dirty="0">
              <a:solidFill>
                <a:schemeClr val="accent1">
                  <a:lumMod val="50000"/>
                </a:schemeClr>
              </a:solidFill>
            </a:endParaRPr>
          </a:p>
          <a:p>
            <a:pPr marL="406394" indent="-406394"/>
            <a:r>
              <a:rPr lang="en-US" sz="3413" b="0" dirty="0">
                <a:solidFill>
                  <a:schemeClr val="accent1">
                    <a:lumMod val="50000"/>
                  </a:schemeClr>
                </a:solidFill>
              </a:rPr>
              <a:t>Competing duties of ECC personnel results in delays including:</a:t>
            </a:r>
          </a:p>
          <a:p>
            <a:pPr marL="1056623" lvl="1" indent="-406394">
              <a:buFont typeface="Arial"/>
              <a:buChar char="•"/>
            </a:pPr>
            <a:r>
              <a:rPr lang="en-US" sz="3413" dirty="0">
                <a:solidFill>
                  <a:schemeClr val="accent1">
                    <a:lumMod val="50000"/>
                  </a:schemeClr>
                </a:solidFill>
              </a:rPr>
              <a:t>Missed EMS calls / inaccurate information relayed</a:t>
            </a:r>
          </a:p>
          <a:p>
            <a:pPr marL="1056623" lvl="1" indent="-406394">
              <a:buFont typeface="Arial"/>
              <a:buChar char="•"/>
            </a:pPr>
            <a:r>
              <a:rPr lang="en-US" sz="3413" dirty="0">
                <a:solidFill>
                  <a:schemeClr val="accent1">
                    <a:lumMod val="50000"/>
                  </a:schemeClr>
                </a:solidFill>
              </a:rPr>
              <a:t>Delays in answering transfer calls</a:t>
            </a:r>
          </a:p>
          <a:p>
            <a:pPr marL="1056623" lvl="1" indent="-406394">
              <a:buFont typeface="Arial"/>
              <a:buChar char="•"/>
            </a:pPr>
            <a:r>
              <a:rPr lang="en-US" sz="3413" dirty="0">
                <a:solidFill>
                  <a:schemeClr val="accent1">
                    <a:lumMod val="50000"/>
                  </a:schemeClr>
                </a:solidFill>
              </a:rPr>
              <a:t>Errors in documenting due to interruptions</a:t>
            </a:r>
          </a:p>
          <a:p>
            <a:endParaRPr lang="en-US" dirty="0"/>
          </a:p>
        </p:txBody>
      </p:sp>
    </p:spTree>
    <p:extLst>
      <p:ext uri="{BB962C8B-B14F-4D97-AF65-F5344CB8AC3E}">
        <p14:creationId xmlns:p14="http://schemas.microsoft.com/office/powerpoint/2010/main" val="265523287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 no images">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rcRect/>
          <a:stretch/>
        </p:blipFill>
        <p:spPr>
          <a:xfrm>
            <a:off x="8" y="0"/>
            <a:ext cx="12191992" cy="6907812"/>
          </a:xfrm>
          <a:prstGeom prst="rect">
            <a:avLst/>
          </a:prstGeom>
        </p:spPr>
      </p:pic>
      <p:sp>
        <p:nvSpPr>
          <p:cNvPr id="10" name="Text Placeholder 13"/>
          <p:cNvSpPr>
            <a:spLocks noGrp="1"/>
          </p:cNvSpPr>
          <p:nvPr userDrawn="1">
            <p:ph type="body" sz="quarter" idx="10" hasCustomPrompt="1"/>
          </p:nvPr>
        </p:nvSpPr>
        <p:spPr>
          <a:xfrm>
            <a:off x="5962812" y="4958862"/>
            <a:ext cx="5346541" cy="417164"/>
          </a:xfrm>
          <a:prstGeom prst="rect">
            <a:avLst/>
          </a:prstGeom>
        </p:spPr>
        <p:txBody>
          <a:bodyPr/>
          <a:lstStyle>
            <a:lvl1pPr marL="0" indent="0">
              <a:buNone/>
              <a:defRPr sz="2200" baseline="0">
                <a:solidFill>
                  <a:schemeClr val="accent5">
                    <a:lumMod val="50000"/>
                  </a:schemeClr>
                </a:solidFill>
                <a:latin typeface="Arial" pitchFamily="34" charset="0"/>
                <a:cs typeface="Arial" pitchFamily="34" charset="0"/>
              </a:defRPr>
            </a:lvl1pPr>
          </a:lstStyle>
          <a:p>
            <a:pPr lvl="0"/>
            <a:r>
              <a:rPr lang="en-US"/>
              <a:t>Presenter Name</a:t>
            </a:r>
          </a:p>
        </p:txBody>
      </p:sp>
      <p:sp>
        <p:nvSpPr>
          <p:cNvPr id="11" name="Text Placeholder 13"/>
          <p:cNvSpPr>
            <a:spLocks noGrp="1"/>
          </p:cNvSpPr>
          <p:nvPr userDrawn="1">
            <p:ph type="body" sz="quarter" idx="12" hasCustomPrompt="1"/>
          </p:nvPr>
        </p:nvSpPr>
        <p:spPr>
          <a:xfrm>
            <a:off x="5962812" y="5376026"/>
            <a:ext cx="5229662" cy="287257"/>
          </a:xfrm>
          <a:prstGeom prst="rect">
            <a:avLst/>
          </a:prstGeom>
        </p:spPr>
        <p:txBody>
          <a:bodyPr>
            <a:noAutofit/>
          </a:bodyPr>
          <a:lstStyle>
            <a:lvl1pPr marL="0" indent="0">
              <a:buNone/>
              <a:defRPr sz="1600" i="1" baseline="0">
                <a:solidFill>
                  <a:schemeClr val="accent5">
                    <a:lumMod val="50000"/>
                  </a:schemeClr>
                </a:solidFill>
                <a:latin typeface="Arial" pitchFamily="34" charset="0"/>
                <a:cs typeface="Arial" pitchFamily="34" charset="0"/>
              </a:defRPr>
            </a:lvl1pPr>
          </a:lstStyle>
          <a:p>
            <a:pPr lvl="0"/>
            <a:r>
              <a:rPr lang="en-US"/>
              <a:t>Presenter Title</a:t>
            </a:r>
          </a:p>
        </p:txBody>
      </p:sp>
      <p:sp>
        <p:nvSpPr>
          <p:cNvPr id="4" name="Title 3"/>
          <p:cNvSpPr>
            <a:spLocks noGrp="1"/>
          </p:cNvSpPr>
          <p:nvPr userDrawn="1">
            <p:ph type="title"/>
          </p:nvPr>
        </p:nvSpPr>
        <p:spPr>
          <a:xfrm>
            <a:off x="5962812" y="4416995"/>
            <a:ext cx="5816600" cy="541867"/>
          </a:xfrm>
          <a:prstGeom prst="rect">
            <a:avLst/>
          </a:prstGeom>
        </p:spPr>
        <p:txBody>
          <a:bodyPr anchor="t">
            <a:normAutofit/>
          </a:bodyPr>
          <a:lstStyle>
            <a:lvl1pPr>
              <a:lnSpc>
                <a:spcPct val="90000"/>
              </a:lnSpc>
              <a:defRPr sz="2800">
                <a:solidFill>
                  <a:schemeClr val="accent5">
                    <a:lumMod val="50000"/>
                  </a:schemeClr>
                </a:solidFill>
              </a:defRPr>
            </a:lvl1pPr>
          </a:lstStyle>
          <a:p>
            <a:r>
              <a:rPr lang="en-US"/>
              <a:t>Click to edit Master title style</a:t>
            </a:r>
          </a:p>
        </p:txBody>
      </p:sp>
    </p:spTree>
    <p:extLst>
      <p:ext uri="{BB962C8B-B14F-4D97-AF65-F5344CB8AC3E}">
        <p14:creationId xmlns:p14="http://schemas.microsoft.com/office/powerpoint/2010/main" val="20844872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One image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Picture Placeholder 5"/>
          <p:cNvSpPr>
            <a:spLocks noGrp="1"/>
          </p:cNvSpPr>
          <p:nvPr>
            <p:ph type="pic" sz="quarter" idx="12"/>
          </p:nvPr>
        </p:nvSpPr>
        <p:spPr>
          <a:xfrm>
            <a:off x="420946" y="1280160"/>
            <a:ext cx="4779433" cy="4788946"/>
          </a:xfrm>
        </p:spPr>
        <p:txBody>
          <a:bodyPr/>
          <a:lstStyle>
            <a:lvl1pPr marL="0" indent="0">
              <a:buNone/>
              <a:defRPr/>
            </a:lvl1pPr>
          </a:lstStyle>
          <a:p>
            <a:r>
              <a:rPr lang="en-US"/>
              <a:t>Click icon to add picture</a:t>
            </a:r>
          </a:p>
        </p:txBody>
      </p:sp>
      <p:sp>
        <p:nvSpPr>
          <p:cNvPr id="8" name="Content Placeholder 7"/>
          <p:cNvSpPr>
            <a:spLocks noGrp="1"/>
          </p:cNvSpPr>
          <p:nvPr>
            <p:ph sz="quarter" idx="13"/>
          </p:nvPr>
        </p:nvSpPr>
        <p:spPr>
          <a:xfrm>
            <a:off x="5666805" y="1280160"/>
            <a:ext cx="5268925" cy="4788946"/>
          </a:xfrm>
        </p:spPr>
        <p:txBody>
          <a:bodyPr/>
          <a:lstStyle>
            <a:lvl1pPr>
              <a:defRPr sz="2400"/>
            </a:lvl1pPr>
            <a:lvl2pPr>
              <a:defRPr sz="2200"/>
            </a:lvl2pPr>
            <a:lvl3pPr>
              <a:defRPr sz="2000"/>
            </a:lvl3pPr>
            <a:lvl4pPr>
              <a:defRPr sz="18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747862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image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Picture Placeholder 5"/>
          <p:cNvSpPr>
            <a:spLocks noGrp="1"/>
          </p:cNvSpPr>
          <p:nvPr>
            <p:ph type="pic" sz="quarter" idx="12"/>
          </p:nvPr>
        </p:nvSpPr>
        <p:spPr>
          <a:xfrm>
            <a:off x="420522" y="1280160"/>
            <a:ext cx="5255683" cy="2332616"/>
          </a:xfrm>
        </p:spPr>
        <p:txBody>
          <a:bodyPr/>
          <a:lstStyle>
            <a:lvl1pPr marL="0" indent="0">
              <a:buNone/>
              <a:defRPr/>
            </a:lvl1pPr>
          </a:lstStyle>
          <a:p>
            <a:r>
              <a:rPr lang="en-US"/>
              <a:t>Click icon to add picture</a:t>
            </a:r>
          </a:p>
        </p:txBody>
      </p:sp>
      <p:sp>
        <p:nvSpPr>
          <p:cNvPr id="9" name="Content Placeholder 8"/>
          <p:cNvSpPr>
            <a:spLocks noGrp="1"/>
          </p:cNvSpPr>
          <p:nvPr>
            <p:ph sz="quarter" idx="14"/>
          </p:nvPr>
        </p:nvSpPr>
        <p:spPr>
          <a:xfrm>
            <a:off x="6089401" y="1279526"/>
            <a:ext cx="4883399" cy="4772025"/>
          </a:xfrm>
        </p:spPr>
        <p:txBody>
          <a:bodyPr/>
          <a:lstStyle>
            <a:lvl1pPr>
              <a:defRPr sz="2400"/>
            </a:lvl1pPr>
            <a:lvl2pPr>
              <a:defRPr sz="2200"/>
            </a:lvl2pPr>
            <a:lvl3pPr>
              <a:defRPr sz="2000"/>
            </a:lvl3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Picture Placeholder 5"/>
          <p:cNvSpPr>
            <a:spLocks noGrp="1"/>
          </p:cNvSpPr>
          <p:nvPr>
            <p:ph type="pic" sz="quarter" idx="15"/>
          </p:nvPr>
        </p:nvSpPr>
        <p:spPr>
          <a:xfrm>
            <a:off x="420522" y="3718934"/>
            <a:ext cx="5255683" cy="2332616"/>
          </a:xfrm>
        </p:spPr>
        <p:txBody>
          <a:bodyPr/>
          <a:lstStyle>
            <a:lvl1pPr marL="0" indent="0">
              <a:buNone/>
              <a:defRPr/>
            </a:lvl1pPr>
          </a:lstStyle>
          <a:p>
            <a:r>
              <a:rPr lang="en-US"/>
              <a:t>Click icon to add picture</a:t>
            </a:r>
          </a:p>
        </p:txBody>
      </p:sp>
    </p:spTree>
    <p:extLst>
      <p:ext uri="{BB962C8B-B14F-4D97-AF65-F5344CB8AC3E}">
        <p14:creationId xmlns:p14="http://schemas.microsoft.com/office/powerpoint/2010/main" val="36374732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ation 2">
    <p:spTree>
      <p:nvGrpSpPr>
        <p:cNvPr id="1" name=""/>
        <p:cNvGrpSpPr/>
        <p:nvPr/>
      </p:nvGrpSpPr>
      <p:grpSpPr>
        <a:xfrm>
          <a:off x="0" y="0"/>
          <a:ext cx="0" cy="0"/>
          <a:chOff x="0" y="0"/>
          <a:chExt cx="0" cy="0"/>
        </a:xfrm>
      </p:grpSpPr>
      <p:grpSp>
        <p:nvGrpSpPr>
          <p:cNvPr id="15" name="Group 14"/>
          <p:cNvGrpSpPr/>
          <p:nvPr userDrawn="1"/>
        </p:nvGrpSpPr>
        <p:grpSpPr>
          <a:xfrm>
            <a:off x="1" y="-5942"/>
            <a:ext cx="12191998" cy="6903720"/>
            <a:chOff x="1" y="2698"/>
            <a:chExt cx="12191998" cy="6855302"/>
          </a:xfrm>
        </p:grpSpPr>
        <p:pic>
          <p:nvPicPr>
            <p:cNvPr id="16" name="Picture 6"/>
            <p:cNvPicPr>
              <a:picLocks noChangeAspect="1"/>
            </p:cNvPicPr>
            <p:nvPr userDrawn="1"/>
          </p:nvPicPr>
          <p:blipFill rotWithShape="1">
            <a:blip r:embed="rId2">
              <a:extLst>
                <a:ext uri="{28A0092B-C50C-407E-A947-70E740481C1C}">
                  <a14:useLocalDpi xmlns:a14="http://schemas.microsoft.com/office/drawing/2010/main" val="0"/>
                </a:ext>
              </a:extLst>
            </a:blip>
            <a:srcRect r="33997" b="970"/>
            <a:stretch/>
          </p:blipFill>
          <p:spPr bwMode="auto">
            <a:xfrm>
              <a:off x="1" y="2698"/>
              <a:ext cx="6095999" cy="6855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p:cNvPicPr>
              <a:picLocks noChangeAspect="1"/>
            </p:cNvPicPr>
            <p:nvPr userDrawn="1"/>
          </p:nvPicPr>
          <p:blipFill rotWithShape="1">
            <a:blip r:embed="rId2">
              <a:extLst>
                <a:ext uri="{28A0092B-C50C-407E-A947-70E740481C1C}">
                  <a14:useLocalDpi xmlns:a14="http://schemas.microsoft.com/office/drawing/2010/main" val="0"/>
                </a:ext>
              </a:extLst>
            </a:blip>
            <a:srcRect l="31820" r="996" b="970"/>
            <a:stretch/>
          </p:blipFill>
          <p:spPr bwMode="auto">
            <a:xfrm>
              <a:off x="5986930" y="2698"/>
              <a:ext cx="6205069" cy="6855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 name="TextBox 3"/>
          <p:cNvSpPr txBox="1"/>
          <p:nvPr/>
        </p:nvSpPr>
        <p:spPr>
          <a:xfrm>
            <a:off x="9735892" y="2845967"/>
            <a:ext cx="1997829" cy="2041732"/>
          </a:xfrm>
          <a:prstGeom prst="rect">
            <a:avLst/>
          </a:prstGeom>
        </p:spPr>
        <p:txBody>
          <a:bodyPr/>
          <a:lstStyle/>
          <a:p>
            <a:pPr>
              <a:defRPr/>
            </a:pPr>
            <a:r>
              <a:rPr lang="en-US" sz="20000" b="0" cap="none" spc="0">
                <a:ln>
                  <a:noFill/>
                </a:ln>
                <a:solidFill>
                  <a:schemeClr val="accent1">
                    <a:lumMod val="40000"/>
                    <a:lumOff val="60000"/>
                  </a:schemeClr>
                </a:solidFill>
                <a:effectLst/>
                <a:latin typeface="+mn-lt"/>
                <a:ea typeface="ＭＳ Ｐゴシック" charset="0"/>
                <a:cs typeface="ＭＳ Ｐゴシック" charset="0"/>
              </a:rPr>
              <a:t>”</a:t>
            </a:r>
            <a:endParaRPr lang="en-US" sz="20000" b="0" cap="none" spc="0">
              <a:ln>
                <a:noFill/>
              </a:ln>
              <a:solidFill>
                <a:schemeClr val="accent1">
                  <a:lumMod val="40000"/>
                  <a:lumOff val="60000"/>
                </a:schemeClr>
              </a:solidFill>
              <a:effectLst/>
              <a:latin typeface="+mn-lt"/>
              <a:ea typeface="ＭＳ Ｐゴシック" charset="0"/>
              <a:cs typeface="Franklin Gothic Book"/>
            </a:endParaRPr>
          </a:p>
        </p:txBody>
      </p:sp>
      <p:sp>
        <p:nvSpPr>
          <p:cNvPr id="6" name="TextBox 5"/>
          <p:cNvSpPr txBox="1"/>
          <p:nvPr/>
        </p:nvSpPr>
        <p:spPr>
          <a:xfrm>
            <a:off x="1113433" y="947415"/>
            <a:ext cx="1964267" cy="2142907"/>
          </a:xfrm>
          <a:prstGeom prst="rect">
            <a:avLst/>
          </a:prstGeom>
          <a:ln>
            <a:noFill/>
          </a:ln>
          <a:effectLst/>
        </p:spPr>
        <p:txBody>
          <a:bodyPr/>
          <a:lstStyle/>
          <a:p>
            <a:pPr>
              <a:defRPr/>
            </a:pPr>
            <a:r>
              <a:rPr lang="en-US" sz="20000" b="0" cap="none" spc="0">
                <a:ln>
                  <a:noFill/>
                </a:ln>
                <a:solidFill>
                  <a:schemeClr val="accent1">
                    <a:lumMod val="40000"/>
                    <a:lumOff val="60000"/>
                  </a:schemeClr>
                </a:solidFill>
                <a:effectLst/>
                <a:latin typeface="+mn-lt"/>
                <a:ea typeface="ＭＳ Ｐゴシック" charset="0"/>
                <a:cs typeface="ＭＳ Ｐゴシック" charset="0"/>
              </a:rPr>
              <a:t>“</a:t>
            </a:r>
            <a:endParaRPr lang="en-US" sz="20000" b="0" cap="none" spc="0">
              <a:ln>
                <a:noFill/>
              </a:ln>
              <a:solidFill>
                <a:schemeClr val="accent1">
                  <a:lumMod val="40000"/>
                  <a:lumOff val="60000"/>
                </a:schemeClr>
              </a:solidFill>
              <a:effectLst/>
              <a:latin typeface="+mn-lt"/>
              <a:ea typeface="ＭＳ Ｐゴシック" charset="0"/>
              <a:cs typeface="Franklin Gothic Book"/>
            </a:endParaRPr>
          </a:p>
        </p:txBody>
      </p:sp>
      <p:sp>
        <p:nvSpPr>
          <p:cNvPr id="7" name="Text Placeholder 8" title="A quotation can be used in this area"/>
          <p:cNvSpPr>
            <a:spLocks noGrp="1"/>
          </p:cNvSpPr>
          <p:nvPr>
            <p:ph type="body" sz="quarter" idx="10" hasCustomPrompt="1"/>
          </p:nvPr>
        </p:nvSpPr>
        <p:spPr>
          <a:xfrm>
            <a:off x="2011681" y="1969705"/>
            <a:ext cx="7841402" cy="1871662"/>
          </a:xfrm>
          <a:prstGeom prst="rect">
            <a:avLst/>
          </a:prstGeom>
        </p:spPr>
        <p:txBody>
          <a:bodyPr anchor="ctr">
            <a:normAutofit/>
          </a:bodyPr>
          <a:lstStyle>
            <a:lvl1pPr marL="0" indent="0" algn="ctr">
              <a:buNone/>
              <a:defRPr sz="2800" baseline="0">
                <a:solidFill>
                  <a:schemeClr val="bg1"/>
                </a:solidFill>
              </a:defRPr>
            </a:lvl1pPr>
          </a:lstStyle>
          <a:p>
            <a:pPr lvl="0"/>
            <a:r>
              <a:rPr lang="en-US"/>
              <a:t>Put your quote in here</a:t>
            </a:r>
          </a:p>
        </p:txBody>
      </p:sp>
      <p:sp>
        <p:nvSpPr>
          <p:cNvPr id="8" name="Text Placeholder 10"/>
          <p:cNvSpPr>
            <a:spLocks noGrp="1"/>
          </p:cNvSpPr>
          <p:nvPr>
            <p:ph type="body" sz="quarter" idx="11" hasCustomPrompt="1"/>
          </p:nvPr>
        </p:nvSpPr>
        <p:spPr>
          <a:xfrm>
            <a:off x="5160825" y="4419881"/>
            <a:ext cx="4692257" cy="297748"/>
          </a:xfrm>
          <a:prstGeom prst="rect">
            <a:avLst/>
          </a:prstGeom>
        </p:spPr>
        <p:txBody>
          <a:bodyPr>
            <a:noAutofit/>
          </a:bodyPr>
          <a:lstStyle>
            <a:lvl1pPr marL="0" indent="0" algn="r">
              <a:buNone/>
              <a:defRPr sz="2000" i="1">
                <a:solidFill>
                  <a:schemeClr val="bg1"/>
                </a:solidFill>
                <a:latin typeface="Arial" pitchFamily="34" charset="0"/>
                <a:cs typeface="Arial" pitchFamily="34" charset="0"/>
              </a:defRPr>
            </a:lvl1pPr>
          </a:lstStyle>
          <a:p>
            <a:pPr lvl="0"/>
            <a:r>
              <a:rPr lang="en-US"/>
              <a:t>Name here</a:t>
            </a:r>
          </a:p>
        </p:txBody>
      </p:sp>
      <p:sp>
        <p:nvSpPr>
          <p:cNvPr id="9" name="Text Placeholder 10"/>
          <p:cNvSpPr>
            <a:spLocks noGrp="1"/>
          </p:cNvSpPr>
          <p:nvPr>
            <p:ph type="body" sz="quarter" idx="12" hasCustomPrompt="1"/>
          </p:nvPr>
        </p:nvSpPr>
        <p:spPr>
          <a:xfrm>
            <a:off x="5170185" y="5080517"/>
            <a:ext cx="4692257" cy="297748"/>
          </a:xfrm>
          <a:prstGeom prst="rect">
            <a:avLst/>
          </a:prstGeom>
        </p:spPr>
        <p:txBody>
          <a:bodyPr anchor="ctr">
            <a:noAutofit/>
          </a:bodyPr>
          <a:lstStyle>
            <a:lvl1pPr marL="0" indent="0" algn="r">
              <a:buNone/>
              <a:defRPr lang="en-US" sz="1400" i="1" baseline="0" dirty="0">
                <a:solidFill>
                  <a:schemeClr val="bg1"/>
                </a:solidFill>
                <a:latin typeface="Arial" pitchFamily="34" charset="0"/>
                <a:ea typeface="ＭＳ Ｐゴシック" pitchFamily="-112" charset="-128"/>
                <a:cs typeface="Arial" pitchFamily="34" charset="0"/>
              </a:defRPr>
            </a:lvl1pPr>
          </a:lstStyle>
          <a:p>
            <a:pPr marL="0" marR="0" lvl="0" indent="0" algn="r" defTabSz="914400" rtl="0" eaLnBrk="1" fontAlgn="base" latinLnBrk="0" hangingPunct="1">
              <a:lnSpc>
                <a:spcPct val="80000"/>
              </a:lnSpc>
              <a:spcBef>
                <a:spcPts val="1400"/>
              </a:spcBef>
              <a:spcAft>
                <a:spcPct val="0"/>
              </a:spcAft>
              <a:buClr>
                <a:srgbClr val="3294D3"/>
              </a:buClr>
              <a:buSzPct val="130000"/>
              <a:buFont typeface="Wingdings" pitchFamily="2" charset="2"/>
              <a:buNone/>
              <a:tabLst/>
            </a:pPr>
            <a:r>
              <a:rPr lang="en-US"/>
              <a:t>Organization here</a:t>
            </a:r>
          </a:p>
        </p:txBody>
      </p:sp>
      <p:sp>
        <p:nvSpPr>
          <p:cNvPr id="10" name="Text Placeholder 10"/>
          <p:cNvSpPr>
            <a:spLocks noGrp="1"/>
          </p:cNvSpPr>
          <p:nvPr>
            <p:ph type="body" sz="quarter" idx="13" hasCustomPrompt="1"/>
          </p:nvPr>
        </p:nvSpPr>
        <p:spPr>
          <a:xfrm>
            <a:off x="5164429" y="4774552"/>
            <a:ext cx="4692257" cy="297748"/>
          </a:xfrm>
          <a:prstGeom prst="rect">
            <a:avLst/>
          </a:prstGeom>
        </p:spPr>
        <p:txBody>
          <a:bodyPr anchor="ctr">
            <a:noAutofit/>
          </a:bodyPr>
          <a:lstStyle>
            <a:lvl1pPr marL="0" indent="0" algn="r">
              <a:buNone/>
              <a:defRPr lang="en-US" sz="1400" i="1" baseline="0" dirty="0">
                <a:solidFill>
                  <a:schemeClr val="bg1"/>
                </a:solidFill>
                <a:latin typeface="Arial" pitchFamily="34" charset="0"/>
                <a:ea typeface="ＭＳ Ｐゴシック" pitchFamily="-112" charset="-128"/>
                <a:cs typeface="Arial" pitchFamily="34" charset="0"/>
              </a:defRPr>
            </a:lvl1pPr>
          </a:lstStyle>
          <a:p>
            <a:pPr marL="0" marR="0" lvl="0" indent="0" algn="r" defTabSz="914400" rtl="0" eaLnBrk="1" fontAlgn="base" latinLnBrk="0" hangingPunct="1">
              <a:lnSpc>
                <a:spcPct val="80000"/>
              </a:lnSpc>
              <a:spcBef>
                <a:spcPts val="1400"/>
              </a:spcBef>
              <a:spcAft>
                <a:spcPct val="0"/>
              </a:spcAft>
              <a:buClr>
                <a:srgbClr val="3294D3"/>
              </a:buClr>
              <a:buSzPct val="130000"/>
              <a:buFont typeface="Wingdings" pitchFamily="2" charset="2"/>
              <a:buNone/>
              <a:tabLst/>
            </a:pPr>
            <a:r>
              <a:rPr lang="en-US"/>
              <a:t>Title here</a:t>
            </a:r>
          </a:p>
        </p:txBody>
      </p:sp>
      <p:sp>
        <p:nvSpPr>
          <p:cNvPr id="19" name="TextBox 18"/>
          <p:cNvSpPr txBox="1"/>
          <p:nvPr userDrawn="1"/>
        </p:nvSpPr>
        <p:spPr>
          <a:xfrm>
            <a:off x="11561332" y="6474369"/>
            <a:ext cx="420460" cy="276999"/>
          </a:xfrm>
          <a:prstGeom prst="rect">
            <a:avLst/>
          </a:prstGeom>
          <a:noFill/>
        </p:spPr>
        <p:txBody>
          <a:bodyPr wrap="square" rtlCol="0">
            <a:spAutoFit/>
          </a:bodyPr>
          <a:lstStyle/>
          <a:p>
            <a:fld id="{39B9A8E6-500A-494F-8511-CB834C088D51}" type="slidenum">
              <a:rPr lang="en-US" sz="1200" smtClean="0">
                <a:solidFill>
                  <a:schemeClr val="accent1">
                    <a:lumMod val="40000"/>
                    <a:lumOff val="60000"/>
                  </a:schemeClr>
                </a:solidFill>
              </a:rPr>
              <a:t>‹#›</a:t>
            </a:fld>
            <a:endParaRPr lang="en-US" sz="1200">
              <a:solidFill>
                <a:schemeClr val="accent1">
                  <a:lumMod val="40000"/>
                  <a:lumOff val="60000"/>
                </a:schemeClr>
              </a:solidFill>
            </a:endParaRPr>
          </a:p>
        </p:txBody>
      </p:sp>
    </p:spTree>
    <p:extLst>
      <p:ext uri="{BB962C8B-B14F-4D97-AF65-F5344CB8AC3E}">
        <p14:creationId xmlns:p14="http://schemas.microsoft.com/office/powerpoint/2010/main" val="39572700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Quotation 3">
    <p:spTree>
      <p:nvGrpSpPr>
        <p:cNvPr id="1" name=""/>
        <p:cNvGrpSpPr/>
        <p:nvPr/>
      </p:nvGrpSpPr>
      <p:grpSpPr>
        <a:xfrm>
          <a:off x="0" y="0"/>
          <a:ext cx="0" cy="0"/>
          <a:chOff x="0" y="0"/>
          <a:chExt cx="0" cy="0"/>
        </a:xfrm>
      </p:grpSpPr>
      <p:grpSp>
        <p:nvGrpSpPr>
          <p:cNvPr id="21" name="Group 20"/>
          <p:cNvGrpSpPr/>
          <p:nvPr userDrawn="1"/>
        </p:nvGrpSpPr>
        <p:grpSpPr>
          <a:xfrm>
            <a:off x="1" y="-5941"/>
            <a:ext cx="12191999" cy="6903720"/>
            <a:chOff x="1" y="2699"/>
            <a:chExt cx="12191999" cy="6855302"/>
          </a:xfrm>
        </p:grpSpPr>
        <p:pic>
          <p:nvPicPr>
            <p:cNvPr id="25" name="Picture 6"/>
            <p:cNvPicPr>
              <a:picLocks noChangeAspect="1"/>
            </p:cNvPicPr>
            <p:nvPr userDrawn="1"/>
          </p:nvPicPr>
          <p:blipFill rotWithShape="1">
            <a:blip r:embed="rId2">
              <a:extLst>
                <a:ext uri="{28A0092B-C50C-407E-A947-70E740481C1C}">
                  <a14:useLocalDpi xmlns:a14="http://schemas.microsoft.com/office/drawing/2010/main" val="0"/>
                </a:ext>
              </a:extLst>
            </a:blip>
            <a:srcRect r="33997" b="970"/>
            <a:stretch/>
          </p:blipFill>
          <p:spPr bwMode="auto">
            <a:xfrm>
              <a:off x="1" y="2699"/>
              <a:ext cx="6095999" cy="6855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6"/>
            <p:cNvPicPr>
              <a:picLocks noChangeAspect="1"/>
            </p:cNvPicPr>
            <p:nvPr userDrawn="1"/>
          </p:nvPicPr>
          <p:blipFill rotWithShape="1">
            <a:blip r:embed="rId2">
              <a:extLst>
                <a:ext uri="{28A0092B-C50C-407E-A947-70E740481C1C}">
                  <a14:useLocalDpi xmlns:a14="http://schemas.microsoft.com/office/drawing/2010/main" val="0"/>
                </a:ext>
              </a:extLst>
            </a:blip>
            <a:srcRect l="31914" r="996" b="970"/>
            <a:stretch/>
          </p:blipFill>
          <p:spPr bwMode="auto">
            <a:xfrm>
              <a:off x="5995570" y="2699"/>
              <a:ext cx="6196430" cy="6855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9" name="TextBox 18"/>
          <p:cNvSpPr txBox="1"/>
          <p:nvPr userDrawn="1"/>
        </p:nvSpPr>
        <p:spPr>
          <a:xfrm>
            <a:off x="9735892" y="2845967"/>
            <a:ext cx="1997829" cy="2041732"/>
          </a:xfrm>
          <a:prstGeom prst="rect">
            <a:avLst/>
          </a:prstGeom>
        </p:spPr>
        <p:txBody>
          <a:bodyPr/>
          <a:lstStyle/>
          <a:p>
            <a:pPr>
              <a:defRPr/>
            </a:pPr>
            <a:r>
              <a:rPr lang="en-US" sz="20000" b="0" cap="none" spc="0">
                <a:ln>
                  <a:noFill/>
                </a:ln>
                <a:solidFill>
                  <a:schemeClr val="accent2">
                    <a:lumMod val="40000"/>
                    <a:lumOff val="60000"/>
                  </a:schemeClr>
                </a:solidFill>
                <a:effectLst/>
                <a:latin typeface="+mn-lt"/>
                <a:ea typeface="ＭＳ Ｐゴシック" charset="0"/>
                <a:cs typeface="ＭＳ Ｐゴシック" charset="0"/>
              </a:rPr>
              <a:t>”</a:t>
            </a:r>
            <a:endParaRPr lang="en-US" sz="20000" b="0" cap="none" spc="0">
              <a:ln>
                <a:noFill/>
              </a:ln>
              <a:solidFill>
                <a:schemeClr val="accent2">
                  <a:lumMod val="40000"/>
                  <a:lumOff val="60000"/>
                </a:schemeClr>
              </a:solidFill>
              <a:effectLst/>
              <a:latin typeface="+mn-lt"/>
              <a:ea typeface="ＭＳ Ｐゴシック" charset="0"/>
              <a:cs typeface="Franklin Gothic Book"/>
            </a:endParaRPr>
          </a:p>
        </p:txBody>
      </p:sp>
      <p:sp>
        <p:nvSpPr>
          <p:cNvPr id="20" name="TextBox 19"/>
          <p:cNvSpPr txBox="1"/>
          <p:nvPr userDrawn="1"/>
        </p:nvSpPr>
        <p:spPr>
          <a:xfrm>
            <a:off x="1113433" y="947415"/>
            <a:ext cx="1964267" cy="2142907"/>
          </a:xfrm>
          <a:prstGeom prst="rect">
            <a:avLst/>
          </a:prstGeom>
          <a:ln>
            <a:noFill/>
          </a:ln>
          <a:effectLst/>
        </p:spPr>
        <p:txBody>
          <a:bodyPr/>
          <a:lstStyle/>
          <a:p>
            <a:pPr>
              <a:defRPr/>
            </a:pPr>
            <a:r>
              <a:rPr lang="en-US" sz="20000" b="0" cap="none" spc="0">
                <a:ln>
                  <a:noFill/>
                </a:ln>
                <a:solidFill>
                  <a:schemeClr val="accent2">
                    <a:lumMod val="40000"/>
                    <a:lumOff val="60000"/>
                  </a:schemeClr>
                </a:solidFill>
                <a:effectLst/>
                <a:latin typeface="+mn-lt"/>
                <a:ea typeface="ＭＳ Ｐゴシック" charset="0"/>
                <a:cs typeface="ＭＳ Ｐゴシック" charset="0"/>
              </a:rPr>
              <a:t>“</a:t>
            </a:r>
            <a:endParaRPr lang="en-US" sz="20000" b="0" cap="none" spc="0">
              <a:ln>
                <a:noFill/>
              </a:ln>
              <a:solidFill>
                <a:schemeClr val="accent2">
                  <a:lumMod val="40000"/>
                  <a:lumOff val="60000"/>
                </a:schemeClr>
              </a:solidFill>
              <a:effectLst/>
              <a:latin typeface="+mn-lt"/>
              <a:ea typeface="ＭＳ Ｐゴシック" charset="0"/>
              <a:cs typeface="Franklin Gothic Book"/>
            </a:endParaRPr>
          </a:p>
        </p:txBody>
      </p:sp>
      <p:sp>
        <p:nvSpPr>
          <p:cNvPr id="22" name="Text Placeholder 10"/>
          <p:cNvSpPr>
            <a:spLocks noGrp="1"/>
          </p:cNvSpPr>
          <p:nvPr>
            <p:ph type="body" sz="quarter" idx="11" hasCustomPrompt="1"/>
          </p:nvPr>
        </p:nvSpPr>
        <p:spPr>
          <a:xfrm>
            <a:off x="5160825" y="4419881"/>
            <a:ext cx="4692257" cy="297748"/>
          </a:xfrm>
          <a:prstGeom prst="rect">
            <a:avLst/>
          </a:prstGeom>
        </p:spPr>
        <p:txBody>
          <a:bodyPr>
            <a:noAutofit/>
          </a:bodyPr>
          <a:lstStyle>
            <a:lvl1pPr marL="0" indent="0" algn="r">
              <a:buNone/>
              <a:defRPr sz="2000" i="1">
                <a:solidFill>
                  <a:schemeClr val="bg1"/>
                </a:solidFill>
                <a:latin typeface="Arial" pitchFamily="34" charset="0"/>
                <a:cs typeface="Arial" pitchFamily="34" charset="0"/>
              </a:defRPr>
            </a:lvl1pPr>
          </a:lstStyle>
          <a:p>
            <a:pPr lvl="0"/>
            <a:r>
              <a:rPr lang="en-US"/>
              <a:t>Name here</a:t>
            </a:r>
          </a:p>
        </p:txBody>
      </p:sp>
      <p:sp>
        <p:nvSpPr>
          <p:cNvPr id="23" name="Text Placeholder 10"/>
          <p:cNvSpPr>
            <a:spLocks noGrp="1"/>
          </p:cNvSpPr>
          <p:nvPr>
            <p:ph type="body" sz="quarter" idx="12" hasCustomPrompt="1"/>
          </p:nvPr>
        </p:nvSpPr>
        <p:spPr>
          <a:xfrm>
            <a:off x="5170185" y="5080517"/>
            <a:ext cx="4692257" cy="297748"/>
          </a:xfrm>
          <a:prstGeom prst="rect">
            <a:avLst/>
          </a:prstGeom>
        </p:spPr>
        <p:txBody>
          <a:bodyPr anchor="ctr">
            <a:noAutofit/>
          </a:bodyPr>
          <a:lstStyle>
            <a:lvl1pPr marL="0" indent="0" algn="r">
              <a:buNone/>
              <a:defRPr lang="en-US" sz="1400" i="1" baseline="0" dirty="0">
                <a:solidFill>
                  <a:schemeClr val="bg1"/>
                </a:solidFill>
                <a:latin typeface="Arial" pitchFamily="34" charset="0"/>
                <a:ea typeface="ＭＳ Ｐゴシック" pitchFamily="-112" charset="-128"/>
                <a:cs typeface="Arial" pitchFamily="34" charset="0"/>
              </a:defRPr>
            </a:lvl1pPr>
          </a:lstStyle>
          <a:p>
            <a:pPr marL="0" marR="0" lvl="0" indent="0" algn="r" defTabSz="914400" rtl="0" eaLnBrk="1" fontAlgn="base" latinLnBrk="0" hangingPunct="1">
              <a:lnSpc>
                <a:spcPct val="80000"/>
              </a:lnSpc>
              <a:spcBef>
                <a:spcPts val="1400"/>
              </a:spcBef>
              <a:spcAft>
                <a:spcPct val="0"/>
              </a:spcAft>
              <a:buClr>
                <a:srgbClr val="3294D3"/>
              </a:buClr>
              <a:buSzPct val="130000"/>
              <a:buFont typeface="Wingdings" pitchFamily="2" charset="2"/>
              <a:buNone/>
              <a:tabLst/>
            </a:pPr>
            <a:r>
              <a:rPr lang="en-US"/>
              <a:t>Organization here</a:t>
            </a:r>
          </a:p>
        </p:txBody>
      </p:sp>
      <p:sp>
        <p:nvSpPr>
          <p:cNvPr id="24" name="Text Placeholder 10"/>
          <p:cNvSpPr>
            <a:spLocks noGrp="1"/>
          </p:cNvSpPr>
          <p:nvPr>
            <p:ph type="body" sz="quarter" idx="13" hasCustomPrompt="1"/>
          </p:nvPr>
        </p:nvSpPr>
        <p:spPr>
          <a:xfrm>
            <a:off x="5164429" y="4774552"/>
            <a:ext cx="4692257" cy="297748"/>
          </a:xfrm>
          <a:prstGeom prst="rect">
            <a:avLst/>
          </a:prstGeom>
        </p:spPr>
        <p:txBody>
          <a:bodyPr anchor="ctr">
            <a:noAutofit/>
          </a:bodyPr>
          <a:lstStyle>
            <a:lvl1pPr marL="0" indent="0" algn="r">
              <a:buNone/>
              <a:defRPr lang="en-US" sz="1400" i="1" baseline="0" dirty="0">
                <a:solidFill>
                  <a:schemeClr val="bg1"/>
                </a:solidFill>
                <a:latin typeface="Arial" pitchFamily="34" charset="0"/>
                <a:ea typeface="ＭＳ Ｐゴシック" pitchFamily="-112" charset="-128"/>
                <a:cs typeface="Arial" pitchFamily="34" charset="0"/>
              </a:defRPr>
            </a:lvl1pPr>
          </a:lstStyle>
          <a:p>
            <a:pPr marL="0" marR="0" lvl="0" indent="0" algn="r" defTabSz="914400" rtl="0" eaLnBrk="1" fontAlgn="base" latinLnBrk="0" hangingPunct="1">
              <a:lnSpc>
                <a:spcPct val="80000"/>
              </a:lnSpc>
              <a:spcBef>
                <a:spcPts val="1400"/>
              </a:spcBef>
              <a:spcAft>
                <a:spcPct val="0"/>
              </a:spcAft>
              <a:buClr>
                <a:srgbClr val="3294D3"/>
              </a:buClr>
              <a:buSzPct val="130000"/>
              <a:buFont typeface="Wingdings" pitchFamily="2" charset="2"/>
              <a:buNone/>
              <a:tabLst/>
            </a:pPr>
            <a:r>
              <a:rPr lang="en-US"/>
              <a:t>Title here</a:t>
            </a:r>
          </a:p>
        </p:txBody>
      </p:sp>
      <p:sp>
        <p:nvSpPr>
          <p:cNvPr id="13" name="Text Placeholder 8" title="A quotation can be used in this area"/>
          <p:cNvSpPr>
            <a:spLocks noGrp="1"/>
          </p:cNvSpPr>
          <p:nvPr>
            <p:ph type="body" sz="quarter" idx="10" hasCustomPrompt="1"/>
          </p:nvPr>
        </p:nvSpPr>
        <p:spPr>
          <a:xfrm>
            <a:off x="2011681" y="1969705"/>
            <a:ext cx="7841402" cy="1871662"/>
          </a:xfrm>
          <a:prstGeom prst="rect">
            <a:avLst/>
          </a:prstGeom>
        </p:spPr>
        <p:txBody>
          <a:bodyPr anchor="ctr">
            <a:normAutofit/>
          </a:bodyPr>
          <a:lstStyle>
            <a:lvl1pPr marL="0" indent="0" algn="ctr">
              <a:buNone/>
              <a:defRPr sz="2800" baseline="0">
                <a:solidFill>
                  <a:schemeClr val="bg1"/>
                </a:solidFill>
              </a:defRPr>
            </a:lvl1pPr>
          </a:lstStyle>
          <a:p>
            <a:pPr lvl="0"/>
            <a:r>
              <a:rPr lang="en-US"/>
              <a:t>Put your quote in here</a:t>
            </a:r>
          </a:p>
        </p:txBody>
      </p:sp>
      <p:sp>
        <p:nvSpPr>
          <p:cNvPr id="18" name="TextBox 17"/>
          <p:cNvSpPr txBox="1"/>
          <p:nvPr userDrawn="1"/>
        </p:nvSpPr>
        <p:spPr>
          <a:xfrm>
            <a:off x="11561332" y="6474369"/>
            <a:ext cx="420460" cy="276999"/>
          </a:xfrm>
          <a:prstGeom prst="rect">
            <a:avLst/>
          </a:prstGeom>
          <a:noFill/>
        </p:spPr>
        <p:txBody>
          <a:bodyPr wrap="square" rtlCol="0">
            <a:spAutoFit/>
          </a:bodyPr>
          <a:lstStyle/>
          <a:p>
            <a:fld id="{39B9A8E6-500A-494F-8511-CB834C088D51}" type="slidenum">
              <a:rPr lang="en-US" sz="1200" smtClean="0">
                <a:solidFill>
                  <a:schemeClr val="accent2">
                    <a:lumMod val="40000"/>
                    <a:lumOff val="60000"/>
                  </a:schemeClr>
                </a:solidFill>
              </a:rPr>
              <a:t>‹#›</a:t>
            </a:fld>
            <a:endParaRPr lang="en-US" sz="1200">
              <a:solidFill>
                <a:schemeClr val="accent2">
                  <a:lumMod val="40000"/>
                  <a:lumOff val="60000"/>
                </a:schemeClr>
              </a:solidFill>
            </a:endParaRPr>
          </a:p>
        </p:txBody>
      </p:sp>
    </p:spTree>
    <p:extLst>
      <p:ext uri="{BB962C8B-B14F-4D97-AF65-F5344CB8AC3E}">
        <p14:creationId xmlns:p14="http://schemas.microsoft.com/office/powerpoint/2010/main" val="33769117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Quotation ">
    <p:spTree>
      <p:nvGrpSpPr>
        <p:cNvPr id="1" name=""/>
        <p:cNvGrpSpPr/>
        <p:nvPr/>
      </p:nvGrpSpPr>
      <p:grpSpPr>
        <a:xfrm>
          <a:off x="0" y="0"/>
          <a:ext cx="0" cy="0"/>
          <a:chOff x="0" y="0"/>
          <a:chExt cx="0" cy="0"/>
        </a:xfrm>
      </p:grpSpPr>
      <p:grpSp>
        <p:nvGrpSpPr>
          <p:cNvPr id="3" name="Group 14"/>
          <p:cNvGrpSpPr>
            <a:grpSpLocks/>
          </p:cNvGrpSpPr>
          <p:nvPr/>
        </p:nvGrpSpPr>
        <p:grpSpPr bwMode="auto">
          <a:xfrm>
            <a:off x="0" y="4343401"/>
            <a:ext cx="7012517" cy="2087563"/>
            <a:chOff x="-422728" y="4800600"/>
            <a:chExt cx="5805606" cy="1695965"/>
          </a:xfrm>
        </p:grpSpPr>
        <p:pic>
          <p:nvPicPr>
            <p:cNvPr id="4" name="Picture 15" descr="angle_bar.png" hidden="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422728" y="4800600"/>
              <a:ext cx="5796910" cy="169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6" descr="angle_bar.png" hidden="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414032" y="4801990"/>
              <a:ext cx="5796910" cy="169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4" name="TextBox 13"/>
          <p:cNvSpPr txBox="1"/>
          <p:nvPr userDrawn="1"/>
        </p:nvSpPr>
        <p:spPr>
          <a:xfrm>
            <a:off x="9735892" y="2845967"/>
            <a:ext cx="1997829" cy="2041732"/>
          </a:xfrm>
          <a:prstGeom prst="rect">
            <a:avLst/>
          </a:prstGeom>
        </p:spPr>
        <p:txBody>
          <a:bodyPr/>
          <a:lstStyle/>
          <a:p>
            <a:pPr>
              <a:defRPr/>
            </a:pPr>
            <a:r>
              <a:rPr lang="en-US" sz="20000" b="0" cap="none" spc="0">
                <a:ln>
                  <a:noFill/>
                </a:ln>
                <a:solidFill>
                  <a:schemeClr val="tx1">
                    <a:lumMod val="40000"/>
                    <a:lumOff val="60000"/>
                  </a:schemeClr>
                </a:solidFill>
                <a:effectLst/>
                <a:latin typeface="+mn-lt"/>
                <a:ea typeface="ＭＳ Ｐゴシック" charset="0"/>
                <a:cs typeface="ＭＳ Ｐゴシック" charset="0"/>
              </a:rPr>
              <a:t>”</a:t>
            </a:r>
            <a:endParaRPr lang="en-US" sz="20000" b="0" cap="none" spc="0">
              <a:ln>
                <a:noFill/>
              </a:ln>
              <a:solidFill>
                <a:schemeClr val="tx1">
                  <a:lumMod val="40000"/>
                  <a:lumOff val="60000"/>
                </a:schemeClr>
              </a:solidFill>
              <a:effectLst/>
              <a:latin typeface="+mn-lt"/>
              <a:ea typeface="ＭＳ Ｐゴシック" charset="0"/>
              <a:cs typeface="Franklin Gothic Book"/>
            </a:endParaRPr>
          </a:p>
        </p:txBody>
      </p:sp>
      <p:sp>
        <p:nvSpPr>
          <p:cNvPr id="15" name="TextBox 14"/>
          <p:cNvSpPr txBox="1"/>
          <p:nvPr userDrawn="1"/>
        </p:nvSpPr>
        <p:spPr>
          <a:xfrm>
            <a:off x="1113433" y="947415"/>
            <a:ext cx="1964267" cy="2142907"/>
          </a:xfrm>
          <a:prstGeom prst="rect">
            <a:avLst/>
          </a:prstGeom>
          <a:ln>
            <a:noFill/>
          </a:ln>
          <a:effectLst/>
        </p:spPr>
        <p:txBody>
          <a:bodyPr/>
          <a:lstStyle/>
          <a:p>
            <a:pPr>
              <a:defRPr/>
            </a:pPr>
            <a:r>
              <a:rPr lang="en-US" sz="20000" b="0" cap="none" spc="0">
                <a:ln>
                  <a:noFill/>
                </a:ln>
                <a:solidFill>
                  <a:schemeClr val="tx1">
                    <a:lumMod val="40000"/>
                    <a:lumOff val="60000"/>
                  </a:schemeClr>
                </a:solidFill>
                <a:effectLst/>
                <a:latin typeface="+mn-lt"/>
                <a:ea typeface="ＭＳ Ｐゴシック" charset="0"/>
                <a:cs typeface="ＭＳ Ｐゴシック" charset="0"/>
              </a:rPr>
              <a:t>“</a:t>
            </a:r>
            <a:endParaRPr lang="en-US" sz="20000" b="0" cap="none" spc="0">
              <a:ln>
                <a:noFill/>
              </a:ln>
              <a:solidFill>
                <a:schemeClr val="tx1">
                  <a:lumMod val="40000"/>
                  <a:lumOff val="60000"/>
                </a:schemeClr>
              </a:solidFill>
              <a:effectLst/>
              <a:latin typeface="+mn-lt"/>
              <a:ea typeface="ＭＳ Ｐゴシック" charset="0"/>
              <a:cs typeface="Franklin Gothic Book"/>
            </a:endParaRPr>
          </a:p>
        </p:txBody>
      </p:sp>
      <p:sp>
        <p:nvSpPr>
          <p:cNvPr id="17" name="Text Placeholder 10"/>
          <p:cNvSpPr>
            <a:spLocks noGrp="1"/>
          </p:cNvSpPr>
          <p:nvPr>
            <p:ph type="body" sz="quarter" idx="11" hasCustomPrompt="1"/>
          </p:nvPr>
        </p:nvSpPr>
        <p:spPr>
          <a:xfrm>
            <a:off x="5160825" y="4419881"/>
            <a:ext cx="4692257" cy="297748"/>
          </a:xfrm>
          <a:prstGeom prst="rect">
            <a:avLst/>
          </a:prstGeom>
        </p:spPr>
        <p:txBody>
          <a:bodyPr>
            <a:noAutofit/>
          </a:bodyPr>
          <a:lstStyle>
            <a:lvl1pPr marL="0" indent="0" algn="r">
              <a:buNone/>
              <a:defRPr sz="2000" i="1">
                <a:solidFill>
                  <a:schemeClr val="tx1"/>
                </a:solidFill>
                <a:latin typeface="Arial" pitchFamily="34" charset="0"/>
                <a:cs typeface="Arial" pitchFamily="34" charset="0"/>
              </a:defRPr>
            </a:lvl1pPr>
          </a:lstStyle>
          <a:p>
            <a:pPr lvl="0"/>
            <a:r>
              <a:rPr lang="en-US"/>
              <a:t>Name here</a:t>
            </a:r>
          </a:p>
        </p:txBody>
      </p:sp>
      <p:sp>
        <p:nvSpPr>
          <p:cNvPr id="18" name="Text Placeholder 10"/>
          <p:cNvSpPr>
            <a:spLocks noGrp="1"/>
          </p:cNvSpPr>
          <p:nvPr>
            <p:ph type="body" sz="quarter" idx="12" hasCustomPrompt="1"/>
          </p:nvPr>
        </p:nvSpPr>
        <p:spPr>
          <a:xfrm>
            <a:off x="5170185" y="5080517"/>
            <a:ext cx="4692257" cy="297748"/>
          </a:xfrm>
          <a:prstGeom prst="rect">
            <a:avLst/>
          </a:prstGeom>
        </p:spPr>
        <p:txBody>
          <a:bodyPr anchor="ctr">
            <a:noAutofit/>
          </a:bodyPr>
          <a:lstStyle>
            <a:lvl1pPr marL="0" indent="0" algn="r">
              <a:buNone/>
              <a:defRPr lang="en-US" sz="1400" i="1" baseline="0" dirty="0">
                <a:solidFill>
                  <a:schemeClr val="tx1"/>
                </a:solidFill>
                <a:latin typeface="Arial" pitchFamily="34" charset="0"/>
                <a:ea typeface="ＭＳ Ｐゴシック" pitchFamily="-112" charset="-128"/>
                <a:cs typeface="Arial" pitchFamily="34" charset="0"/>
              </a:defRPr>
            </a:lvl1pPr>
          </a:lstStyle>
          <a:p>
            <a:pPr marL="0" marR="0" lvl="0" indent="0" algn="r" defTabSz="914400" rtl="0" eaLnBrk="1" fontAlgn="base" latinLnBrk="0" hangingPunct="1">
              <a:lnSpc>
                <a:spcPct val="80000"/>
              </a:lnSpc>
              <a:spcBef>
                <a:spcPts val="1400"/>
              </a:spcBef>
              <a:spcAft>
                <a:spcPct val="0"/>
              </a:spcAft>
              <a:buClr>
                <a:srgbClr val="3294D3"/>
              </a:buClr>
              <a:buSzPct val="130000"/>
              <a:buFont typeface="Wingdings" pitchFamily="2" charset="2"/>
              <a:buNone/>
              <a:tabLst/>
            </a:pPr>
            <a:r>
              <a:rPr lang="en-US"/>
              <a:t>Organization here</a:t>
            </a:r>
          </a:p>
        </p:txBody>
      </p:sp>
      <p:sp>
        <p:nvSpPr>
          <p:cNvPr id="19" name="Text Placeholder 10"/>
          <p:cNvSpPr>
            <a:spLocks noGrp="1"/>
          </p:cNvSpPr>
          <p:nvPr>
            <p:ph type="body" sz="quarter" idx="13" hasCustomPrompt="1"/>
          </p:nvPr>
        </p:nvSpPr>
        <p:spPr>
          <a:xfrm>
            <a:off x="5164429" y="4774552"/>
            <a:ext cx="4692257" cy="297748"/>
          </a:xfrm>
          <a:prstGeom prst="rect">
            <a:avLst/>
          </a:prstGeom>
        </p:spPr>
        <p:txBody>
          <a:bodyPr anchor="ctr">
            <a:noAutofit/>
          </a:bodyPr>
          <a:lstStyle>
            <a:lvl1pPr marL="0" indent="0" algn="r">
              <a:buNone/>
              <a:defRPr lang="en-US" sz="1400" i="1" baseline="0" dirty="0">
                <a:solidFill>
                  <a:schemeClr val="tx1"/>
                </a:solidFill>
                <a:latin typeface="Arial" pitchFamily="34" charset="0"/>
                <a:ea typeface="ＭＳ Ｐゴシック" pitchFamily="-112" charset="-128"/>
                <a:cs typeface="Arial" pitchFamily="34" charset="0"/>
              </a:defRPr>
            </a:lvl1pPr>
          </a:lstStyle>
          <a:p>
            <a:pPr marL="0" marR="0" lvl="0" indent="0" algn="r" defTabSz="914400" rtl="0" eaLnBrk="1" fontAlgn="base" latinLnBrk="0" hangingPunct="1">
              <a:lnSpc>
                <a:spcPct val="80000"/>
              </a:lnSpc>
              <a:spcBef>
                <a:spcPts val="1400"/>
              </a:spcBef>
              <a:spcAft>
                <a:spcPct val="0"/>
              </a:spcAft>
              <a:buClr>
                <a:srgbClr val="3294D3"/>
              </a:buClr>
              <a:buSzPct val="130000"/>
              <a:buFont typeface="Wingdings" pitchFamily="2" charset="2"/>
              <a:buNone/>
              <a:tabLst/>
            </a:pPr>
            <a:r>
              <a:rPr lang="en-US"/>
              <a:t>Title here</a:t>
            </a:r>
          </a:p>
        </p:txBody>
      </p:sp>
      <p:sp>
        <p:nvSpPr>
          <p:cNvPr id="13" name="Text Placeholder 8" title="A quotation can be used in this area"/>
          <p:cNvSpPr>
            <a:spLocks noGrp="1"/>
          </p:cNvSpPr>
          <p:nvPr>
            <p:ph type="body" sz="quarter" idx="10" hasCustomPrompt="1"/>
          </p:nvPr>
        </p:nvSpPr>
        <p:spPr>
          <a:xfrm>
            <a:off x="2011681" y="1969705"/>
            <a:ext cx="7841402" cy="1871662"/>
          </a:xfrm>
          <a:prstGeom prst="rect">
            <a:avLst/>
          </a:prstGeom>
        </p:spPr>
        <p:txBody>
          <a:bodyPr anchor="ctr">
            <a:normAutofit/>
          </a:bodyPr>
          <a:lstStyle>
            <a:lvl1pPr marL="0" indent="0" algn="ctr">
              <a:buNone/>
              <a:defRPr sz="2800" baseline="0">
                <a:solidFill>
                  <a:schemeClr val="tx1"/>
                </a:solidFill>
              </a:defRPr>
            </a:lvl1pPr>
          </a:lstStyle>
          <a:p>
            <a:pPr lvl="0"/>
            <a:r>
              <a:rPr lang="en-US"/>
              <a:t>Put your quote in here</a:t>
            </a:r>
          </a:p>
        </p:txBody>
      </p:sp>
      <p:sp>
        <p:nvSpPr>
          <p:cNvPr id="22" name="TextBox 21"/>
          <p:cNvSpPr txBox="1"/>
          <p:nvPr userDrawn="1"/>
        </p:nvSpPr>
        <p:spPr>
          <a:xfrm>
            <a:off x="11561332" y="6474369"/>
            <a:ext cx="420460" cy="276999"/>
          </a:xfrm>
          <a:prstGeom prst="rect">
            <a:avLst/>
          </a:prstGeom>
          <a:noFill/>
        </p:spPr>
        <p:txBody>
          <a:bodyPr wrap="square" rtlCol="0">
            <a:spAutoFit/>
          </a:bodyPr>
          <a:lstStyle/>
          <a:p>
            <a:fld id="{39B9A8E6-500A-494F-8511-CB834C088D51}" type="slidenum">
              <a:rPr lang="en-US" sz="1200" smtClean="0">
                <a:solidFill>
                  <a:schemeClr val="bg2">
                    <a:lumMod val="75000"/>
                  </a:schemeClr>
                </a:solidFill>
              </a:rPr>
              <a:t>‹#›</a:t>
            </a:fld>
            <a:endParaRPr lang="en-US" sz="1200">
              <a:solidFill>
                <a:schemeClr val="bg2">
                  <a:lumMod val="75000"/>
                </a:schemeClr>
              </a:solidFill>
            </a:endParaRPr>
          </a:p>
        </p:txBody>
      </p:sp>
    </p:spTree>
    <p:extLst>
      <p:ext uri="{BB962C8B-B14F-4D97-AF65-F5344CB8AC3E}">
        <p14:creationId xmlns:p14="http://schemas.microsoft.com/office/powerpoint/2010/main" val="41547877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Blank">
    <p:spTree>
      <p:nvGrpSpPr>
        <p:cNvPr id="1" name=""/>
        <p:cNvGrpSpPr/>
        <p:nvPr/>
      </p:nvGrpSpPr>
      <p:grpSpPr>
        <a:xfrm>
          <a:off x="0" y="0"/>
          <a:ext cx="0" cy="0"/>
          <a:chOff x="0" y="0"/>
          <a:chExt cx="0" cy="0"/>
        </a:xfrm>
      </p:grpSpPr>
      <p:sp>
        <p:nvSpPr>
          <p:cNvPr id="7" name="TextBox 6"/>
          <p:cNvSpPr txBox="1"/>
          <p:nvPr userDrawn="1"/>
        </p:nvSpPr>
        <p:spPr>
          <a:xfrm>
            <a:off x="11561332" y="6474369"/>
            <a:ext cx="420460" cy="276999"/>
          </a:xfrm>
          <a:prstGeom prst="rect">
            <a:avLst/>
          </a:prstGeom>
          <a:noFill/>
        </p:spPr>
        <p:txBody>
          <a:bodyPr wrap="square" rtlCol="0">
            <a:spAutoFit/>
          </a:bodyPr>
          <a:lstStyle/>
          <a:p>
            <a:fld id="{39B9A8E6-500A-494F-8511-CB834C088D51}" type="slidenum">
              <a:rPr lang="en-US" sz="1200" smtClean="0">
                <a:solidFill>
                  <a:schemeClr val="bg2">
                    <a:lumMod val="75000"/>
                  </a:schemeClr>
                </a:solidFill>
              </a:rPr>
              <a:t>‹#›</a:t>
            </a:fld>
            <a:endParaRPr lang="en-US" sz="1200">
              <a:solidFill>
                <a:schemeClr val="bg2">
                  <a:lumMod val="75000"/>
                </a:schemeClr>
              </a:solidFill>
            </a:endParaRPr>
          </a:p>
        </p:txBody>
      </p:sp>
      <p:sp>
        <p:nvSpPr>
          <p:cNvPr id="5" name="TextBox 4"/>
          <p:cNvSpPr txBox="1"/>
          <p:nvPr userDrawn="1"/>
        </p:nvSpPr>
        <p:spPr>
          <a:xfrm>
            <a:off x="0" y="6612868"/>
            <a:ext cx="12107917" cy="184666"/>
          </a:xfrm>
          <a:prstGeom prst="rect">
            <a:avLst/>
          </a:prstGeom>
          <a:noFill/>
        </p:spPr>
        <p:txBody>
          <a:bodyPr wrap="square" rtlCol="0">
            <a:spAutoFit/>
          </a:bodyPr>
          <a:lstStyle/>
          <a:p>
            <a:pPr algn="l"/>
            <a:r>
              <a:rPr lang="en-US" sz="600">
                <a:solidFill>
                  <a:schemeClr val="tx2">
                    <a:lumMod val="40000"/>
                    <a:lumOff val="60000"/>
                  </a:schemeClr>
                </a:solidFill>
              </a:rPr>
              <a:t>© Cerner Corporation. All rights reserved.</a:t>
            </a:r>
          </a:p>
        </p:txBody>
      </p:sp>
    </p:spTree>
    <p:extLst>
      <p:ext uri="{BB962C8B-B14F-4D97-AF65-F5344CB8AC3E}">
        <p14:creationId xmlns:p14="http://schemas.microsoft.com/office/powerpoint/2010/main" val="4486782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White - 1col">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CB94DE98-2EFE-3B4C-B4F7-32A5AFC9E229}"/>
              </a:ext>
            </a:extLst>
          </p:cNvPr>
          <p:cNvSpPr>
            <a:spLocks noGrp="1"/>
          </p:cNvSpPr>
          <p:nvPr>
            <p:ph type="title" hasCustomPrompt="1"/>
          </p:nvPr>
        </p:nvSpPr>
        <p:spPr/>
        <p:txBody>
          <a:bodyPr/>
          <a:lstStyle>
            <a:lvl1pPr>
              <a:defRPr/>
            </a:lvl1pPr>
          </a:lstStyle>
          <a:p>
            <a:r>
              <a:rPr lang="en-US">
                <a:solidFill>
                  <a:schemeClr val="accent3"/>
                </a:solidFill>
                <a:ea typeface="Arial"/>
                <a:sym typeface="Arial"/>
              </a:rPr>
              <a:t>Title goes here (less than 6/7 words)</a:t>
            </a:r>
            <a:endParaRPr lang="en-US"/>
          </a:p>
        </p:txBody>
      </p:sp>
    </p:spTree>
    <p:extLst>
      <p:ext uri="{BB962C8B-B14F-4D97-AF65-F5344CB8AC3E}">
        <p14:creationId xmlns:p14="http://schemas.microsoft.com/office/powerpoint/2010/main" val="2824612425"/>
      </p:ext>
    </p:extLst>
  </p:cSld>
  <p:clrMapOvr>
    <a:masterClrMapping/>
  </p:clrMapOvr>
  <p:transition spd="slow">
    <p:fade/>
  </p:transition>
  <p:extLst>
    <p:ext uri="{DCECCB84-F9BA-43D5-87BE-67443E8EF086}">
      <p15:sldGuideLst xmlns:p15="http://schemas.microsoft.com/office/powerpoint/2012/main">
        <p15:guide id="1" orient="horz" pos="2160">
          <p15:clr>
            <a:srgbClr val="FBAE40"/>
          </p15:clr>
        </p15:guide>
        <p15:guide id="2" pos="239">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LIGHT: Side Picture with Title &amp;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3271594"/>
      </p:ext>
    </p:extLst>
  </p:cSld>
  <p:clrMapOvr>
    <a:masterClrMapping/>
  </p:clrMapOvr>
  <mc:AlternateContent xmlns:mc="http://schemas.openxmlformats.org/markup-compatibility/2006" xmlns:p14="http://schemas.microsoft.com/office/powerpoint/2010/main">
    <mc:Choice Requires="p14">
      <p:transition spd="slow" p14:dur="2000">
        <p14:doors dir="vert"/>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LIGHT: Title Slide">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4723974"/>
      </p:ext>
    </p:extLst>
  </p:cSld>
  <p:clrMapOvr>
    <a:masterClrMapping/>
  </p:clrMapOvr>
  <mc:AlternateContent xmlns:mc="http://schemas.openxmlformats.org/markup-compatibility/2006" xmlns:p14="http://schemas.microsoft.com/office/powerpoint/2010/main">
    <mc:Choice Requires="p14">
      <p:transition spd="slow" p14:dur="2000">
        <p14:doors dir="vert"/>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userDrawn="1">
  <p:cSld name="1_LIGHT: Side Picture with Title &amp;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071838"/>
      </p:ext>
    </p:extLst>
  </p:cSld>
  <p:clrMapOvr>
    <a:masterClrMapping/>
  </p:clrMapOvr>
  <mc:AlternateContent xmlns:mc="http://schemas.openxmlformats.org/markup-compatibility/2006" xmlns:p14="http://schemas.microsoft.com/office/powerpoint/2010/main">
    <mc:Choice Requires="p14">
      <p:transition spd="slow" p14:dur="2000">
        <p14:doors dir="ver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itle - no images">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rcRect/>
          <a:stretch/>
        </p:blipFill>
        <p:spPr>
          <a:xfrm>
            <a:off x="4" y="-21381"/>
            <a:ext cx="12191992" cy="6907811"/>
          </a:xfrm>
          <a:prstGeom prst="rect">
            <a:avLst/>
          </a:prstGeom>
        </p:spPr>
      </p:pic>
      <p:sp>
        <p:nvSpPr>
          <p:cNvPr id="10" name="Text Placeholder 13"/>
          <p:cNvSpPr>
            <a:spLocks noGrp="1"/>
          </p:cNvSpPr>
          <p:nvPr userDrawn="1">
            <p:ph type="body" sz="quarter" idx="10" hasCustomPrompt="1"/>
          </p:nvPr>
        </p:nvSpPr>
        <p:spPr>
          <a:xfrm>
            <a:off x="5962812" y="4958862"/>
            <a:ext cx="5346541" cy="417164"/>
          </a:xfrm>
          <a:prstGeom prst="rect">
            <a:avLst/>
          </a:prstGeom>
        </p:spPr>
        <p:txBody>
          <a:bodyPr/>
          <a:lstStyle>
            <a:lvl1pPr marL="0" indent="0">
              <a:buNone/>
              <a:defRPr sz="2200" baseline="0">
                <a:solidFill>
                  <a:schemeClr val="accent5">
                    <a:lumMod val="50000"/>
                  </a:schemeClr>
                </a:solidFill>
                <a:latin typeface="Arial" pitchFamily="34" charset="0"/>
                <a:cs typeface="Arial" pitchFamily="34" charset="0"/>
              </a:defRPr>
            </a:lvl1pPr>
          </a:lstStyle>
          <a:p>
            <a:pPr lvl="0"/>
            <a:r>
              <a:rPr lang="en-US"/>
              <a:t>Presenter Name</a:t>
            </a:r>
          </a:p>
        </p:txBody>
      </p:sp>
      <p:sp>
        <p:nvSpPr>
          <p:cNvPr id="11" name="Text Placeholder 13"/>
          <p:cNvSpPr>
            <a:spLocks noGrp="1"/>
          </p:cNvSpPr>
          <p:nvPr userDrawn="1">
            <p:ph type="body" sz="quarter" idx="12" hasCustomPrompt="1"/>
          </p:nvPr>
        </p:nvSpPr>
        <p:spPr>
          <a:xfrm>
            <a:off x="5962812" y="5376026"/>
            <a:ext cx="5229662" cy="287257"/>
          </a:xfrm>
          <a:prstGeom prst="rect">
            <a:avLst/>
          </a:prstGeom>
        </p:spPr>
        <p:txBody>
          <a:bodyPr>
            <a:noAutofit/>
          </a:bodyPr>
          <a:lstStyle>
            <a:lvl1pPr marL="0" indent="0">
              <a:buNone/>
              <a:defRPr sz="1600" i="1" baseline="0">
                <a:solidFill>
                  <a:schemeClr val="accent5">
                    <a:lumMod val="50000"/>
                  </a:schemeClr>
                </a:solidFill>
                <a:latin typeface="Arial" pitchFamily="34" charset="0"/>
                <a:cs typeface="Arial" pitchFamily="34" charset="0"/>
              </a:defRPr>
            </a:lvl1pPr>
          </a:lstStyle>
          <a:p>
            <a:pPr lvl="0"/>
            <a:r>
              <a:rPr lang="en-US"/>
              <a:t>Presenter Title</a:t>
            </a:r>
          </a:p>
        </p:txBody>
      </p:sp>
      <p:sp>
        <p:nvSpPr>
          <p:cNvPr id="4" name="Title 3"/>
          <p:cNvSpPr>
            <a:spLocks noGrp="1"/>
          </p:cNvSpPr>
          <p:nvPr userDrawn="1">
            <p:ph type="title"/>
          </p:nvPr>
        </p:nvSpPr>
        <p:spPr>
          <a:xfrm>
            <a:off x="5962812" y="4416995"/>
            <a:ext cx="5816600" cy="541867"/>
          </a:xfrm>
          <a:prstGeom prst="rect">
            <a:avLst/>
          </a:prstGeom>
        </p:spPr>
        <p:txBody>
          <a:bodyPr anchor="t">
            <a:normAutofit/>
          </a:bodyPr>
          <a:lstStyle>
            <a:lvl1pPr>
              <a:lnSpc>
                <a:spcPct val="90000"/>
              </a:lnSpc>
              <a:defRPr sz="2800">
                <a:solidFill>
                  <a:schemeClr val="accent5">
                    <a:lumMod val="50000"/>
                  </a:schemeClr>
                </a:solidFill>
              </a:defRPr>
            </a:lvl1pPr>
          </a:lstStyle>
          <a:p>
            <a:r>
              <a:rPr lang="en-US"/>
              <a:t>Click to edit Master title style</a:t>
            </a:r>
          </a:p>
        </p:txBody>
      </p:sp>
    </p:spTree>
    <p:extLst>
      <p:ext uri="{BB962C8B-B14F-4D97-AF65-F5344CB8AC3E}">
        <p14:creationId xmlns:p14="http://schemas.microsoft.com/office/powerpoint/2010/main" val="254545654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userDrawn="1">
  <p:cSld name="2_LIGHT: Side Picture with Title &amp;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723964287"/>
      </p:ext>
    </p:extLst>
  </p:cSld>
  <p:clrMapOvr>
    <a:masterClrMapping/>
  </p:clrMapOvr>
  <mc:AlternateContent xmlns:mc="http://schemas.openxmlformats.org/markup-compatibility/2006" xmlns:p14="http://schemas.microsoft.com/office/powerpoint/2010/main">
    <mc:Choice Requires="p14">
      <p:transition spd="slow" p14:dur="2000">
        <p14:doors dir="vert"/>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userDrawn="1">
  <p:cSld name="LIGHT: Title and Content">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4157751"/>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 one image">
    <p:spTree>
      <p:nvGrpSpPr>
        <p:cNvPr id="1" name=""/>
        <p:cNvGrpSpPr/>
        <p:nvPr/>
      </p:nvGrpSpPr>
      <p:grpSpPr>
        <a:xfrm>
          <a:off x="0" y="0"/>
          <a:ext cx="0" cy="0"/>
          <a:chOff x="0" y="0"/>
          <a:chExt cx="0" cy="0"/>
        </a:xfrm>
      </p:grpSpPr>
      <p:grpSp>
        <p:nvGrpSpPr>
          <p:cNvPr id="2" name="Group 1"/>
          <p:cNvGrpSpPr/>
          <p:nvPr userDrawn="1"/>
        </p:nvGrpSpPr>
        <p:grpSpPr>
          <a:xfrm>
            <a:off x="-12482" y="1426872"/>
            <a:ext cx="12204482" cy="3070517"/>
            <a:chOff x="-12482" y="1426872"/>
            <a:chExt cx="12204482" cy="3070517"/>
          </a:xfrm>
        </p:grpSpPr>
        <p:pic>
          <p:nvPicPr>
            <p:cNvPr id="14" name="Picture 13" descr="FAN9016905.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089711" y="1466071"/>
              <a:ext cx="4102289" cy="2734859"/>
            </a:xfrm>
            <a:prstGeom prst="rect">
              <a:avLst/>
            </a:prstGeom>
          </p:spPr>
        </p:pic>
        <p:sp>
          <p:nvSpPr>
            <p:cNvPr id="19" name="Parallelogram 22"/>
            <p:cNvSpPr/>
            <p:nvPr userDrawn="1"/>
          </p:nvSpPr>
          <p:spPr bwMode="auto">
            <a:xfrm>
              <a:off x="3039403" y="1426872"/>
              <a:ext cx="6234000" cy="2853743"/>
            </a:xfrm>
            <a:custGeom>
              <a:avLst/>
              <a:gdLst>
                <a:gd name="connsiteX0" fmla="*/ 0 w 7305563"/>
                <a:gd name="connsiteY0" fmla="*/ 2853743 h 2853743"/>
                <a:gd name="connsiteX1" fmla="*/ 934344 w 7305563"/>
                <a:gd name="connsiteY1" fmla="*/ 0 h 2853743"/>
                <a:gd name="connsiteX2" fmla="*/ 7305563 w 7305563"/>
                <a:gd name="connsiteY2" fmla="*/ 0 h 2853743"/>
                <a:gd name="connsiteX3" fmla="*/ 6371219 w 7305563"/>
                <a:gd name="connsiteY3" fmla="*/ 2853743 h 2853743"/>
                <a:gd name="connsiteX4" fmla="*/ 0 w 7305563"/>
                <a:gd name="connsiteY4" fmla="*/ 2853743 h 2853743"/>
                <a:gd name="connsiteX0" fmla="*/ 137219 w 6371219"/>
                <a:gd name="connsiteY0" fmla="*/ 2853743 h 2853743"/>
                <a:gd name="connsiteX1" fmla="*/ 0 w 6371219"/>
                <a:gd name="connsiteY1" fmla="*/ 0 h 2853743"/>
                <a:gd name="connsiteX2" fmla="*/ 6371219 w 6371219"/>
                <a:gd name="connsiteY2" fmla="*/ 0 h 2853743"/>
                <a:gd name="connsiteX3" fmla="*/ 5436875 w 6371219"/>
                <a:gd name="connsiteY3" fmla="*/ 2853743 h 2853743"/>
                <a:gd name="connsiteX4" fmla="*/ 137219 w 6371219"/>
                <a:gd name="connsiteY4" fmla="*/ 2853743 h 2853743"/>
                <a:gd name="connsiteX0" fmla="*/ 0 w 6234000"/>
                <a:gd name="connsiteY0" fmla="*/ 2853743 h 2853743"/>
                <a:gd name="connsiteX1" fmla="*/ 3275 w 6234000"/>
                <a:gd name="connsiteY1" fmla="*/ 0 h 2853743"/>
                <a:gd name="connsiteX2" fmla="*/ 6234000 w 6234000"/>
                <a:gd name="connsiteY2" fmla="*/ 0 h 2853743"/>
                <a:gd name="connsiteX3" fmla="*/ 5299656 w 6234000"/>
                <a:gd name="connsiteY3" fmla="*/ 2853743 h 2853743"/>
                <a:gd name="connsiteX4" fmla="*/ 0 w 6234000"/>
                <a:gd name="connsiteY4" fmla="*/ 2853743 h 28537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34000" h="2853743">
                  <a:moveTo>
                    <a:pt x="0" y="2853743"/>
                  </a:moveTo>
                  <a:cubicBezTo>
                    <a:pt x="1092" y="1902495"/>
                    <a:pt x="2183" y="951248"/>
                    <a:pt x="3275" y="0"/>
                  </a:cubicBezTo>
                  <a:lnTo>
                    <a:pt x="6234000" y="0"/>
                  </a:lnTo>
                  <a:lnTo>
                    <a:pt x="5299656" y="2853743"/>
                  </a:lnTo>
                  <a:lnTo>
                    <a:pt x="0" y="2853743"/>
                  </a:lnTo>
                  <a:close/>
                </a:path>
              </a:pathLst>
            </a:cu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366713" marR="0" indent="-366713" algn="ctr" defTabSz="976313" rtl="0" eaLnBrk="1" fontAlgn="base" latinLnBrk="0" hangingPunct="1">
                <a:lnSpc>
                  <a:spcPct val="100000"/>
                </a:lnSpc>
                <a:spcBef>
                  <a:spcPct val="20000"/>
                </a:spcBef>
                <a:spcAft>
                  <a:spcPct val="0"/>
                </a:spcAft>
                <a:buClrTx/>
                <a:buSzPct val="140000"/>
                <a:buFontTx/>
                <a:buNone/>
                <a:tabLst/>
              </a:pPr>
              <a:endParaRPr lang="en-US"/>
            </a:p>
          </p:txBody>
        </p:sp>
        <p:sp>
          <p:nvSpPr>
            <p:cNvPr id="20" name="Parallelogram 21"/>
            <p:cNvSpPr/>
            <p:nvPr userDrawn="1"/>
          </p:nvSpPr>
          <p:spPr bwMode="auto">
            <a:xfrm>
              <a:off x="-12482" y="1469926"/>
              <a:ext cx="9105682" cy="2724249"/>
            </a:xfrm>
            <a:custGeom>
              <a:avLst/>
              <a:gdLst>
                <a:gd name="connsiteX0" fmla="*/ 0 w 6974060"/>
                <a:gd name="connsiteY0" fmla="*/ 2724249 h 2724249"/>
                <a:gd name="connsiteX1" fmla="*/ 891946 w 6974060"/>
                <a:gd name="connsiteY1" fmla="*/ 0 h 2724249"/>
                <a:gd name="connsiteX2" fmla="*/ 6974060 w 6974060"/>
                <a:gd name="connsiteY2" fmla="*/ 0 h 2724249"/>
                <a:gd name="connsiteX3" fmla="*/ 6082114 w 6974060"/>
                <a:gd name="connsiteY3" fmla="*/ 2724249 h 2724249"/>
                <a:gd name="connsiteX4" fmla="*/ 0 w 6974060"/>
                <a:gd name="connsiteY4" fmla="*/ 2724249 h 2724249"/>
                <a:gd name="connsiteX0" fmla="*/ 0 w 6974060"/>
                <a:gd name="connsiteY0" fmla="*/ 2724249 h 2724249"/>
                <a:gd name="connsiteX1" fmla="*/ 922902 w 6974060"/>
                <a:gd name="connsiteY1" fmla="*/ 0 h 2724249"/>
                <a:gd name="connsiteX2" fmla="*/ 6974060 w 6974060"/>
                <a:gd name="connsiteY2" fmla="*/ 0 h 2724249"/>
                <a:gd name="connsiteX3" fmla="*/ 6082114 w 6974060"/>
                <a:gd name="connsiteY3" fmla="*/ 2724249 h 2724249"/>
                <a:gd name="connsiteX4" fmla="*/ 0 w 6974060"/>
                <a:gd name="connsiteY4" fmla="*/ 2724249 h 2724249"/>
                <a:gd name="connsiteX0" fmla="*/ 0 w 6052516"/>
                <a:gd name="connsiteY0" fmla="*/ 2724249 h 2724249"/>
                <a:gd name="connsiteX1" fmla="*/ 1358 w 6052516"/>
                <a:gd name="connsiteY1" fmla="*/ 0 h 2724249"/>
                <a:gd name="connsiteX2" fmla="*/ 6052516 w 6052516"/>
                <a:gd name="connsiteY2" fmla="*/ 0 h 2724249"/>
                <a:gd name="connsiteX3" fmla="*/ 5160570 w 6052516"/>
                <a:gd name="connsiteY3" fmla="*/ 2724249 h 2724249"/>
                <a:gd name="connsiteX4" fmla="*/ 0 w 6052516"/>
                <a:gd name="connsiteY4" fmla="*/ 2724249 h 2724249"/>
                <a:gd name="connsiteX0" fmla="*/ 3051808 w 9104324"/>
                <a:gd name="connsiteY0" fmla="*/ 2724249 h 2724249"/>
                <a:gd name="connsiteX1" fmla="*/ 0 w 9104324"/>
                <a:gd name="connsiteY1" fmla="*/ 0 h 2724249"/>
                <a:gd name="connsiteX2" fmla="*/ 9104324 w 9104324"/>
                <a:gd name="connsiteY2" fmla="*/ 0 h 2724249"/>
                <a:gd name="connsiteX3" fmla="*/ 8212378 w 9104324"/>
                <a:gd name="connsiteY3" fmla="*/ 2724249 h 2724249"/>
                <a:gd name="connsiteX4" fmla="*/ 3051808 w 9104324"/>
                <a:gd name="connsiteY4" fmla="*/ 2724249 h 2724249"/>
                <a:gd name="connsiteX0" fmla="*/ 0 w 9105682"/>
                <a:gd name="connsiteY0" fmla="*/ 2724249 h 2724249"/>
                <a:gd name="connsiteX1" fmla="*/ 1358 w 9105682"/>
                <a:gd name="connsiteY1" fmla="*/ 0 h 2724249"/>
                <a:gd name="connsiteX2" fmla="*/ 9105682 w 9105682"/>
                <a:gd name="connsiteY2" fmla="*/ 0 h 2724249"/>
                <a:gd name="connsiteX3" fmla="*/ 8213736 w 9105682"/>
                <a:gd name="connsiteY3" fmla="*/ 2724249 h 2724249"/>
                <a:gd name="connsiteX4" fmla="*/ 0 w 9105682"/>
                <a:gd name="connsiteY4" fmla="*/ 2724249 h 27242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05682" h="2724249">
                  <a:moveTo>
                    <a:pt x="0" y="2724249"/>
                  </a:moveTo>
                  <a:cubicBezTo>
                    <a:pt x="453" y="1816166"/>
                    <a:pt x="905" y="908083"/>
                    <a:pt x="1358" y="0"/>
                  </a:cubicBezTo>
                  <a:lnTo>
                    <a:pt x="9105682" y="0"/>
                  </a:lnTo>
                  <a:lnTo>
                    <a:pt x="8213736" y="2724249"/>
                  </a:lnTo>
                  <a:lnTo>
                    <a:pt x="0" y="2724249"/>
                  </a:lnTo>
                  <a:close/>
                </a:path>
              </a:pathLst>
            </a:custGeom>
            <a:solidFill>
              <a:srgbClr val="0D94D2"/>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366713" marR="0" indent="-366713" algn="ctr" defTabSz="976313" rtl="0" eaLnBrk="1" fontAlgn="base" latinLnBrk="0" hangingPunct="1">
                <a:lnSpc>
                  <a:spcPct val="100000"/>
                </a:lnSpc>
                <a:spcBef>
                  <a:spcPct val="20000"/>
                </a:spcBef>
                <a:spcAft>
                  <a:spcPct val="0"/>
                </a:spcAft>
                <a:buClrTx/>
                <a:buSzPct val="140000"/>
                <a:buFontTx/>
                <a:buNone/>
                <a:tabLst/>
              </a:pPr>
              <a:endParaRPr kumimoji="0" lang="en-US" sz="3600" b="1" i="0" u="none" strike="noStrike" cap="none" normalizeH="0" baseline="0">
                <a:ln>
                  <a:noFill/>
                </a:ln>
                <a:solidFill>
                  <a:schemeClr val="tx1"/>
                </a:solidFill>
                <a:effectLst/>
                <a:latin typeface="Arial" charset="0"/>
              </a:endParaRPr>
            </a:p>
          </p:txBody>
        </p:sp>
        <p:sp>
          <p:nvSpPr>
            <p:cNvPr id="21" name="Parallelogram 24"/>
            <p:cNvSpPr/>
            <p:nvPr userDrawn="1"/>
          </p:nvSpPr>
          <p:spPr bwMode="auto">
            <a:xfrm>
              <a:off x="-6941" y="3808793"/>
              <a:ext cx="7624560" cy="688596"/>
            </a:xfrm>
            <a:custGeom>
              <a:avLst/>
              <a:gdLst>
                <a:gd name="connsiteX0" fmla="*/ 0 w 4800600"/>
                <a:gd name="connsiteY0" fmla="*/ 688596 h 688596"/>
                <a:gd name="connsiteX1" fmla="*/ 225453 w 4800600"/>
                <a:gd name="connsiteY1" fmla="*/ 0 h 688596"/>
                <a:gd name="connsiteX2" fmla="*/ 4800600 w 4800600"/>
                <a:gd name="connsiteY2" fmla="*/ 0 h 688596"/>
                <a:gd name="connsiteX3" fmla="*/ 4575147 w 4800600"/>
                <a:gd name="connsiteY3" fmla="*/ 688596 h 688596"/>
                <a:gd name="connsiteX4" fmla="*/ 0 w 4800600"/>
                <a:gd name="connsiteY4" fmla="*/ 688596 h 688596"/>
                <a:gd name="connsiteX0" fmla="*/ 0 w 4583906"/>
                <a:gd name="connsiteY0" fmla="*/ 688596 h 688596"/>
                <a:gd name="connsiteX1" fmla="*/ 8759 w 4583906"/>
                <a:gd name="connsiteY1" fmla="*/ 0 h 688596"/>
                <a:gd name="connsiteX2" fmla="*/ 4583906 w 4583906"/>
                <a:gd name="connsiteY2" fmla="*/ 0 h 688596"/>
                <a:gd name="connsiteX3" fmla="*/ 4358453 w 4583906"/>
                <a:gd name="connsiteY3" fmla="*/ 688596 h 688596"/>
                <a:gd name="connsiteX4" fmla="*/ 0 w 4583906"/>
                <a:gd name="connsiteY4" fmla="*/ 688596 h 688596"/>
                <a:gd name="connsiteX0" fmla="*/ 0 w 4579143"/>
                <a:gd name="connsiteY0" fmla="*/ 688596 h 688596"/>
                <a:gd name="connsiteX1" fmla="*/ 3996 w 4579143"/>
                <a:gd name="connsiteY1" fmla="*/ 0 h 688596"/>
                <a:gd name="connsiteX2" fmla="*/ 4579143 w 4579143"/>
                <a:gd name="connsiteY2" fmla="*/ 0 h 688596"/>
                <a:gd name="connsiteX3" fmla="*/ 4353690 w 4579143"/>
                <a:gd name="connsiteY3" fmla="*/ 688596 h 688596"/>
                <a:gd name="connsiteX4" fmla="*/ 0 w 4579143"/>
                <a:gd name="connsiteY4" fmla="*/ 688596 h 688596"/>
                <a:gd name="connsiteX0" fmla="*/ 3041421 w 7620564"/>
                <a:gd name="connsiteY0" fmla="*/ 688596 h 688596"/>
                <a:gd name="connsiteX1" fmla="*/ 0 w 7620564"/>
                <a:gd name="connsiteY1" fmla="*/ 0 h 688596"/>
                <a:gd name="connsiteX2" fmla="*/ 7620564 w 7620564"/>
                <a:gd name="connsiteY2" fmla="*/ 0 h 688596"/>
                <a:gd name="connsiteX3" fmla="*/ 7395111 w 7620564"/>
                <a:gd name="connsiteY3" fmla="*/ 688596 h 688596"/>
                <a:gd name="connsiteX4" fmla="*/ 3041421 w 7620564"/>
                <a:gd name="connsiteY4" fmla="*/ 688596 h 688596"/>
                <a:gd name="connsiteX0" fmla="*/ 0 w 7624560"/>
                <a:gd name="connsiteY0" fmla="*/ 688596 h 688596"/>
                <a:gd name="connsiteX1" fmla="*/ 3996 w 7624560"/>
                <a:gd name="connsiteY1" fmla="*/ 0 h 688596"/>
                <a:gd name="connsiteX2" fmla="*/ 7624560 w 7624560"/>
                <a:gd name="connsiteY2" fmla="*/ 0 h 688596"/>
                <a:gd name="connsiteX3" fmla="*/ 7399107 w 7624560"/>
                <a:gd name="connsiteY3" fmla="*/ 688596 h 688596"/>
                <a:gd name="connsiteX4" fmla="*/ 0 w 7624560"/>
                <a:gd name="connsiteY4" fmla="*/ 688596 h 6885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4560" h="688596">
                  <a:moveTo>
                    <a:pt x="0" y="688596"/>
                  </a:moveTo>
                  <a:lnTo>
                    <a:pt x="3996" y="0"/>
                  </a:lnTo>
                  <a:lnTo>
                    <a:pt x="7624560" y="0"/>
                  </a:lnTo>
                  <a:lnTo>
                    <a:pt x="7399107" y="688596"/>
                  </a:lnTo>
                  <a:lnTo>
                    <a:pt x="0" y="688596"/>
                  </a:lnTo>
                  <a:close/>
                </a:path>
              </a:pathLst>
            </a:custGeom>
            <a:solidFill>
              <a:schemeClr val="accent2"/>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366713" marR="0" indent="-366713" algn="ctr" defTabSz="976313" rtl="0" eaLnBrk="1" fontAlgn="base" latinLnBrk="0" hangingPunct="1">
                <a:lnSpc>
                  <a:spcPct val="100000"/>
                </a:lnSpc>
                <a:spcBef>
                  <a:spcPct val="20000"/>
                </a:spcBef>
                <a:spcAft>
                  <a:spcPct val="0"/>
                </a:spcAft>
                <a:buClrTx/>
                <a:buSzPct val="140000"/>
                <a:buFontTx/>
                <a:buNone/>
                <a:tabLst/>
              </a:pPr>
              <a:endParaRPr kumimoji="0" lang="en-US" sz="3600" b="1" i="0" u="none" strike="noStrike" cap="none" normalizeH="0" baseline="0">
                <a:ln>
                  <a:noFill/>
                </a:ln>
                <a:solidFill>
                  <a:schemeClr val="tx1"/>
                </a:solidFill>
                <a:effectLst/>
                <a:latin typeface="Arial" charset="0"/>
              </a:endParaRPr>
            </a:p>
          </p:txBody>
        </p:sp>
      </p:grpSp>
      <p:sp>
        <p:nvSpPr>
          <p:cNvPr id="6" name="Text Placeholder 13"/>
          <p:cNvSpPr>
            <a:spLocks noGrp="1"/>
          </p:cNvSpPr>
          <p:nvPr userDrawn="1">
            <p:ph type="body" sz="quarter" idx="10" hasCustomPrompt="1"/>
          </p:nvPr>
        </p:nvSpPr>
        <p:spPr>
          <a:xfrm>
            <a:off x="407120" y="4943092"/>
            <a:ext cx="5681132" cy="417164"/>
          </a:xfrm>
          <a:prstGeom prst="rect">
            <a:avLst/>
          </a:prstGeom>
        </p:spPr>
        <p:txBody>
          <a:bodyPr/>
          <a:lstStyle>
            <a:lvl1pPr marL="0" indent="0">
              <a:buNone/>
              <a:defRPr sz="2200" baseline="0">
                <a:solidFill>
                  <a:srgbClr val="4C5257"/>
                </a:solidFill>
                <a:latin typeface="+mj-lt"/>
              </a:defRPr>
            </a:lvl1pPr>
          </a:lstStyle>
          <a:p>
            <a:pPr lvl="0"/>
            <a:r>
              <a:rPr lang="en-US"/>
              <a:t>Presenter Name</a:t>
            </a:r>
          </a:p>
        </p:txBody>
      </p:sp>
      <p:sp>
        <p:nvSpPr>
          <p:cNvPr id="7" name="Text Placeholder 13"/>
          <p:cNvSpPr>
            <a:spLocks noGrp="1"/>
          </p:cNvSpPr>
          <p:nvPr userDrawn="1">
            <p:ph type="body" sz="quarter" idx="12" hasCustomPrompt="1"/>
          </p:nvPr>
        </p:nvSpPr>
        <p:spPr>
          <a:xfrm>
            <a:off x="407120" y="5369614"/>
            <a:ext cx="5020732" cy="253865"/>
          </a:xfrm>
          <a:prstGeom prst="rect">
            <a:avLst/>
          </a:prstGeom>
        </p:spPr>
        <p:txBody>
          <a:bodyPr/>
          <a:lstStyle>
            <a:lvl1pPr marL="0" indent="0">
              <a:buNone/>
              <a:defRPr sz="1600" i="1" baseline="0">
                <a:solidFill>
                  <a:srgbClr val="4C5257"/>
                </a:solidFill>
                <a:latin typeface="+mj-lt"/>
              </a:defRPr>
            </a:lvl1pPr>
          </a:lstStyle>
          <a:p>
            <a:pPr lvl="0"/>
            <a:r>
              <a:rPr lang="en-US"/>
              <a:t>Presenter Title</a:t>
            </a:r>
          </a:p>
        </p:txBody>
      </p:sp>
      <p:sp>
        <p:nvSpPr>
          <p:cNvPr id="8" name="Text Placeholder 13"/>
          <p:cNvSpPr>
            <a:spLocks noGrp="1"/>
          </p:cNvSpPr>
          <p:nvPr>
            <p:ph type="body" sz="quarter" idx="13" hasCustomPrompt="1"/>
          </p:nvPr>
        </p:nvSpPr>
        <p:spPr>
          <a:xfrm>
            <a:off x="407119" y="6335890"/>
            <a:ext cx="2888249" cy="285471"/>
          </a:xfrm>
          <a:prstGeom prst="rect">
            <a:avLst/>
          </a:prstGeom>
        </p:spPr>
        <p:txBody>
          <a:bodyPr/>
          <a:lstStyle>
            <a:lvl1pPr marL="0" indent="0">
              <a:buNone/>
              <a:defRPr sz="1400" i="0" baseline="0">
                <a:solidFill>
                  <a:srgbClr val="4C5257"/>
                </a:solidFill>
                <a:latin typeface="+mj-lt"/>
              </a:defRPr>
            </a:lvl1pPr>
          </a:lstStyle>
          <a:p>
            <a:pPr lvl="0"/>
            <a:r>
              <a:rPr lang="en-US"/>
              <a:t>Date</a:t>
            </a:r>
          </a:p>
        </p:txBody>
      </p:sp>
      <p:sp>
        <p:nvSpPr>
          <p:cNvPr id="5" name="Title 4"/>
          <p:cNvSpPr>
            <a:spLocks noGrp="1"/>
          </p:cNvSpPr>
          <p:nvPr userDrawn="1">
            <p:ph type="title"/>
          </p:nvPr>
        </p:nvSpPr>
        <p:spPr>
          <a:xfrm>
            <a:off x="414867" y="1481752"/>
            <a:ext cx="6783521" cy="2320627"/>
          </a:xfrm>
          <a:prstGeom prst="rect">
            <a:avLst/>
          </a:prstGeom>
        </p:spPr>
        <p:txBody>
          <a:bodyPr/>
          <a:lstStyle>
            <a:lvl1pPr>
              <a:lnSpc>
                <a:spcPct val="90000"/>
              </a:lnSpc>
              <a:spcAft>
                <a:spcPts val="0"/>
              </a:spcAft>
              <a:defRPr>
                <a:solidFill>
                  <a:schemeClr val="bg1"/>
                </a:solidFill>
              </a:defRPr>
            </a:lvl1pPr>
          </a:lstStyle>
          <a:p>
            <a:r>
              <a:rPr lang="en-US"/>
              <a:t>Click to edit Master title style</a:t>
            </a:r>
          </a:p>
        </p:txBody>
      </p:sp>
      <p:sp>
        <p:nvSpPr>
          <p:cNvPr id="16" name="Text Placeholder 13"/>
          <p:cNvSpPr>
            <a:spLocks noGrp="1"/>
          </p:cNvSpPr>
          <p:nvPr userDrawn="1">
            <p:ph type="body" sz="quarter" idx="14" hasCustomPrompt="1"/>
          </p:nvPr>
        </p:nvSpPr>
        <p:spPr>
          <a:xfrm>
            <a:off x="414868" y="3810219"/>
            <a:ext cx="6433988" cy="687169"/>
          </a:xfrm>
          <a:prstGeom prst="rect">
            <a:avLst/>
          </a:prstGeom>
        </p:spPr>
        <p:txBody>
          <a:bodyPr anchor="ctr"/>
          <a:lstStyle>
            <a:lvl1pPr marL="0" indent="0">
              <a:buNone/>
              <a:defRPr sz="2200" baseline="0">
                <a:solidFill>
                  <a:schemeClr val="bg1"/>
                </a:solidFill>
                <a:latin typeface="+mj-lt"/>
              </a:defRPr>
            </a:lvl1pPr>
          </a:lstStyle>
          <a:p>
            <a:pPr lvl="0"/>
            <a:r>
              <a:rPr lang="en-US"/>
              <a:t>Subtitle</a:t>
            </a:r>
          </a:p>
        </p:txBody>
      </p:sp>
      <p:pic>
        <p:nvPicPr>
          <p:cNvPr id="22" name="Picture 2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135785" y="5887148"/>
            <a:ext cx="2727833" cy="672156"/>
          </a:xfrm>
          <a:prstGeom prst="rect">
            <a:avLst/>
          </a:prstGeom>
          <a:noFill/>
          <a:ln>
            <a:noFill/>
          </a:ln>
        </p:spPr>
      </p:pic>
    </p:spTree>
    <p:extLst>
      <p:ext uri="{BB962C8B-B14F-4D97-AF65-F5344CB8AC3E}">
        <p14:creationId xmlns:p14="http://schemas.microsoft.com/office/powerpoint/2010/main" val="26294420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Divider">
    <p:spTree>
      <p:nvGrpSpPr>
        <p:cNvPr id="1" name=""/>
        <p:cNvGrpSpPr/>
        <p:nvPr/>
      </p:nvGrpSpPr>
      <p:grpSpPr>
        <a:xfrm>
          <a:off x="0" y="0"/>
          <a:ext cx="0" cy="0"/>
          <a:chOff x="0" y="0"/>
          <a:chExt cx="0" cy="0"/>
        </a:xfrm>
      </p:grpSpPr>
      <p:grpSp>
        <p:nvGrpSpPr>
          <p:cNvPr id="2" name="Group 1"/>
          <p:cNvGrpSpPr/>
          <p:nvPr userDrawn="1"/>
        </p:nvGrpSpPr>
        <p:grpSpPr>
          <a:xfrm>
            <a:off x="-22562" y="2354263"/>
            <a:ext cx="10028397" cy="1881002"/>
            <a:chOff x="-22562" y="2354263"/>
            <a:chExt cx="10028397" cy="1881002"/>
          </a:xfrm>
        </p:grpSpPr>
        <p:sp>
          <p:nvSpPr>
            <p:cNvPr id="17" name="Parallelogram 15"/>
            <p:cNvSpPr/>
            <p:nvPr userDrawn="1"/>
          </p:nvSpPr>
          <p:spPr bwMode="auto">
            <a:xfrm>
              <a:off x="-22562" y="2354263"/>
              <a:ext cx="10028397" cy="1671727"/>
            </a:xfrm>
            <a:custGeom>
              <a:avLst/>
              <a:gdLst>
                <a:gd name="connsiteX0" fmla="*/ 0 w 8100837"/>
                <a:gd name="connsiteY0" fmla="*/ 1671727 h 1671727"/>
                <a:gd name="connsiteX1" fmla="*/ 547340 w 8100837"/>
                <a:gd name="connsiteY1" fmla="*/ 0 h 1671727"/>
                <a:gd name="connsiteX2" fmla="*/ 8100837 w 8100837"/>
                <a:gd name="connsiteY2" fmla="*/ 0 h 1671727"/>
                <a:gd name="connsiteX3" fmla="*/ 7553497 w 8100837"/>
                <a:gd name="connsiteY3" fmla="*/ 1671727 h 1671727"/>
                <a:gd name="connsiteX4" fmla="*/ 0 w 8100837"/>
                <a:gd name="connsiteY4" fmla="*/ 1671727 h 1671727"/>
                <a:gd name="connsiteX0" fmla="*/ 0 w 8100837"/>
                <a:gd name="connsiteY0" fmla="*/ 1671727 h 1671727"/>
                <a:gd name="connsiteX1" fmla="*/ 584372 w 8100837"/>
                <a:gd name="connsiteY1" fmla="*/ 0 h 1671727"/>
                <a:gd name="connsiteX2" fmla="*/ 8100837 w 8100837"/>
                <a:gd name="connsiteY2" fmla="*/ 0 h 1671727"/>
                <a:gd name="connsiteX3" fmla="*/ 7553497 w 8100837"/>
                <a:gd name="connsiteY3" fmla="*/ 1671727 h 1671727"/>
                <a:gd name="connsiteX4" fmla="*/ 0 w 8100837"/>
                <a:gd name="connsiteY4" fmla="*/ 1671727 h 1671727"/>
                <a:gd name="connsiteX0" fmla="*/ 0 w 7536815"/>
                <a:gd name="connsiteY0" fmla="*/ 1671727 h 1671727"/>
                <a:gd name="connsiteX1" fmla="*/ 20350 w 7536815"/>
                <a:gd name="connsiteY1" fmla="*/ 0 h 1671727"/>
                <a:gd name="connsiteX2" fmla="*/ 7536815 w 7536815"/>
                <a:gd name="connsiteY2" fmla="*/ 0 h 1671727"/>
                <a:gd name="connsiteX3" fmla="*/ 6989475 w 7536815"/>
                <a:gd name="connsiteY3" fmla="*/ 1671727 h 1671727"/>
                <a:gd name="connsiteX4" fmla="*/ 0 w 7536815"/>
                <a:gd name="connsiteY4" fmla="*/ 1671727 h 1671727"/>
                <a:gd name="connsiteX0" fmla="*/ 0 w 7525421"/>
                <a:gd name="connsiteY0" fmla="*/ 1671727 h 1671727"/>
                <a:gd name="connsiteX1" fmla="*/ 8956 w 7525421"/>
                <a:gd name="connsiteY1" fmla="*/ 0 h 1671727"/>
                <a:gd name="connsiteX2" fmla="*/ 7525421 w 7525421"/>
                <a:gd name="connsiteY2" fmla="*/ 0 h 1671727"/>
                <a:gd name="connsiteX3" fmla="*/ 6978081 w 7525421"/>
                <a:gd name="connsiteY3" fmla="*/ 1671727 h 1671727"/>
                <a:gd name="connsiteX4" fmla="*/ 0 w 7525421"/>
                <a:gd name="connsiteY4" fmla="*/ 1671727 h 1671727"/>
                <a:gd name="connsiteX0" fmla="*/ 2501771 w 10027192"/>
                <a:gd name="connsiteY0" fmla="*/ 1671727 h 1671727"/>
                <a:gd name="connsiteX1" fmla="*/ 2 w 10027192"/>
                <a:gd name="connsiteY1" fmla="*/ 0 h 1671727"/>
                <a:gd name="connsiteX2" fmla="*/ 10027192 w 10027192"/>
                <a:gd name="connsiteY2" fmla="*/ 0 h 1671727"/>
                <a:gd name="connsiteX3" fmla="*/ 9479852 w 10027192"/>
                <a:gd name="connsiteY3" fmla="*/ 1671727 h 1671727"/>
                <a:gd name="connsiteX4" fmla="*/ 2501771 w 10027192"/>
                <a:gd name="connsiteY4" fmla="*/ 1671727 h 1671727"/>
                <a:gd name="connsiteX0" fmla="*/ 0 w 10028397"/>
                <a:gd name="connsiteY0" fmla="*/ 1671727 h 1671727"/>
                <a:gd name="connsiteX1" fmla="*/ 1207 w 10028397"/>
                <a:gd name="connsiteY1" fmla="*/ 0 h 1671727"/>
                <a:gd name="connsiteX2" fmla="*/ 10028397 w 10028397"/>
                <a:gd name="connsiteY2" fmla="*/ 0 h 1671727"/>
                <a:gd name="connsiteX3" fmla="*/ 9481057 w 10028397"/>
                <a:gd name="connsiteY3" fmla="*/ 1671727 h 1671727"/>
                <a:gd name="connsiteX4" fmla="*/ 0 w 10028397"/>
                <a:gd name="connsiteY4" fmla="*/ 1671727 h 16717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28397" h="1671727">
                  <a:moveTo>
                    <a:pt x="0" y="1671727"/>
                  </a:moveTo>
                  <a:cubicBezTo>
                    <a:pt x="2985" y="1114485"/>
                    <a:pt x="-1778" y="557242"/>
                    <a:pt x="1207" y="0"/>
                  </a:cubicBezTo>
                  <a:lnTo>
                    <a:pt x="10028397" y="0"/>
                  </a:lnTo>
                  <a:lnTo>
                    <a:pt x="9481057" y="1671727"/>
                  </a:lnTo>
                  <a:lnTo>
                    <a:pt x="0" y="1671727"/>
                  </a:lnTo>
                  <a:close/>
                </a:path>
              </a:pathLst>
            </a:custGeom>
            <a:solidFill>
              <a:srgbClr val="0D94D2"/>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366713" marR="0" indent="-366713" algn="ctr" defTabSz="976313" rtl="0" eaLnBrk="1" fontAlgn="base" latinLnBrk="0" hangingPunct="1">
                <a:lnSpc>
                  <a:spcPct val="100000"/>
                </a:lnSpc>
                <a:spcBef>
                  <a:spcPct val="20000"/>
                </a:spcBef>
                <a:spcAft>
                  <a:spcPct val="0"/>
                </a:spcAft>
                <a:buClrTx/>
                <a:buSzPct val="140000"/>
                <a:buFontTx/>
                <a:buNone/>
                <a:tabLst/>
              </a:pPr>
              <a:endParaRPr kumimoji="0" lang="en-US" sz="3600" b="1" i="0" u="none" strike="noStrike" cap="none" normalizeH="0" baseline="0">
                <a:ln>
                  <a:noFill/>
                </a:ln>
                <a:solidFill>
                  <a:schemeClr val="tx1"/>
                </a:solidFill>
                <a:effectLst/>
                <a:latin typeface="Arial" charset="0"/>
              </a:endParaRPr>
            </a:p>
          </p:txBody>
        </p:sp>
        <p:sp>
          <p:nvSpPr>
            <p:cNvPr id="18" name="Parallelogram 17"/>
            <p:cNvSpPr/>
            <p:nvPr userDrawn="1"/>
          </p:nvSpPr>
          <p:spPr bwMode="auto">
            <a:xfrm>
              <a:off x="-22562" y="3821821"/>
              <a:ext cx="8583446" cy="413444"/>
            </a:xfrm>
            <a:custGeom>
              <a:avLst/>
              <a:gdLst>
                <a:gd name="connsiteX0" fmla="*/ 0 w 6254461"/>
                <a:gd name="connsiteY0" fmla="*/ 413444 h 413444"/>
                <a:gd name="connsiteX1" fmla="*/ 135366 w 6254461"/>
                <a:gd name="connsiteY1" fmla="*/ 0 h 413444"/>
                <a:gd name="connsiteX2" fmla="*/ 6254461 w 6254461"/>
                <a:gd name="connsiteY2" fmla="*/ 0 h 413444"/>
                <a:gd name="connsiteX3" fmla="*/ 6119095 w 6254461"/>
                <a:gd name="connsiteY3" fmla="*/ 413444 h 413444"/>
                <a:gd name="connsiteX4" fmla="*/ 0 w 6254461"/>
                <a:gd name="connsiteY4" fmla="*/ 413444 h 413444"/>
                <a:gd name="connsiteX0" fmla="*/ 61187 w 6119095"/>
                <a:gd name="connsiteY0" fmla="*/ 413444 h 413444"/>
                <a:gd name="connsiteX1" fmla="*/ 0 w 6119095"/>
                <a:gd name="connsiteY1" fmla="*/ 0 h 413444"/>
                <a:gd name="connsiteX2" fmla="*/ 6119095 w 6119095"/>
                <a:gd name="connsiteY2" fmla="*/ 0 h 413444"/>
                <a:gd name="connsiteX3" fmla="*/ 5983729 w 6119095"/>
                <a:gd name="connsiteY3" fmla="*/ 413444 h 413444"/>
                <a:gd name="connsiteX4" fmla="*/ 61187 w 6119095"/>
                <a:gd name="connsiteY4" fmla="*/ 413444 h 413444"/>
                <a:gd name="connsiteX0" fmla="*/ 7063 w 6064971"/>
                <a:gd name="connsiteY0" fmla="*/ 413444 h 413444"/>
                <a:gd name="connsiteX1" fmla="*/ 0 w 6064971"/>
                <a:gd name="connsiteY1" fmla="*/ 0 h 413444"/>
                <a:gd name="connsiteX2" fmla="*/ 6064971 w 6064971"/>
                <a:gd name="connsiteY2" fmla="*/ 0 h 413444"/>
                <a:gd name="connsiteX3" fmla="*/ 5929605 w 6064971"/>
                <a:gd name="connsiteY3" fmla="*/ 413444 h 413444"/>
                <a:gd name="connsiteX4" fmla="*/ 7063 w 6064971"/>
                <a:gd name="connsiteY4" fmla="*/ 413444 h 413444"/>
                <a:gd name="connsiteX0" fmla="*/ 2525538 w 8583446"/>
                <a:gd name="connsiteY0" fmla="*/ 413444 h 413444"/>
                <a:gd name="connsiteX1" fmla="*/ 0 w 8583446"/>
                <a:gd name="connsiteY1" fmla="*/ 0 h 413444"/>
                <a:gd name="connsiteX2" fmla="*/ 8583446 w 8583446"/>
                <a:gd name="connsiteY2" fmla="*/ 0 h 413444"/>
                <a:gd name="connsiteX3" fmla="*/ 8448080 w 8583446"/>
                <a:gd name="connsiteY3" fmla="*/ 413444 h 413444"/>
                <a:gd name="connsiteX4" fmla="*/ 2525538 w 8583446"/>
                <a:gd name="connsiteY4" fmla="*/ 413444 h 413444"/>
                <a:gd name="connsiteX0" fmla="*/ 7063 w 8583446"/>
                <a:gd name="connsiteY0" fmla="*/ 413444 h 413444"/>
                <a:gd name="connsiteX1" fmla="*/ 0 w 8583446"/>
                <a:gd name="connsiteY1" fmla="*/ 0 h 413444"/>
                <a:gd name="connsiteX2" fmla="*/ 8583446 w 8583446"/>
                <a:gd name="connsiteY2" fmla="*/ 0 h 413444"/>
                <a:gd name="connsiteX3" fmla="*/ 8448080 w 8583446"/>
                <a:gd name="connsiteY3" fmla="*/ 413444 h 413444"/>
                <a:gd name="connsiteX4" fmla="*/ 7063 w 8583446"/>
                <a:gd name="connsiteY4" fmla="*/ 413444 h 413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83446" h="413444">
                  <a:moveTo>
                    <a:pt x="7063" y="413444"/>
                  </a:moveTo>
                  <a:lnTo>
                    <a:pt x="0" y="0"/>
                  </a:lnTo>
                  <a:lnTo>
                    <a:pt x="8583446" y="0"/>
                  </a:lnTo>
                  <a:lnTo>
                    <a:pt x="8448080" y="413444"/>
                  </a:lnTo>
                  <a:lnTo>
                    <a:pt x="7063" y="413444"/>
                  </a:lnTo>
                  <a:close/>
                </a:path>
              </a:pathLst>
            </a:custGeom>
            <a:solidFill>
              <a:schemeClr val="accent2"/>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366713" marR="0" indent="-366713" algn="ctr" defTabSz="976313" rtl="0" eaLnBrk="1" fontAlgn="base" latinLnBrk="0" hangingPunct="1">
                <a:lnSpc>
                  <a:spcPct val="100000"/>
                </a:lnSpc>
                <a:spcBef>
                  <a:spcPct val="20000"/>
                </a:spcBef>
                <a:spcAft>
                  <a:spcPct val="0"/>
                </a:spcAft>
                <a:buClrTx/>
                <a:buSzPct val="140000"/>
                <a:buFontTx/>
                <a:buNone/>
                <a:tabLst/>
              </a:pPr>
              <a:endParaRPr kumimoji="0" lang="en-US" sz="3600" b="1" i="0" u="none" strike="noStrike" cap="none" normalizeH="0" baseline="0">
                <a:ln>
                  <a:noFill/>
                </a:ln>
                <a:solidFill>
                  <a:schemeClr val="tx1"/>
                </a:solidFill>
                <a:effectLst/>
                <a:latin typeface="Arial" charset="0"/>
              </a:endParaRPr>
            </a:p>
          </p:txBody>
        </p:sp>
      </p:grpSp>
      <p:sp>
        <p:nvSpPr>
          <p:cNvPr id="5" name="Title 4"/>
          <p:cNvSpPr>
            <a:spLocks noGrp="1"/>
          </p:cNvSpPr>
          <p:nvPr userDrawn="1">
            <p:ph type="title"/>
          </p:nvPr>
        </p:nvSpPr>
        <p:spPr>
          <a:xfrm>
            <a:off x="414338" y="2356219"/>
            <a:ext cx="8574152" cy="1461613"/>
          </a:xfrm>
          <a:prstGeom prst="rect">
            <a:avLst/>
          </a:prstGeom>
        </p:spPr>
        <p:txBody>
          <a:bodyPr/>
          <a:lstStyle>
            <a:lvl1pPr>
              <a:defRPr>
                <a:solidFill>
                  <a:schemeClr val="bg1"/>
                </a:solidFill>
              </a:defRPr>
            </a:lvl1pPr>
          </a:lstStyle>
          <a:p>
            <a:r>
              <a:rPr lang="en-US"/>
              <a:t>Click to edit Master title style</a:t>
            </a:r>
          </a:p>
        </p:txBody>
      </p:sp>
      <p:sp>
        <p:nvSpPr>
          <p:cNvPr id="10" name="Text Placeholder 13"/>
          <p:cNvSpPr>
            <a:spLocks noGrp="1"/>
          </p:cNvSpPr>
          <p:nvPr userDrawn="1">
            <p:ph type="body" sz="quarter" idx="10" hasCustomPrompt="1"/>
          </p:nvPr>
        </p:nvSpPr>
        <p:spPr>
          <a:xfrm>
            <a:off x="407120" y="4943092"/>
            <a:ext cx="5681132" cy="417164"/>
          </a:xfrm>
          <a:prstGeom prst="rect">
            <a:avLst/>
          </a:prstGeom>
        </p:spPr>
        <p:txBody>
          <a:bodyPr/>
          <a:lstStyle>
            <a:lvl1pPr marL="0" indent="0">
              <a:buNone/>
              <a:defRPr sz="2200" baseline="0">
                <a:solidFill>
                  <a:srgbClr val="4C5257"/>
                </a:solidFill>
                <a:latin typeface="+mj-lt"/>
              </a:defRPr>
            </a:lvl1pPr>
          </a:lstStyle>
          <a:p>
            <a:pPr lvl="0"/>
            <a:r>
              <a:rPr lang="en-US"/>
              <a:t>Presenter Name</a:t>
            </a:r>
          </a:p>
        </p:txBody>
      </p:sp>
      <p:sp>
        <p:nvSpPr>
          <p:cNvPr id="12" name="Text Placeholder 13"/>
          <p:cNvSpPr>
            <a:spLocks noGrp="1"/>
          </p:cNvSpPr>
          <p:nvPr userDrawn="1">
            <p:ph type="body" sz="quarter" idx="12" hasCustomPrompt="1"/>
          </p:nvPr>
        </p:nvSpPr>
        <p:spPr>
          <a:xfrm>
            <a:off x="407120" y="5369614"/>
            <a:ext cx="5020732" cy="253865"/>
          </a:xfrm>
          <a:prstGeom prst="rect">
            <a:avLst/>
          </a:prstGeom>
        </p:spPr>
        <p:txBody>
          <a:bodyPr/>
          <a:lstStyle>
            <a:lvl1pPr marL="0" indent="0">
              <a:buNone/>
              <a:defRPr sz="1600" i="1" baseline="0">
                <a:solidFill>
                  <a:srgbClr val="4C5257"/>
                </a:solidFill>
                <a:latin typeface="+mj-lt"/>
              </a:defRPr>
            </a:lvl1pPr>
          </a:lstStyle>
          <a:p>
            <a:pPr lvl="0"/>
            <a:r>
              <a:rPr lang="en-US"/>
              <a:t>Presenter Title</a:t>
            </a:r>
          </a:p>
        </p:txBody>
      </p:sp>
      <p:sp>
        <p:nvSpPr>
          <p:cNvPr id="14" name="Text Placeholder 13"/>
          <p:cNvSpPr>
            <a:spLocks noGrp="1"/>
          </p:cNvSpPr>
          <p:nvPr userDrawn="1">
            <p:ph type="body" sz="quarter" idx="13" hasCustomPrompt="1"/>
          </p:nvPr>
        </p:nvSpPr>
        <p:spPr>
          <a:xfrm>
            <a:off x="407119" y="6335890"/>
            <a:ext cx="2888249" cy="285471"/>
          </a:xfrm>
          <a:prstGeom prst="rect">
            <a:avLst/>
          </a:prstGeom>
        </p:spPr>
        <p:txBody>
          <a:bodyPr/>
          <a:lstStyle>
            <a:lvl1pPr marL="0" indent="0">
              <a:buNone/>
              <a:defRPr sz="1400" i="0" baseline="0">
                <a:solidFill>
                  <a:schemeClr val="tx1"/>
                </a:solidFill>
                <a:latin typeface="Arial" panose="020B0604020202020204" pitchFamily="34" charset="0"/>
              </a:defRPr>
            </a:lvl1pPr>
          </a:lstStyle>
          <a:p>
            <a:pPr lvl="0"/>
            <a:r>
              <a:rPr lang="en-US"/>
              <a:t>Date</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79696" y="6132022"/>
            <a:ext cx="2072529" cy="510685"/>
          </a:xfrm>
          <a:prstGeom prst="rect">
            <a:avLst/>
          </a:prstGeom>
          <a:noFill/>
          <a:ln>
            <a:noFill/>
          </a:ln>
        </p:spPr>
      </p:pic>
    </p:spTree>
    <p:extLst>
      <p:ext uri="{BB962C8B-B14F-4D97-AF65-F5344CB8AC3E}">
        <p14:creationId xmlns:p14="http://schemas.microsoft.com/office/powerpoint/2010/main" val="11139320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Blue divider">
    <p:spTree>
      <p:nvGrpSpPr>
        <p:cNvPr id="1" name=""/>
        <p:cNvGrpSpPr/>
        <p:nvPr/>
      </p:nvGrpSpPr>
      <p:grpSpPr>
        <a:xfrm>
          <a:off x="0" y="0"/>
          <a:ext cx="0" cy="0"/>
          <a:chOff x="0" y="0"/>
          <a:chExt cx="0" cy="0"/>
        </a:xfrm>
      </p:grpSpPr>
      <p:grpSp>
        <p:nvGrpSpPr>
          <p:cNvPr id="4" name="Group 3"/>
          <p:cNvGrpSpPr/>
          <p:nvPr userDrawn="1"/>
        </p:nvGrpSpPr>
        <p:grpSpPr>
          <a:xfrm>
            <a:off x="1" y="-5942"/>
            <a:ext cx="12191998" cy="6903720"/>
            <a:chOff x="1" y="2698"/>
            <a:chExt cx="12191998" cy="6855302"/>
          </a:xfrm>
        </p:grpSpPr>
        <p:pic>
          <p:nvPicPr>
            <p:cNvPr id="6" name="Picture 6"/>
            <p:cNvPicPr>
              <a:picLocks noChangeAspect="1"/>
            </p:cNvPicPr>
            <p:nvPr userDrawn="1"/>
          </p:nvPicPr>
          <p:blipFill rotWithShape="1">
            <a:blip r:embed="rId2">
              <a:extLst>
                <a:ext uri="{28A0092B-C50C-407E-A947-70E740481C1C}">
                  <a14:useLocalDpi xmlns:a14="http://schemas.microsoft.com/office/drawing/2010/main" val="0"/>
                </a:ext>
              </a:extLst>
            </a:blip>
            <a:srcRect r="33997" b="970"/>
            <a:stretch/>
          </p:blipFill>
          <p:spPr bwMode="auto">
            <a:xfrm>
              <a:off x="1" y="2698"/>
              <a:ext cx="6095999" cy="6855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l="31820" r="996" b="970"/>
            <a:stretch/>
          </p:blipFill>
          <p:spPr bwMode="auto">
            <a:xfrm>
              <a:off x="5986930" y="2698"/>
              <a:ext cx="6205069" cy="6855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Title 3"/>
          <p:cNvSpPr>
            <a:spLocks noGrp="1"/>
          </p:cNvSpPr>
          <p:nvPr>
            <p:ph type="title" hasCustomPrompt="1"/>
          </p:nvPr>
        </p:nvSpPr>
        <p:spPr>
          <a:xfrm>
            <a:off x="1003221" y="2607983"/>
            <a:ext cx="10202835" cy="1642764"/>
          </a:xfrm>
          <a:prstGeom prst="rect">
            <a:avLst/>
          </a:prstGeom>
        </p:spPr>
        <p:txBody>
          <a:bodyPr/>
          <a:lstStyle>
            <a:lvl1pPr algn="ctr">
              <a:defRPr>
                <a:solidFill>
                  <a:schemeClr val="bg1"/>
                </a:solidFill>
              </a:defRPr>
            </a:lvl1pPr>
          </a:lstStyle>
          <a:p>
            <a:r>
              <a:rPr lang="en-US"/>
              <a:t>Click to edit text</a:t>
            </a:r>
          </a:p>
        </p:txBody>
      </p:sp>
    </p:spTree>
    <p:extLst>
      <p:ext uri="{BB962C8B-B14F-4D97-AF65-F5344CB8AC3E}">
        <p14:creationId xmlns:p14="http://schemas.microsoft.com/office/powerpoint/2010/main" val="26568850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Green divider">
    <p:spTree>
      <p:nvGrpSpPr>
        <p:cNvPr id="1" name=""/>
        <p:cNvGrpSpPr/>
        <p:nvPr/>
      </p:nvGrpSpPr>
      <p:grpSpPr>
        <a:xfrm>
          <a:off x="0" y="0"/>
          <a:ext cx="0" cy="0"/>
          <a:chOff x="0" y="0"/>
          <a:chExt cx="0" cy="0"/>
        </a:xfrm>
      </p:grpSpPr>
      <p:grpSp>
        <p:nvGrpSpPr>
          <p:cNvPr id="3" name="Group 2"/>
          <p:cNvGrpSpPr/>
          <p:nvPr userDrawn="1"/>
        </p:nvGrpSpPr>
        <p:grpSpPr>
          <a:xfrm>
            <a:off x="1" y="-5941"/>
            <a:ext cx="12191999" cy="6903720"/>
            <a:chOff x="1" y="2699"/>
            <a:chExt cx="12191999" cy="6855302"/>
          </a:xfrm>
        </p:grpSpPr>
        <p:pic>
          <p:nvPicPr>
            <p:cNvPr id="4" name="Picture 6"/>
            <p:cNvPicPr>
              <a:picLocks noChangeAspect="1"/>
            </p:cNvPicPr>
            <p:nvPr userDrawn="1"/>
          </p:nvPicPr>
          <p:blipFill rotWithShape="1">
            <a:blip r:embed="rId2">
              <a:extLst>
                <a:ext uri="{28A0092B-C50C-407E-A947-70E740481C1C}">
                  <a14:useLocalDpi xmlns:a14="http://schemas.microsoft.com/office/drawing/2010/main" val="0"/>
                </a:ext>
              </a:extLst>
            </a:blip>
            <a:srcRect r="33997" b="970"/>
            <a:stretch/>
          </p:blipFill>
          <p:spPr bwMode="auto">
            <a:xfrm>
              <a:off x="1" y="2699"/>
              <a:ext cx="6095999" cy="6855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
            <p:cNvPicPr>
              <a:picLocks noChangeAspect="1"/>
            </p:cNvPicPr>
            <p:nvPr userDrawn="1"/>
          </p:nvPicPr>
          <p:blipFill rotWithShape="1">
            <a:blip r:embed="rId2">
              <a:extLst>
                <a:ext uri="{28A0092B-C50C-407E-A947-70E740481C1C}">
                  <a14:useLocalDpi xmlns:a14="http://schemas.microsoft.com/office/drawing/2010/main" val="0"/>
                </a:ext>
              </a:extLst>
            </a:blip>
            <a:srcRect l="31914" r="996" b="970"/>
            <a:stretch/>
          </p:blipFill>
          <p:spPr bwMode="auto">
            <a:xfrm>
              <a:off x="5995570" y="2699"/>
              <a:ext cx="6196430" cy="6855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 name="Title 3"/>
          <p:cNvSpPr>
            <a:spLocks noGrp="1"/>
          </p:cNvSpPr>
          <p:nvPr>
            <p:ph type="title" hasCustomPrompt="1"/>
          </p:nvPr>
        </p:nvSpPr>
        <p:spPr>
          <a:xfrm>
            <a:off x="1003221" y="2607983"/>
            <a:ext cx="10202835" cy="1642764"/>
          </a:xfrm>
          <a:prstGeom prst="rect">
            <a:avLst/>
          </a:prstGeom>
        </p:spPr>
        <p:txBody>
          <a:bodyPr/>
          <a:lstStyle>
            <a:lvl1pPr algn="ctr">
              <a:defRPr>
                <a:solidFill>
                  <a:schemeClr val="bg1"/>
                </a:solidFill>
              </a:defRPr>
            </a:lvl1pPr>
          </a:lstStyle>
          <a:p>
            <a:r>
              <a:rPr lang="en-US"/>
              <a:t>Click to edit text</a:t>
            </a:r>
          </a:p>
        </p:txBody>
      </p:sp>
    </p:spTree>
    <p:extLst>
      <p:ext uri="{BB962C8B-B14F-4D97-AF65-F5344CB8AC3E}">
        <p14:creationId xmlns:p14="http://schemas.microsoft.com/office/powerpoint/2010/main" val="35329180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Primary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Text Placeholder 2"/>
          <p:cNvSpPr>
            <a:spLocks noGrp="1"/>
          </p:cNvSpPr>
          <p:nvPr>
            <p:ph idx="1"/>
          </p:nvPr>
        </p:nvSpPr>
        <p:spPr>
          <a:xfrm>
            <a:off x="420945" y="1280161"/>
            <a:ext cx="10515600" cy="4528969"/>
          </a:xfrm>
          <a:prstGeom prst="rect">
            <a:avLst/>
          </a:prstGeom>
        </p:spPr>
        <p:txBody>
          <a:bodyPr vert="horz" lIns="91440" tIns="45720" rIns="91440" bIns="45720" rtlCol="0">
            <a:normAutofit/>
          </a:bodyPr>
          <a:lstStyle>
            <a:lvl5pPr marL="2057400" indent="-228600">
              <a:buFont typeface="Arial" panose="020B0604020202020204" pitchFamily="34" charset="0"/>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132407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ontent Center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0" name="Text Placeholder 9"/>
          <p:cNvSpPr>
            <a:spLocks noGrp="1" noChangeAspect="1"/>
          </p:cNvSpPr>
          <p:nvPr>
            <p:ph type="body" sz="quarter" idx="12"/>
          </p:nvPr>
        </p:nvSpPr>
        <p:spPr>
          <a:xfrm>
            <a:off x="420945" y="1280160"/>
            <a:ext cx="10514786" cy="4331746"/>
          </a:xfrm>
        </p:spPr>
        <p:txBody>
          <a:bodyPr anchor="ctr" anchorCtr="1"/>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376576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mparison p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Text Placeholder 2"/>
          <p:cNvSpPr>
            <a:spLocks noGrp="1"/>
          </p:cNvSpPr>
          <p:nvPr>
            <p:ph type="body" idx="1"/>
          </p:nvPr>
        </p:nvSpPr>
        <p:spPr>
          <a:xfrm>
            <a:off x="420946" y="1280160"/>
            <a:ext cx="4786054" cy="823912"/>
          </a:xfrm>
        </p:spPr>
        <p:txBody>
          <a:bodyPr anchor="t" anchorCtr="0">
            <a:no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7" name="Text Placeholder 4"/>
          <p:cNvSpPr>
            <a:spLocks noGrp="1"/>
          </p:cNvSpPr>
          <p:nvPr>
            <p:ph type="body" sz="quarter" idx="3"/>
          </p:nvPr>
        </p:nvSpPr>
        <p:spPr>
          <a:xfrm>
            <a:off x="5666491" y="1280160"/>
            <a:ext cx="5320139" cy="823912"/>
          </a:xfrm>
        </p:spPr>
        <p:txBody>
          <a:bodyPr anchor="t" anchorCtr="0">
            <a:no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Content Placeholder 11"/>
          <p:cNvSpPr>
            <a:spLocks noGrp="1"/>
          </p:cNvSpPr>
          <p:nvPr>
            <p:ph sz="quarter" idx="12"/>
          </p:nvPr>
        </p:nvSpPr>
        <p:spPr>
          <a:xfrm>
            <a:off x="406765" y="2194561"/>
            <a:ext cx="4787535" cy="3883511"/>
          </a:xfrm>
        </p:spPr>
        <p:txBody>
          <a:bodyPr/>
          <a:lstStyle>
            <a:lvl1pPr>
              <a:defRPr sz="2400"/>
            </a:lvl1pPr>
            <a:lvl2pPr>
              <a:defRPr sz="2200"/>
            </a:lvl2pPr>
            <a:lvl3pPr>
              <a:defRPr sz="2000"/>
            </a:lvl3pPr>
            <a:lvl4pPr>
              <a:defRPr sz="18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1"/>
          <p:cNvSpPr>
            <a:spLocks noGrp="1"/>
          </p:cNvSpPr>
          <p:nvPr>
            <p:ph sz="quarter" idx="13"/>
          </p:nvPr>
        </p:nvSpPr>
        <p:spPr>
          <a:xfrm>
            <a:off x="5664200" y="2194561"/>
            <a:ext cx="5296243" cy="3883511"/>
          </a:xfrm>
        </p:spPr>
        <p:txBody>
          <a:bodyPr/>
          <a:lstStyle>
            <a:lvl1pPr>
              <a:defRPr sz="2400"/>
            </a:lvl1pPr>
            <a:lvl2pPr>
              <a:defRPr sz="2200"/>
            </a:lvl2pPr>
            <a:lvl3pPr>
              <a:defRPr sz="2000"/>
            </a:lvl3pPr>
            <a:lvl4pPr>
              <a:defRPr sz="18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722921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Parallelogram 9"/>
          <p:cNvSpPr/>
          <p:nvPr/>
        </p:nvSpPr>
        <p:spPr bwMode="auto">
          <a:xfrm flipV="1">
            <a:off x="0" y="813351"/>
            <a:ext cx="11540312" cy="234399"/>
          </a:xfrm>
          <a:custGeom>
            <a:avLst/>
            <a:gdLst>
              <a:gd name="connsiteX0" fmla="*/ 0 w 11411468"/>
              <a:gd name="connsiteY0" fmla="*/ 0 h 234399"/>
              <a:gd name="connsiteX1" fmla="*/ 11294269 w 11411468"/>
              <a:gd name="connsiteY1" fmla="*/ 0 h 234399"/>
              <a:gd name="connsiteX2" fmla="*/ 11411468 w 11411468"/>
              <a:gd name="connsiteY2" fmla="*/ 117200 h 234399"/>
              <a:gd name="connsiteX3" fmla="*/ 11411468 w 11411468"/>
              <a:gd name="connsiteY3" fmla="*/ 234399 h 234399"/>
              <a:gd name="connsiteX4" fmla="*/ 0 w 11411468"/>
              <a:gd name="connsiteY4" fmla="*/ 234399 h 234399"/>
              <a:gd name="connsiteX5" fmla="*/ 0 w 11411468"/>
              <a:gd name="connsiteY5" fmla="*/ 0 h 234399"/>
              <a:gd name="connsiteX0" fmla="*/ 0 w 11411468"/>
              <a:gd name="connsiteY0" fmla="*/ 0 h 234399"/>
              <a:gd name="connsiteX1" fmla="*/ 11294269 w 11411468"/>
              <a:gd name="connsiteY1" fmla="*/ 0 h 234399"/>
              <a:gd name="connsiteX2" fmla="*/ 11411468 w 11411468"/>
              <a:gd name="connsiteY2" fmla="*/ 234399 h 234399"/>
              <a:gd name="connsiteX3" fmla="*/ 0 w 11411468"/>
              <a:gd name="connsiteY3" fmla="*/ 234399 h 234399"/>
              <a:gd name="connsiteX4" fmla="*/ 0 w 11411468"/>
              <a:gd name="connsiteY4" fmla="*/ 0 h 234399"/>
              <a:gd name="connsiteX0" fmla="*/ 0 w 11411468"/>
              <a:gd name="connsiteY0" fmla="*/ 0 h 234399"/>
              <a:gd name="connsiteX1" fmla="*/ 11334750 w 11411468"/>
              <a:gd name="connsiteY1" fmla="*/ 0 h 234399"/>
              <a:gd name="connsiteX2" fmla="*/ 11411468 w 11411468"/>
              <a:gd name="connsiteY2" fmla="*/ 234399 h 234399"/>
              <a:gd name="connsiteX3" fmla="*/ 0 w 11411468"/>
              <a:gd name="connsiteY3" fmla="*/ 234399 h 234399"/>
              <a:gd name="connsiteX4" fmla="*/ 0 w 11411468"/>
              <a:gd name="connsiteY4" fmla="*/ 0 h 2343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11468" h="234399">
                <a:moveTo>
                  <a:pt x="0" y="0"/>
                </a:moveTo>
                <a:lnTo>
                  <a:pt x="11334750" y="0"/>
                </a:lnTo>
                <a:lnTo>
                  <a:pt x="11411468" y="234399"/>
                </a:lnTo>
                <a:lnTo>
                  <a:pt x="0" y="234399"/>
                </a:lnTo>
                <a:lnTo>
                  <a:pt x="0" y="0"/>
                </a:lnTo>
                <a:close/>
              </a:path>
            </a:pathLst>
          </a:custGeom>
          <a:solidFill>
            <a:schemeClr val="accent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366713" marR="0" indent="-366713" algn="ctr" defTabSz="976313" rtl="0" eaLnBrk="1" fontAlgn="base" latinLnBrk="0" hangingPunct="1">
              <a:lnSpc>
                <a:spcPct val="100000"/>
              </a:lnSpc>
              <a:spcBef>
                <a:spcPct val="20000"/>
              </a:spcBef>
              <a:spcAft>
                <a:spcPct val="0"/>
              </a:spcAft>
              <a:buClrTx/>
              <a:buSzPct val="140000"/>
              <a:buFontTx/>
              <a:buNone/>
              <a:tabLst/>
            </a:pPr>
            <a:endParaRPr lang="en-US"/>
          </a:p>
        </p:txBody>
      </p:sp>
      <p:sp>
        <p:nvSpPr>
          <p:cNvPr id="2" name="Title Placeholder 1"/>
          <p:cNvSpPr>
            <a:spLocks noGrp="1" noChangeAspect="1"/>
          </p:cNvSpPr>
          <p:nvPr>
            <p:ph type="title"/>
          </p:nvPr>
        </p:nvSpPr>
        <p:spPr>
          <a:xfrm>
            <a:off x="414338" y="1"/>
            <a:ext cx="10515600" cy="86061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14338" y="1280160"/>
            <a:ext cx="10515600" cy="4609652"/>
          </a:xfrm>
          <a:prstGeom prst="rect">
            <a:avLst/>
          </a:prstGeom>
        </p:spPr>
        <p:txBody>
          <a:bodyPr vert="horz" lIns="91440" tIns="45720" rIns="91440" bIns="45720" rtlCol="0">
            <a:normAutofit/>
          </a:bodyPr>
          <a:lstStyle/>
          <a:p>
            <a:pPr lvl="0"/>
            <a:r>
              <a:rPr lang="en-US"/>
              <a:t>First Level</a:t>
            </a:r>
          </a:p>
          <a:p>
            <a:pPr lvl="1"/>
            <a:r>
              <a:rPr lang="en-US"/>
              <a:t>Second Level </a:t>
            </a:r>
          </a:p>
          <a:p>
            <a:pPr lvl="2"/>
            <a:r>
              <a:rPr lang="en-US"/>
              <a:t>Third Level</a:t>
            </a:r>
          </a:p>
          <a:p>
            <a:pPr lvl="3"/>
            <a:r>
              <a:rPr lang="en-US"/>
              <a:t>Fourth Level</a:t>
            </a:r>
          </a:p>
          <a:p>
            <a:pPr lvl="4"/>
            <a:r>
              <a:rPr lang="en-US"/>
              <a:t>Fifth Level</a:t>
            </a:r>
          </a:p>
        </p:txBody>
      </p:sp>
      <p:sp>
        <p:nvSpPr>
          <p:cNvPr id="4" name="TextBox 3"/>
          <p:cNvSpPr txBox="1"/>
          <p:nvPr/>
        </p:nvSpPr>
        <p:spPr>
          <a:xfrm>
            <a:off x="0" y="6623702"/>
            <a:ext cx="12107917" cy="184666"/>
          </a:xfrm>
          <a:prstGeom prst="rect">
            <a:avLst/>
          </a:prstGeom>
          <a:noFill/>
        </p:spPr>
        <p:txBody>
          <a:bodyPr wrap="square" rtlCol="0">
            <a:spAutoFit/>
          </a:bodyPr>
          <a:lstStyle/>
          <a:p>
            <a:pPr algn="l"/>
            <a:r>
              <a:rPr lang="en-US" sz="600">
                <a:solidFill>
                  <a:schemeClr val="tx2">
                    <a:lumMod val="40000"/>
                    <a:lumOff val="60000"/>
                  </a:schemeClr>
                </a:solidFill>
              </a:rPr>
              <a:t>© Cerner Corporation. All rights reserved.</a:t>
            </a:r>
          </a:p>
        </p:txBody>
      </p:sp>
      <p:sp>
        <p:nvSpPr>
          <p:cNvPr id="5" name="TextBox 4"/>
          <p:cNvSpPr txBox="1"/>
          <p:nvPr/>
        </p:nvSpPr>
        <p:spPr>
          <a:xfrm>
            <a:off x="11561332" y="6495389"/>
            <a:ext cx="420460" cy="276999"/>
          </a:xfrm>
          <a:prstGeom prst="rect">
            <a:avLst/>
          </a:prstGeom>
          <a:noFill/>
        </p:spPr>
        <p:txBody>
          <a:bodyPr wrap="square" rtlCol="0">
            <a:spAutoFit/>
          </a:bodyPr>
          <a:lstStyle/>
          <a:p>
            <a:fld id="{39B9A8E6-500A-494F-8511-CB834C088D51}" type="slidenum">
              <a:rPr lang="en-US" sz="1200" smtClean="0">
                <a:solidFill>
                  <a:schemeClr val="bg2">
                    <a:lumMod val="75000"/>
                  </a:schemeClr>
                </a:solidFill>
              </a:rPr>
              <a:t>‹#›</a:t>
            </a:fld>
            <a:endParaRPr lang="en-US" sz="1200">
              <a:solidFill>
                <a:schemeClr val="bg2">
                  <a:lumMod val="75000"/>
                </a:schemeClr>
              </a:solidFill>
            </a:endParaRPr>
          </a:p>
        </p:txBody>
      </p:sp>
    </p:spTree>
    <p:extLst>
      <p:ext uri="{BB962C8B-B14F-4D97-AF65-F5344CB8AC3E}">
        <p14:creationId xmlns:p14="http://schemas.microsoft.com/office/powerpoint/2010/main" val="857022175"/>
      </p:ext>
    </p:extLst>
  </p:cSld>
  <p:clrMap bg1="lt1" tx1="dk1" bg2="lt2" tx2="dk2" accent1="accent1" accent2="accent2" accent3="accent3" accent4="accent4" accent5="accent5" accent6="accent6" hlink="hlink" folHlink="folHlink"/>
  <p:sldLayoutIdLst>
    <p:sldLayoutId id="2147484006" r:id="rId1"/>
    <p:sldLayoutId id="2147484019" r:id="rId2"/>
    <p:sldLayoutId id="2147484004" r:id="rId3"/>
    <p:sldLayoutId id="2147484007" r:id="rId4"/>
    <p:sldLayoutId id="2147484008" r:id="rId5"/>
    <p:sldLayoutId id="2147484018" r:id="rId6"/>
    <p:sldLayoutId id="2147484009" r:id="rId7"/>
    <p:sldLayoutId id="2147484010" r:id="rId8"/>
    <p:sldLayoutId id="2147484011" r:id="rId9"/>
    <p:sldLayoutId id="2147484012" r:id="rId10"/>
    <p:sldLayoutId id="2147484013" r:id="rId11"/>
    <p:sldLayoutId id="2147484014" r:id="rId12"/>
    <p:sldLayoutId id="2147484015" r:id="rId13"/>
    <p:sldLayoutId id="2147484016" r:id="rId14"/>
    <p:sldLayoutId id="2147484017" r:id="rId15"/>
    <p:sldLayoutId id="2147484020" r:id="rId16"/>
    <p:sldLayoutId id="2147484021" r:id="rId17"/>
    <p:sldLayoutId id="2147484022" r:id="rId18"/>
    <p:sldLayoutId id="2147484023" r:id="rId19"/>
    <p:sldLayoutId id="2147484024" r:id="rId20"/>
    <p:sldLayoutId id="2147484025" r:id="rId21"/>
  </p:sldLayoutIdLst>
  <p:hf hdr="0" dt="0"/>
  <p:txStyles>
    <p:titleStyle>
      <a:lvl1pPr algn="l" defTabSz="914400" rtl="0" eaLnBrk="1" latinLnBrk="0" hangingPunct="1">
        <a:lnSpc>
          <a:spcPct val="90000"/>
        </a:lnSpc>
        <a:spcBef>
          <a:spcPct val="0"/>
        </a:spcBef>
        <a:buNone/>
        <a:defRPr sz="3600" kern="1200" baseline="0">
          <a:solidFill>
            <a:schemeClr val="tx1"/>
          </a:solidFill>
          <a:latin typeface="+mj-lt"/>
          <a:ea typeface="+mj-ea"/>
          <a:cs typeface="+mj-cs"/>
        </a:defRPr>
      </a:lvl1pPr>
    </p:titleStyle>
    <p:bodyStyle>
      <a:lvl1pPr marL="320040" indent="-320040" algn="l" defTabSz="914400" rtl="0" eaLnBrk="1" latinLnBrk="0" hangingPunct="1">
        <a:lnSpc>
          <a:spcPct val="90000"/>
        </a:lnSpc>
        <a:spcBef>
          <a:spcPts val="1000"/>
        </a:spcBef>
        <a:buClr>
          <a:schemeClr val="accent2"/>
        </a:buClr>
        <a:buSzPct val="115000"/>
        <a:buFont typeface="Arial" panose="020B0604020202020204" pitchFamily="34" charset="0"/>
        <a:buChar char="•"/>
        <a:defRPr sz="28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115000"/>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3"/>
        </a:buClr>
        <a:buSzPct val="100000"/>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baseline="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18.xml"/><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21.xml"/></Relationships>
</file>

<file path=ppt/slides/_rels/slide2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9.xml"/><Relationship Id="rId1" Type="http://schemas.openxmlformats.org/officeDocument/2006/relationships/slideLayout" Target="../slideLayouts/slideLayout21.xml"/></Relationships>
</file>

<file path=ppt/slides/_rels/slide24.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png"/><Relationship Id="rId3" Type="http://schemas.openxmlformats.org/officeDocument/2006/relationships/image" Target="../media/image33.png"/><Relationship Id="rId7" Type="http://schemas.openxmlformats.org/officeDocument/2006/relationships/image" Target="../media/image37.gif"/><Relationship Id="rId12" Type="http://schemas.openxmlformats.org/officeDocument/2006/relationships/image" Target="../media/image42.png"/><Relationship Id="rId2" Type="http://schemas.openxmlformats.org/officeDocument/2006/relationships/notesSlide" Target="../notesSlides/notesSlide10.xml"/><Relationship Id="rId1" Type="http://schemas.openxmlformats.org/officeDocument/2006/relationships/slideLayout" Target="../slideLayouts/slideLayout20.xml"/><Relationship Id="rId6" Type="http://schemas.openxmlformats.org/officeDocument/2006/relationships/image" Target="../media/image36.gif"/><Relationship Id="rId11" Type="http://schemas.openxmlformats.org/officeDocument/2006/relationships/image" Target="../media/image41.png"/><Relationship Id="rId5" Type="http://schemas.openxmlformats.org/officeDocument/2006/relationships/image" Target="../media/image35.png"/><Relationship Id="rId10" Type="http://schemas.openxmlformats.org/officeDocument/2006/relationships/image" Target="../media/image40.png"/><Relationship Id="rId4" Type="http://schemas.openxmlformats.org/officeDocument/2006/relationships/image" Target="../media/image34.jpg"/><Relationship Id="rId9" Type="http://schemas.openxmlformats.org/officeDocument/2006/relationships/image" Target="../media/image39.jpeg"/><Relationship Id="rId14" Type="http://schemas.openxmlformats.org/officeDocument/2006/relationships/image" Target="../media/image44.png"/></Relationships>
</file>

<file path=ppt/slides/_rels/slide25.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jpg"/><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1.xml"/></Relationships>
</file>

<file path=ppt/slides/_rels/slide28.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12.xml"/><Relationship Id="rId1" Type="http://schemas.openxmlformats.org/officeDocument/2006/relationships/slideLayout" Target="../slideLayouts/slideLayout21.xml"/><Relationship Id="rId4" Type="http://schemas.openxmlformats.org/officeDocument/2006/relationships/image" Target="../media/image49.jpg"/></Relationships>
</file>

<file path=ppt/slides/_rels/slide2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3.xml"/><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notesSlide" Target="../notesSlides/notesSlide14.xml"/><Relationship Id="rId1" Type="http://schemas.openxmlformats.org/officeDocument/2006/relationships/slideLayout" Target="../slideLayouts/slideLayout21.xml"/></Relationships>
</file>

<file path=ppt/slides/_rels/slide3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6.xml"/><Relationship Id="rId1" Type="http://schemas.openxmlformats.org/officeDocument/2006/relationships/slideLayout" Target="../slideLayouts/slideLayout21.xml"/></Relationships>
</file>

<file path=ppt/slides/_rels/slide33.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9.xml"/></Relationships>
</file>

<file path=ppt/slides/_rels/slide3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17.png"/><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hyperlink" Target="https://www.cellsignal.com/pathways/ampk-signaling-pathway" TargetMode="External"/><Relationship Id="rId2" Type="http://schemas.openxmlformats.org/officeDocument/2006/relationships/image" Target="../media/image9.png"/><Relationship Id="rId1" Type="http://schemas.openxmlformats.org/officeDocument/2006/relationships/slideLayout" Target="../slideLayouts/slideLayout16.xml"/><Relationship Id="rId5" Type="http://schemas.openxmlformats.org/officeDocument/2006/relationships/hyperlink" Target="http://www.ihi.org/resources/Pages/IHIWhitePapers/Achieving-Hospital-wide-Patient-Flow.aspx" TargetMode="Externa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9.xml"/><Relationship Id="rId5" Type="http://schemas.openxmlformats.org/officeDocument/2006/relationships/image" Target="../media/image14.jp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6.jpg"/><Relationship Id="rId7" Type="http://schemas.openxmlformats.org/officeDocument/2006/relationships/diagramColors" Target="../diagrams/colors1.xml"/><Relationship Id="rId2" Type="http://schemas.openxmlformats.org/officeDocument/2006/relationships/image" Target="../media/image15.png"/><Relationship Id="rId1" Type="http://schemas.openxmlformats.org/officeDocument/2006/relationships/slideLayout" Target="../slideLayouts/slideLayout11.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5644028" y="5863034"/>
            <a:ext cx="5346541" cy="417164"/>
          </a:xfrm>
        </p:spPr>
        <p:txBody>
          <a:bodyPr>
            <a:normAutofit/>
          </a:bodyPr>
          <a:lstStyle/>
          <a:p>
            <a:r>
              <a:rPr lang="en-US" sz="1800" b="1" dirty="0"/>
              <a:t>Lisa </a:t>
            </a:r>
            <a:r>
              <a:rPr lang="en-US" sz="1800" b="1" dirty="0" err="1"/>
              <a:t>Gulker</a:t>
            </a:r>
            <a:r>
              <a:rPr lang="en-US" sz="1800" dirty="0"/>
              <a:t>, DNP RN ACNP-BC</a:t>
            </a:r>
          </a:p>
        </p:txBody>
      </p:sp>
      <p:sp>
        <p:nvSpPr>
          <p:cNvPr id="3" name="Text Placeholder 2"/>
          <p:cNvSpPr>
            <a:spLocks noGrp="1"/>
          </p:cNvSpPr>
          <p:nvPr>
            <p:ph type="body" sz="quarter" idx="12"/>
          </p:nvPr>
        </p:nvSpPr>
        <p:spPr>
          <a:xfrm>
            <a:off x="5590160" y="6136569"/>
            <a:ext cx="5229662" cy="287257"/>
          </a:xfrm>
        </p:spPr>
        <p:txBody>
          <a:bodyPr/>
          <a:lstStyle/>
          <a:p>
            <a:r>
              <a:rPr lang="en-US" sz="1400" dirty="0"/>
              <a:t>Senior Director, Health System Operations</a:t>
            </a:r>
          </a:p>
        </p:txBody>
      </p:sp>
      <p:sp>
        <p:nvSpPr>
          <p:cNvPr id="5" name="Title 4"/>
          <p:cNvSpPr>
            <a:spLocks noGrp="1"/>
          </p:cNvSpPr>
          <p:nvPr>
            <p:ph type="title"/>
          </p:nvPr>
        </p:nvSpPr>
        <p:spPr>
          <a:xfrm>
            <a:off x="6343462" y="786384"/>
            <a:ext cx="4803073" cy="1307591"/>
          </a:xfrm>
        </p:spPr>
        <p:txBody>
          <a:bodyPr>
            <a:noAutofit/>
          </a:bodyPr>
          <a:lstStyle/>
          <a:p>
            <a:pPr>
              <a:lnSpc>
                <a:spcPct val="100000"/>
              </a:lnSpc>
            </a:pPr>
            <a:r>
              <a:rPr lang="en-US" b="1" dirty="0"/>
              <a:t>Transforming Care at Augusta University Health</a:t>
            </a:r>
          </a:p>
        </p:txBody>
      </p:sp>
      <p:grpSp>
        <p:nvGrpSpPr>
          <p:cNvPr id="9" name="Group 8"/>
          <p:cNvGrpSpPr/>
          <p:nvPr/>
        </p:nvGrpSpPr>
        <p:grpSpPr>
          <a:xfrm>
            <a:off x="5644028" y="4483720"/>
            <a:ext cx="5868268" cy="523576"/>
            <a:chOff x="5731895" y="4128424"/>
            <a:chExt cx="5868268" cy="626835"/>
          </a:xfrm>
        </p:grpSpPr>
        <p:sp>
          <p:nvSpPr>
            <p:cNvPr id="6" name="Text Placeholder 1">
              <a:extLst>
                <a:ext uri="{FF2B5EF4-FFF2-40B4-BE49-F238E27FC236}">
                  <a16:creationId xmlns:a16="http://schemas.microsoft.com/office/drawing/2014/main" id="{5AD4F4D9-CC6F-42CA-A8D1-2790A4CB1628}"/>
                </a:ext>
              </a:extLst>
            </p:cNvPr>
            <p:cNvSpPr txBox="1">
              <a:spLocks/>
            </p:cNvSpPr>
            <p:nvPr/>
          </p:nvSpPr>
          <p:spPr>
            <a:xfrm>
              <a:off x="5731895" y="4128424"/>
              <a:ext cx="5868268" cy="45356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Clr>
                  <a:schemeClr val="accent2"/>
                </a:buClr>
                <a:buSzPct val="115000"/>
                <a:buFont typeface="Arial" panose="020B0604020202020204" pitchFamily="34" charset="0"/>
                <a:buNone/>
                <a:defRPr sz="2200" kern="1200" baseline="0">
                  <a:solidFill>
                    <a:schemeClr val="accent5">
                      <a:lumMod val="50000"/>
                    </a:schemeClr>
                  </a:solidFill>
                  <a:latin typeface="Arial" pitchFamily="34" charset="0"/>
                  <a:ea typeface="+mn-ea"/>
                  <a:cs typeface="Arial" pitchFamily="34" charset="0"/>
                </a:defRPr>
              </a:lvl1pPr>
              <a:lvl2pPr marL="685800" indent="-228600" algn="l" defTabSz="914400" rtl="0" eaLnBrk="1" latinLnBrk="0" hangingPunct="1">
                <a:lnSpc>
                  <a:spcPct val="90000"/>
                </a:lnSpc>
                <a:spcBef>
                  <a:spcPts val="500"/>
                </a:spcBef>
                <a:buClr>
                  <a:schemeClr val="accent2"/>
                </a:buClr>
                <a:buSzPct val="115000"/>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3"/>
                </a:buClr>
                <a:buSzPct val="100000"/>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baseline="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pPr>
              <a:r>
                <a:rPr lang="en-US" sz="1800" dirty="0"/>
                <a:t>Cynthia Pruett</a:t>
              </a:r>
              <a:r>
                <a:rPr lang="en-US" sz="1800" b="0" dirty="0"/>
                <a:t>, BBA, BSN, MBA, RN, NE-BC, RN-BC</a:t>
              </a:r>
            </a:p>
            <a:p>
              <a:pPr fontAlgn="auto">
                <a:spcAft>
                  <a:spcPts val="0"/>
                </a:spcAft>
              </a:pPr>
              <a:endParaRPr lang="en-US" sz="2000" b="0" dirty="0"/>
            </a:p>
          </p:txBody>
        </p:sp>
        <p:sp>
          <p:nvSpPr>
            <p:cNvPr id="7" name="Text Placeholder 2">
              <a:extLst>
                <a:ext uri="{FF2B5EF4-FFF2-40B4-BE49-F238E27FC236}">
                  <a16:creationId xmlns:a16="http://schemas.microsoft.com/office/drawing/2014/main" id="{53F20069-3F1E-4F56-9D66-06D0EC4A018C}"/>
                </a:ext>
              </a:extLst>
            </p:cNvPr>
            <p:cNvSpPr txBox="1">
              <a:spLocks/>
            </p:cNvSpPr>
            <p:nvPr/>
          </p:nvSpPr>
          <p:spPr>
            <a:xfrm>
              <a:off x="5731895" y="4468002"/>
              <a:ext cx="5229662" cy="28725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Clr>
                  <a:schemeClr val="accent2"/>
                </a:buClr>
                <a:buSzPct val="115000"/>
                <a:buFont typeface="Arial" panose="020B0604020202020204" pitchFamily="34" charset="0"/>
                <a:buNone/>
                <a:defRPr sz="1600" i="1" kern="1200" baseline="0">
                  <a:solidFill>
                    <a:schemeClr val="accent5">
                      <a:lumMod val="50000"/>
                    </a:schemeClr>
                  </a:solidFill>
                  <a:latin typeface="Arial" pitchFamily="34" charset="0"/>
                  <a:ea typeface="+mn-ea"/>
                  <a:cs typeface="Arial" pitchFamily="34" charset="0"/>
                </a:defRPr>
              </a:lvl1pPr>
              <a:lvl2pPr marL="685800" indent="-228600" algn="l" defTabSz="914400" rtl="0" eaLnBrk="1" latinLnBrk="0" hangingPunct="1">
                <a:lnSpc>
                  <a:spcPct val="90000"/>
                </a:lnSpc>
                <a:spcBef>
                  <a:spcPts val="500"/>
                </a:spcBef>
                <a:buClr>
                  <a:schemeClr val="accent2"/>
                </a:buClr>
                <a:buSzPct val="115000"/>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3"/>
                </a:buClr>
                <a:buSzPct val="100000"/>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baseline="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pPr>
              <a:r>
                <a:rPr lang="en-US" sz="1400" b="0" dirty="0"/>
                <a:t>Chief Nursing Information Officer</a:t>
              </a:r>
            </a:p>
          </p:txBody>
        </p:sp>
      </p:grpSp>
      <p:sp>
        <p:nvSpPr>
          <p:cNvPr id="8" name="Text Placeholder 1">
            <a:extLst>
              <a:ext uri="{FF2B5EF4-FFF2-40B4-BE49-F238E27FC236}">
                <a16:creationId xmlns:a16="http://schemas.microsoft.com/office/drawing/2014/main" id="{A37C6420-A457-435D-BB58-0036252E1EC3}"/>
              </a:ext>
            </a:extLst>
          </p:cNvPr>
          <p:cNvSpPr txBox="1">
            <a:spLocks/>
          </p:cNvSpPr>
          <p:nvPr/>
        </p:nvSpPr>
        <p:spPr>
          <a:xfrm>
            <a:off x="5590160" y="5146210"/>
            <a:ext cx="5956133" cy="586080"/>
          </a:xfrm>
          <a:prstGeom prst="rect">
            <a:avLst/>
          </a:prstGeom>
        </p:spPr>
        <p:txBody>
          <a:bodyPr vert="horz" lIns="91440" tIns="45720" rIns="91440" bIns="45720" rtlCol="0">
            <a:normAutofit fontScale="70000" lnSpcReduction="20000"/>
          </a:bodyPr>
          <a:lstStyle>
            <a:lvl1pPr marL="0" indent="0" algn="l" defTabSz="914400" rtl="0" eaLnBrk="1" latinLnBrk="0" hangingPunct="1">
              <a:lnSpc>
                <a:spcPct val="90000"/>
              </a:lnSpc>
              <a:spcBef>
                <a:spcPts val="1000"/>
              </a:spcBef>
              <a:buClr>
                <a:schemeClr val="accent2"/>
              </a:buClr>
              <a:buSzPct val="115000"/>
              <a:buFont typeface="Arial" panose="020B0604020202020204" pitchFamily="34" charset="0"/>
              <a:buNone/>
              <a:defRPr sz="2200" kern="1200" baseline="0">
                <a:solidFill>
                  <a:schemeClr val="accent5">
                    <a:lumMod val="50000"/>
                  </a:schemeClr>
                </a:solidFill>
                <a:latin typeface="Arial" pitchFamily="34" charset="0"/>
                <a:ea typeface="+mn-ea"/>
                <a:cs typeface="Arial" pitchFamily="34" charset="0"/>
              </a:defRPr>
            </a:lvl1pPr>
            <a:lvl2pPr marL="685800" indent="-228600" algn="l" defTabSz="914400" rtl="0" eaLnBrk="1" latinLnBrk="0" hangingPunct="1">
              <a:lnSpc>
                <a:spcPct val="90000"/>
              </a:lnSpc>
              <a:spcBef>
                <a:spcPts val="500"/>
              </a:spcBef>
              <a:buClr>
                <a:schemeClr val="accent2"/>
              </a:buClr>
              <a:buSzPct val="115000"/>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3"/>
              </a:buClr>
              <a:buSzPct val="100000"/>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baseline="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pPr>
            <a:r>
              <a:rPr lang="en-US" sz="2600" dirty="0"/>
              <a:t>Michelle Hoehn</a:t>
            </a:r>
            <a:r>
              <a:rPr lang="en-US" sz="2600" b="0" dirty="0"/>
              <a:t>, DNP, RN, NE-BC, CMSRN</a:t>
            </a:r>
          </a:p>
          <a:p>
            <a:pPr fontAlgn="auto">
              <a:spcAft>
                <a:spcPts val="0"/>
              </a:spcAft>
            </a:pPr>
            <a:r>
              <a:rPr lang="en-US" sz="2000" b="0" dirty="0"/>
              <a:t>Director of Adult Patient Care Services and Centralized Nursing Services</a:t>
            </a:r>
          </a:p>
        </p:txBody>
      </p:sp>
    </p:spTree>
    <p:extLst>
      <p:ext uri="{BB962C8B-B14F-4D97-AF65-F5344CB8AC3E}">
        <p14:creationId xmlns:p14="http://schemas.microsoft.com/office/powerpoint/2010/main" val="10366006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3371585" y="0"/>
            <a:ext cx="5448830" cy="868781"/>
          </a:xfrm>
          <a:prstGeom prst="rect">
            <a:avLst/>
          </a:prstGeom>
          <a:ln w="3175">
            <a:miter lim="400000"/>
          </a:ln>
          <a:extLst>
            <a:ext uri="{C572A759-6A51-4108-AA02-DFA0A04FC94B}">
              <ma14:wrappingTextBoxFlag xmlns:ma14="http://schemas.microsoft.com/office/mac/drawingml/2011/main" xmlns="" val="1"/>
            </a:ext>
          </a:extLst>
        </p:spPr>
        <p:txBody>
          <a:bodyPr lIns="51434" tIns="51434" rIns="51434" bIns="51434">
            <a:noAutofit/>
          </a:bodyPr>
          <a:lstStyle>
            <a:lvl1pPr marL="0" marR="0" indent="0" algn="l" defTabSz="1828800" latinLnBrk="0">
              <a:lnSpc>
                <a:spcPct val="100000"/>
              </a:lnSpc>
              <a:spcBef>
                <a:spcPts val="0"/>
              </a:spcBef>
              <a:spcAft>
                <a:spcPts val="0"/>
              </a:spcAft>
              <a:buClrTx/>
              <a:buSzTx/>
              <a:buFontTx/>
              <a:buNone/>
              <a:tabLst/>
              <a:defRPr sz="8400" b="0" i="0" u="none" strike="noStrike" cap="none" spc="0" baseline="0">
                <a:ln>
                  <a:noFill/>
                </a:ln>
                <a:solidFill>
                  <a:srgbClr val="00B4CB"/>
                </a:solidFill>
                <a:uFillTx/>
                <a:latin typeface="Times New Roman"/>
                <a:ea typeface="Times New Roman"/>
                <a:cs typeface="Times New Roman"/>
                <a:sym typeface="Times New Roman"/>
              </a:defRPr>
            </a:lvl1pPr>
            <a:lvl2pPr marL="0" marR="0" indent="0" algn="l" defTabSz="1828800" latinLnBrk="0">
              <a:lnSpc>
                <a:spcPct val="100000"/>
              </a:lnSpc>
              <a:spcBef>
                <a:spcPts val="0"/>
              </a:spcBef>
              <a:spcAft>
                <a:spcPts val="0"/>
              </a:spcAft>
              <a:buClrTx/>
              <a:buSzTx/>
              <a:buFontTx/>
              <a:buNone/>
              <a:tabLst/>
              <a:defRPr sz="8400" b="0" i="0" u="none" strike="noStrike" cap="none" spc="0" baseline="0">
                <a:ln>
                  <a:noFill/>
                </a:ln>
                <a:solidFill>
                  <a:srgbClr val="FFFFFF"/>
                </a:solidFill>
                <a:uFillTx/>
                <a:latin typeface="Times New Roman"/>
                <a:ea typeface="Times New Roman"/>
                <a:cs typeface="Times New Roman"/>
                <a:sym typeface="Times New Roman"/>
              </a:defRPr>
            </a:lvl2pPr>
            <a:lvl3pPr marL="0" marR="0" indent="0" algn="l" defTabSz="1828800" latinLnBrk="0">
              <a:lnSpc>
                <a:spcPct val="100000"/>
              </a:lnSpc>
              <a:spcBef>
                <a:spcPts val="0"/>
              </a:spcBef>
              <a:spcAft>
                <a:spcPts val="0"/>
              </a:spcAft>
              <a:buClrTx/>
              <a:buSzTx/>
              <a:buFontTx/>
              <a:buNone/>
              <a:tabLst/>
              <a:defRPr sz="8400" b="0" i="0" u="none" strike="noStrike" cap="none" spc="0" baseline="0">
                <a:ln>
                  <a:noFill/>
                </a:ln>
                <a:solidFill>
                  <a:srgbClr val="FFFFFF"/>
                </a:solidFill>
                <a:uFillTx/>
                <a:latin typeface="Times New Roman"/>
                <a:ea typeface="Times New Roman"/>
                <a:cs typeface="Times New Roman"/>
                <a:sym typeface="Times New Roman"/>
              </a:defRPr>
            </a:lvl3pPr>
            <a:lvl4pPr marL="0" marR="0" indent="0" algn="l" defTabSz="1828800" latinLnBrk="0">
              <a:lnSpc>
                <a:spcPct val="100000"/>
              </a:lnSpc>
              <a:spcBef>
                <a:spcPts val="0"/>
              </a:spcBef>
              <a:spcAft>
                <a:spcPts val="0"/>
              </a:spcAft>
              <a:buClrTx/>
              <a:buSzTx/>
              <a:buFontTx/>
              <a:buNone/>
              <a:tabLst/>
              <a:defRPr sz="8400" b="0" i="0" u="none" strike="noStrike" cap="none" spc="0" baseline="0">
                <a:ln>
                  <a:noFill/>
                </a:ln>
                <a:solidFill>
                  <a:srgbClr val="FFFFFF"/>
                </a:solidFill>
                <a:uFillTx/>
                <a:latin typeface="Times New Roman"/>
                <a:ea typeface="Times New Roman"/>
                <a:cs typeface="Times New Roman"/>
                <a:sym typeface="Times New Roman"/>
              </a:defRPr>
            </a:lvl4pPr>
            <a:lvl5pPr marL="0" marR="0" indent="0" algn="l" defTabSz="1828800" latinLnBrk="0">
              <a:lnSpc>
                <a:spcPct val="100000"/>
              </a:lnSpc>
              <a:spcBef>
                <a:spcPts val="0"/>
              </a:spcBef>
              <a:spcAft>
                <a:spcPts val="0"/>
              </a:spcAft>
              <a:buClrTx/>
              <a:buSzTx/>
              <a:buFontTx/>
              <a:buNone/>
              <a:tabLst/>
              <a:defRPr sz="8400" b="0" i="0" u="none" strike="noStrike" cap="none" spc="0" baseline="0">
                <a:ln>
                  <a:noFill/>
                </a:ln>
                <a:solidFill>
                  <a:srgbClr val="FFFFFF"/>
                </a:solidFill>
                <a:uFillTx/>
                <a:latin typeface="Times New Roman"/>
                <a:ea typeface="Times New Roman"/>
                <a:cs typeface="Times New Roman"/>
                <a:sym typeface="Times New Roman"/>
              </a:defRPr>
            </a:lvl5pPr>
            <a:lvl6pPr marL="0" marR="0" indent="0" algn="l" defTabSz="1828800" latinLnBrk="0">
              <a:lnSpc>
                <a:spcPct val="100000"/>
              </a:lnSpc>
              <a:spcBef>
                <a:spcPts val="0"/>
              </a:spcBef>
              <a:spcAft>
                <a:spcPts val="0"/>
              </a:spcAft>
              <a:buClrTx/>
              <a:buSzTx/>
              <a:buFontTx/>
              <a:buNone/>
              <a:tabLst/>
              <a:defRPr sz="8400" b="0" i="0" u="none" strike="noStrike" cap="none" spc="0" baseline="0">
                <a:ln>
                  <a:noFill/>
                </a:ln>
                <a:solidFill>
                  <a:srgbClr val="FFFFFF"/>
                </a:solidFill>
                <a:uFillTx/>
                <a:latin typeface="Times New Roman"/>
                <a:ea typeface="Times New Roman"/>
                <a:cs typeface="Times New Roman"/>
                <a:sym typeface="Times New Roman"/>
              </a:defRPr>
            </a:lvl6pPr>
            <a:lvl7pPr marL="0" marR="0" indent="0" algn="l" defTabSz="1828800" latinLnBrk="0">
              <a:lnSpc>
                <a:spcPct val="100000"/>
              </a:lnSpc>
              <a:spcBef>
                <a:spcPts val="0"/>
              </a:spcBef>
              <a:spcAft>
                <a:spcPts val="0"/>
              </a:spcAft>
              <a:buClrTx/>
              <a:buSzTx/>
              <a:buFontTx/>
              <a:buNone/>
              <a:tabLst/>
              <a:defRPr sz="8400" b="0" i="0" u="none" strike="noStrike" cap="none" spc="0" baseline="0">
                <a:ln>
                  <a:noFill/>
                </a:ln>
                <a:solidFill>
                  <a:srgbClr val="FFFFFF"/>
                </a:solidFill>
                <a:uFillTx/>
                <a:latin typeface="Times New Roman"/>
                <a:ea typeface="Times New Roman"/>
                <a:cs typeface="Times New Roman"/>
                <a:sym typeface="Times New Roman"/>
              </a:defRPr>
            </a:lvl7pPr>
            <a:lvl8pPr marL="0" marR="0" indent="0" algn="l" defTabSz="1828800" latinLnBrk="0">
              <a:lnSpc>
                <a:spcPct val="100000"/>
              </a:lnSpc>
              <a:spcBef>
                <a:spcPts val="0"/>
              </a:spcBef>
              <a:spcAft>
                <a:spcPts val="0"/>
              </a:spcAft>
              <a:buClrTx/>
              <a:buSzTx/>
              <a:buFontTx/>
              <a:buNone/>
              <a:tabLst/>
              <a:defRPr sz="8400" b="0" i="0" u="none" strike="noStrike" cap="none" spc="0" baseline="0">
                <a:ln>
                  <a:noFill/>
                </a:ln>
                <a:solidFill>
                  <a:srgbClr val="FFFFFF"/>
                </a:solidFill>
                <a:uFillTx/>
                <a:latin typeface="Times New Roman"/>
                <a:ea typeface="Times New Roman"/>
                <a:cs typeface="Times New Roman"/>
                <a:sym typeface="Times New Roman"/>
              </a:defRPr>
            </a:lvl8pPr>
            <a:lvl9pPr marL="0" marR="0" indent="0" algn="l" defTabSz="1828800" latinLnBrk="0">
              <a:lnSpc>
                <a:spcPct val="100000"/>
              </a:lnSpc>
              <a:spcBef>
                <a:spcPts val="0"/>
              </a:spcBef>
              <a:spcAft>
                <a:spcPts val="0"/>
              </a:spcAft>
              <a:buClrTx/>
              <a:buSzTx/>
              <a:buFontTx/>
              <a:buNone/>
              <a:tabLst/>
              <a:defRPr sz="8400" b="0" i="0" u="none" strike="noStrike" cap="none" spc="0" baseline="0">
                <a:ln>
                  <a:noFill/>
                </a:ln>
                <a:solidFill>
                  <a:srgbClr val="FFFFFF"/>
                </a:solidFill>
                <a:uFillTx/>
                <a:latin typeface="Times New Roman"/>
                <a:ea typeface="Times New Roman"/>
                <a:cs typeface="Times New Roman"/>
                <a:sym typeface="Times New Roman"/>
              </a:defRPr>
            </a:lvl9pPr>
          </a:lstStyle>
          <a:p>
            <a:pPr marL="0" marR="0" lvl="0" indent="0" algn="l" defTabSz="1828800" eaLnBrk="1" fontAlgn="auto" latinLnBrk="0" hangingPunct="1">
              <a:lnSpc>
                <a:spcPct val="100000"/>
              </a:lnSpc>
              <a:spcBef>
                <a:spcPts val="0"/>
              </a:spcBef>
              <a:spcAft>
                <a:spcPts val="0"/>
              </a:spcAft>
              <a:buClrTx/>
              <a:buSzTx/>
              <a:buFontTx/>
              <a:buNone/>
              <a:tabLst/>
              <a:defRPr/>
            </a:pPr>
            <a:r>
              <a:rPr kumimoji="0" lang="en-US" sz="5400" b="0" i="0" u="none" strike="noStrike" kern="0" cap="none" spc="0" normalizeH="0" baseline="0" noProof="0">
                <a:ln>
                  <a:noFill/>
                </a:ln>
                <a:solidFill>
                  <a:srgbClr val="002060"/>
                </a:solidFill>
                <a:effectLst>
                  <a:outerShdw blurRad="38100" dist="38100" dir="2700000" algn="tl">
                    <a:srgbClr val="000000">
                      <a:alpha val="43137"/>
                    </a:srgbClr>
                  </a:outerShdw>
                </a:effectLst>
                <a:uLnTx/>
                <a:uFillTx/>
                <a:latin typeface="Times New Roman"/>
                <a:cs typeface="Times New Roman"/>
                <a:sym typeface="Times New Roman"/>
              </a:rPr>
              <a:t>Timeline of Events</a:t>
            </a:r>
            <a:endParaRPr kumimoji="0" lang="en-US" sz="5400" b="0" i="0" u="none" strike="noStrike" kern="0" cap="none" spc="0" normalizeH="0" baseline="0" noProof="0" dirty="0">
              <a:ln>
                <a:noFill/>
              </a:ln>
              <a:solidFill>
                <a:srgbClr val="002060"/>
              </a:solidFill>
              <a:effectLst>
                <a:outerShdw blurRad="38100" dist="38100" dir="2700000" algn="tl">
                  <a:srgbClr val="000000">
                    <a:alpha val="43137"/>
                  </a:srgbClr>
                </a:outerShdw>
              </a:effectLst>
              <a:uLnTx/>
              <a:uFillTx/>
              <a:latin typeface="Times New Roman"/>
              <a:cs typeface="Times New Roman"/>
              <a:sym typeface="Times New Roman"/>
            </a:endParaRPr>
          </a:p>
        </p:txBody>
      </p:sp>
      <p:sp>
        <p:nvSpPr>
          <p:cNvPr id="8" name="Notched Right Arrow 7"/>
          <p:cNvSpPr/>
          <p:nvPr/>
        </p:nvSpPr>
        <p:spPr>
          <a:xfrm>
            <a:off x="176810" y="2465594"/>
            <a:ext cx="11929465" cy="1926813"/>
          </a:xfrm>
          <a:prstGeom prst="notchedRightArrow">
            <a:avLst>
              <a:gd name="adj1" fmla="val 33954"/>
              <a:gd name="adj2" fmla="val 33248"/>
            </a:avLst>
          </a:prstGeom>
          <a:solidFill>
            <a:srgbClr val="002060"/>
          </a:solidFill>
          <a:ln>
            <a:noFill/>
          </a:ln>
          <a:effectLst>
            <a:outerShdw blurRad="25400" dir="5400000" rotWithShape="0">
              <a:srgbClr val="000000">
                <a:alpha val="35000"/>
              </a:srgbClr>
            </a:outerShdw>
          </a:effectLst>
        </p:spPr>
      </p:sp>
      <p:sp>
        <p:nvSpPr>
          <p:cNvPr id="9" name="Oval 8"/>
          <p:cNvSpPr/>
          <p:nvPr/>
        </p:nvSpPr>
        <p:spPr>
          <a:xfrm>
            <a:off x="6434403" y="3186436"/>
            <a:ext cx="457200" cy="457200"/>
          </a:xfrm>
          <a:prstGeom prst="ellipse">
            <a:avLst/>
          </a:prstGeom>
          <a:solidFill>
            <a:srgbClr val="00B4CB"/>
          </a:solidFill>
          <a:ln>
            <a:noFill/>
          </a:ln>
          <a:effectLst>
            <a:outerShdw blurRad="25400" dir="5400000" rotWithShape="0">
              <a:srgbClr val="000000">
                <a:alpha val="35000"/>
              </a:srgbClr>
            </a:outerShdw>
          </a:effectLst>
        </p:spPr>
      </p:sp>
      <p:sp>
        <p:nvSpPr>
          <p:cNvPr id="10" name="Oval 9"/>
          <p:cNvSpPr/>
          <p:nvPr/>
        </p:nvSpPr>
        <p:spPr>
          <a:xfrm>
            <a:off x="3415588" y="3186436"/>
            <a:ext cx="457200" cy="457200"/>
          </a:xfrm>
          <a:prstGeom prst="ellipse">
            <a:avLst/>
          </a:prstGeom>
          <a:solidFill>
            <a:srgbClr val="00B4CB"/>
          </a:solidFill>
          <a:ln>
            <a:noFill/>
          </a:ln>
          <a:effectLst>
            <a:outerShdw blurRad="25400" dir="5400000" rotWithShape="0">
              <a:srgbClr val="000000">
                <a:alpha val="35000"/>
              </a:srgbClr>
            </a:outerShdw>
          </a:effectLst>
        </p:spPr>
      </p:sp>
      <p:sp>
        <p:nvSpPr>
          <p:cNvPr id="11" name="Oval 10"/>
          <p:cNvSpPr/>
          <p:nvPr/>
        </p:nvSpPr>
        <p:spPr>
          <a:xfrm>
            <a:off x="4623114" y="3186436"/>
            <a:ext cx="457200" cy="457200"/>
          </a:xfrm>
          <a:prstGeom prst="ellipse">
            <a:avLst/>
          </a:prstGeom>
          <a:solidFill>
            <a:srgbClr val="00B4CB"/>
          </a:solidFill>
          <a:ln>
            <a:noFill/>
          </a:ln>
          <a:effectLst>
            <a:outerShdw blurRad="25400" dir="5400000" rotWithShape="0">
              <a:srgbClr val="000000">
                <a:alpha val="35000"/>
              </a:srgbClr>
            </a:outerShdw>
          </a:effectLst>
        </p:spPr>
      </p:sp>
      <p:sp>
        <p:nvSpPr>
          <p:cNvPr id="12" name="Oval 11"/>
          <p:cNvSpPr/>
          <p:nvPr/>
        </p:nvSpPr>
        <p:spPr>
          <a:xfrm>
            <a:off x="5226877" y="3186436"/>
            <a:ext cx="457200" cy="457200"/>
          </a:xfrm>
          <a:prstGeom prst="ellipse">
            <a:avLst/>
          </a:prstGeom>
          <a:solidFill>
            <a:srgbClr val="00B4CB"/>
          </a:solidFill>
          <a:ln>
            <a:noFill/>
          </a:ln>
          <a:effectLst>
            <a:outerShdw blurRad="25400" dir="5400000" rotWithShape="0">
              <a:srgbClr val="000000">
                <a:alpha val="35000"/>
              </a:srgbClr>
            </a:outerShdw>
          </a:effectLst>
        </p:spPr>
      </p:sp>
      <p:sp>
        <p:nvSpPr>
          <p:cNvPr id="13" name="Oval 12"/>
          <p:cNvSpPr/>
          <p:nvPr/>
        </p:nvSpPr>
        <p:spPr>
          <a:xfrm>
            <a:off x="1604299" y="3186436"/>
            <a:ext cx="457200" cy="457200"/>
          </a:xfrm>
          <a:prstGeom prst="ellipse">
            <a:avLst/>
          </a:prstGeom>
          <a:solidFill>
            <a:srgbClr val="00B4CB"/>
          </a:solidFill>
          <a:ln>
            <a:noFill/>
          </a:ln>
          <a:effectLst>
            <a:outerShdw blurRad="25400" dir="5400000" rotWithShape="0">
              <a:srgbClr val="000000">
                <a:alpha val="35000"/>
              </a:srgbClr>
            </a:outerShdw>
          </a:effectLst>
        </p:spPr>
      </p:sp>
      <p:sp>
        <p:nvSpPr>
          <p:cNvPr id="14" name="Oval 13"/>
          <p:cNvSpPr/>
          <p:nvPr/>
        </p:nvSpPr>
        <p:spPr>
          <a:xfrm>
            <a:off x="2208062" y="3186436"/>
            <a:ext cx="457200" cy="457200"/>
          </a:xfrm>
          <a:prstGeom prst="ellipse">
            <a:avLst/>
          </a:prstGeom>
          <a:solidFill>
            <a:srgbClr val="00B4CB"/>
          </a:solidFill>
          <a:ln>
            <a:noFill/>
          </a:ln>
          <a:effectLst>
            <a:outerShdw blurRad="25400" dir="5400000" rotWithShape="0">
              <a:srgbClr val="000000">
                <a:alpha val="35000"/>
              </a:srgbClr>
            </a:outerShdw>
          </a:effectLst>
        </p:spPr>
      </p:sp>
      <p:sp>
        <p:nvSpPr>
          <p:cNvPr id="15" name="Oval 14"/>
          <p:cNvSpPr/>
          <p:nvPr/>
        </p:nvSpPr>
        <p:spPr>
          <a:xfrm>
            <a:off x="2811825" y="3186436"/>
            <a:ext cx="457200" cy="457200"/>
          </a:xfrm>
          <a:prstGeom prst="ellipse">
            <a:avLst/>
          </a:prstGeom>
          <a:solidFill>
            <a:srgbClr val="00B4CB"/>
          </a:solidFill>
          <a:ln>
            <a:noFill/>
          </a:ln>
          <a:effectLst>
            <a:outerShdw blurRad="25400" dir="5400000" rotWithShape="0">
              <a:srgbClr val="000000">
                <a:alpha val="35000"/>
              </a:srgbClr>
            </a:outerShdw>
          </a:effectLst>
        </p:spPr>
      </p:sp>
      <p:sp>
        <p:nvSpPr>
          <p:cNvPr id="16" name="Oval 15"/>
          <p:cNvSpPr/>
          <p:nvPr/>
        </p:nvSpPr>
        <p:spPr>
          <a:xfrm>
            <a:off x="396773" y="3186436"/>
            <a:ext cx="457200" cy="457200"/>
          </a:xfrm>
          <a:prstGeom prst="ellipse">
            <a:avLst/>
          </a:prstGeom>
          <a:solidFill>
            <a:srgbClr val="00B4CB"/>
          </a:solidFill>
          <a:ln>
            <a:noFill/>
          </a:ln>
          <a:effectLst>
            <a:outerShdw blurRad="25400" dir="5400000" rotWithShape="0">
              <a:srgbClr val="000000">
                <a:alpha val="35000"/>
              </a:srgbClr>
            </a:outerShdw>
          </a:effectLst>
        </p:spPr>
      </p:sp>
      <p:sp>
        <p:nvSpPr>
          <p:cNvPr id="17" name="Oval 16"/>
          <p:cNvSpPr/>
          <p:nvPr/>
        </p:nvSpPr>
        <p:spPr>
          <a:xfrm>
            <a:off x="1000536" y="3186436"/>
            <a:ext cx="457200" cy="457200"/>
          </a:xfrm>
          <a:prstGeom prst="ellipse">
            <a:avLst/>
          </a:prstGeom>
          <a:solidFill>
            <a:srgbClr val="00B4CB"/>
          </a:solidFill>
          <a:ln>
            <a:noFill/>
          </a:ln>
          <a:effectLst>
            <a:outerShdw blurRad="25400" dir="5400000" rotWithShape="0">
              <a:srgbClr val="000000">
                <a:alpha val="35000"/>
              </a:srgbClr>
            </a:outerShdw>
          </a:effectLst>
        </p:spPr>
      </p:sp>
      <p:sp>
        <p:nvSpPr>
          <p:cNvPr id="18" name="Oval 17"/>
          <p:cNvSpPr/>
          <p:nvPr/>
        </p:nvSpPr>
        <p:spPr>
          <a:xfrm>
            <a:off x="8245692" y="3186436"/>
            <a:ext cx="457200" cy="457200"/>
          </a:xfrm>
          <a:prstGeom prst="ellipse">
            <a:avLst/>
          </a:prstGeom>
          <a:solidFill>
            <a:srgbClr val="00B4CB"/>
          </a:solidFill>
          <a:ln>
            <a:noFill/>
          </a:ln>
          <a:effectLst>
            <a:outerShdw blurRad="25400" dir="5400000" rotWithShape="0">
              <a:srgbClr val="000000">
                <a:alpha val="35000"/>
              </a:srgbClr>
            </a:outerShdw>
          </a:effectLst>
        </p:spPr>
      </p:sp>
      <p:sp>
        <p:nvSpPr>
          <p:cNvPr id="19" name="Oval 18"/>
          <p:cNvSpPr/>
          <p:nvPr/>
        </p:nvSpPr>
        <p:spPr>
          <a:xfrm>
            <a:off x="8849455" y="3186436"/>
            <a:ext cx="457200" cy="457200"/>
          </a:xfrm>
          <a:prstGeom prst="ellipse">
            <a:avLst/>
          </a:prstGeom>
          <a:solidFill>
            <a:srgbClr val="00B4CB"/>
          </a:solidFill>
          <a:ln>
            <a:noFill/>
          </a:ln>
          <a:effectLst>
            <a:outerShdw blurRad="25400" dir="5400000" rotWithShape="0">
              <a:srgbClr val="000000">
                <a:alpha val="35000"/>
              </a:srgbClr>
            </a:outerShdw>
          </a:effectLst>
        </p:spPr>
      </p:sp>
      <p:sp>
        <p:nvSpPr>
          <p:cNvPr id="20" name="Oval 19"/>
          <p:cNvSpPr/>
          <p:nvPr/>
        </p:nvSpPr>
        <p:spPr>
          <a:xfrm>
            <a:off x="9453218" y="3186436"/>
            <a:ext cx="457200" cy="457200"/>
          </a:xfrm>
          <a:prstGeom prst="ellipse">
            <a:avLst/>
          </a:prstGeom>
          <a:solidFill>
            <a:srgbClr val="00B4CB"/>
          </a:solidFill>
          <a:ln>
            <a:noFill/>
          </a:ln>
          <a:effectLst>
            <a:outerShdw blurRad="25400" dir="5400000" rotWithShape="0">
              <a:srgbClr val="000000">
                <a:alpha val="35000"/>
              </a:srgbClr>
            </a:outerShdw>
          </a:effectLst>
        </p:spPr>
      </p:sp>
      <p:sp>
        <p:nvSpPr>
          <p:cNvPr id="21" name="Oval 20"/>
          <p:cNvSpPr/>
          <p:nvPr/>
        </p:nvSpPr>
        <p:spPr>
          <a:xfrm>
            <a:off x="10056981" y="3186436"/>
            <a:ext cx="457200" cy="457200"/>
          </a:xfrm>
          <a:prstGeom prst="ellipse">
            <a:avLst/>
          </a:prstGeom>
          <a:solidFill>
            <a:srgbClr val="00B4CB"/>
          </a:solidFill>
          <a:ln>
            <a:noFill/>
          </a:ln>
          <a:effectLst>
            <a:outerShdw blurRad="25400" dir="5400000" rotWithShape="0">
              <a:srgbClr val="000000">
                <a:alpha val="35000"/>
              </a:srgbClr>
            </a:outerShdw>
          </a:effectLst>
        </p:spPr>
      </p:sp>
      <p:sp>
        <p:nvSpPr>
          <p:cNvPr id="22" name="Oval 21"/>
          <p:cNvSpPr/>
          <p:nvPr/>
        </p:nvSpPr>
        <p:spPr>
          <a:xfrm>
            <a:off x="4019351" y="3186436"/>
            <a:ext cx="457200" cy="457200"/>
          </a:xfrm>
          <a:prstGeom prst="ellipse">
            <a:avLst/>
          </a:prstGeom>
          <a:solidFill>
            <a:srgbClr val="00B4CB"/>
          </a:solidFill>
          <a:ln>
            <a:noFill/>
          </a:ln>
          <a:effectLst>
            <a:outerShdw blurRad="25400" dir="5400000" rotWithShape="0">
              <a:srgbClr val="000000">
                <a:alpha val="35000"/>
              </a:srgbClr>
            </a:outerShdw>
          </a:effectLst>
        </p:spPr>
      </p:sp>
      <p:sp>
        <p:nvSpPr>
          <p:cNvPr id="23" name="Oval 22"/>
          <p:cNvSpPr/>
          <p:nvPr/>
        </p:nvSpPr>
        <p:spPr>
          <a:xfrm>
            <a:off x="7038166" y="3186436"/>
            <a:ext cx="457200" cy="457200"/>
          </a:xfrm>
          <a:prstGeom prst="ellipse">
            <a:avLst/>
          </a:prstGeom>
          <a:solidFill>
            <a:srgbClr val="00B4CB"/>
          </a:solidFill>
          <a:ln>
            <a:noFill/>
          </a:ln>
          <a:effectLst>
            <a:outerShdw blurRad="25400" dir="5400000" rotWithShape="0">
              <a:srgbClr val="000000">
                <a:alpha val="35000"/>
              </a:srgbClr>
            </a:outerShdw>
          </a:effectLst>
        </p:spPr>
      </p:sp>
      <p:sp>
        <p:nvSpPr>
          <p:cNvPr id="24" name="Oval 23"/>
          <p:cNvSpPr/>
          <p:nvPr/>
        </p:nvSpPr>
        <p:spPr>
          <a:xfrm>
            <a:off x="5830640" y="3186436"/>
            <a:ext cx="457200" cy="457200"/>
          </a:xfrm>
          <a:prstGeom prst="ellipse">
            <a:avLst/>
          </a:prstGeom>
          <a:solidFill>
            <a:srgbClr val="00B4CB"/>
          </a:solidFill>
          <a:ln>
            <a:noFill/>
          </a:ln>
          <a:effectLst>
            <a:outerShdw blurRad="25400" dir="5400000" rotWithShape="0">
              <a:srgbClr val="000000">
                <a:alpha val="35000"/>
              </a:srgbClr>
            </a:outerShdw>
          </a:effectLst>
        </p:spPr>
      </p:sp>
      <p:sp>
        <p:nvSpPr>
          <p:cNvPr id="25" name="Oval 24"/>
          <p:cNvSpPr/>
          <p:nvPr/>
        </p:nvSpPr>
        <p:spPr>
          <a:xfrm>
            <a:off x="7641929" y="3186436"/>
            <a:ext cx="457200" cy="457200"/>
          </a:xfrm>
          <a:prstGeom prst="ellipse">
            <a:avLst/>
          </a:prstGeom>
          <a:solidFill>
            <a:srgbClr val="00B4CB"/>
          </a:solidFill>
          <a:ln>
            <a:noFill/>
          </a:ln>
          <a:effectLst>
            <a:outerShdw blurRad="25400" dir="5400000" rotWithShape="0">
              <a:srgbClr val="000000">
                <a:alpha val="35000"/>
              </a:srgbClr>
            </a:outerShdw>
          </a:effectLst>
        </p:spPr>
      </p:sp>
      <p:sp>
        <p:nvSpPr>
          <p:cNvPr id="26" name="Oval 25">
            <a:extLst>
              <a:ext uri="{FF2B5EF4-FFF2-40B4-BE49-F238E27FC236}">
                <a16:creationId xmlns:a16="http://schemas.microsoft.com/office/drawing/2014/main" id="{6D99698B-D06F-4C0D-A3D3-FF77577B032E}"/>
              </a:ext>
            </a:extLst>
          </p:cNvPr>
          <p:cNvSpPr/>
          <p:nvPr/>
        </p:nvSpPr>
        <p:spPr>
          <a:xfrm>
            <a:off x="10660744" y="3186436"/>
            <a:ext cx="457200" cy="457200"/>
          </a:xfrm>
          <a:prstGeom prst="ellipse">
            <a:avLst/>
          </a:prstGeom>
          <a:solidFill>
            <a:srgbClr val="00B4CB"/>
          </a:solidFill>
          <a:ln>
            <a:noFill/>
          </a:ln>
          <a:effectLst>
            <a:outerShdw blurRad="25400" dir="5400000" rotWithShape="0">
              <a:srgbClr val="000000">
                <a:alpha val="35000"/>
              </a:srgbClr>
            </a:outerShdw>
          </a:effectLst>
        </p:spPr>
      </p:sp>
      <p:sp>
        <p:nvSpPr>
          <p:cNvPr id="36" name="Freeform 35"/>
          <p:cNvSpPr/>
          <p:nvPr/>
        </p:nvSpPr>
        <p:spPr>
          <a:xfrm>
            <a:off x="2477927" y="1097785"/>
            <a:ext cx="1308205" cy="2044306"/>
          </a:xfrm>
          <a:custGeom>
            <a:avLst/>
            <a:gdLst>
              <a:gd name="connsiteX0" fmla="*/ 0 w 894844"/>
              <a:gd name="connsiteY0" fmla="*/ 0 h 1809378"/>
              <a:gd name="connsiteX1" fmla="*/ 894844 w 894844"/>
              <a:gd name="connsiteY1" fmla="*/ 0 h 1809378"/>
              <a:gd name="connsiteX2" fmla="*/ 894844 w 894844"/>
              <a:gd name="connsiteY2" fmla="*/ 1809378 h 1809378"/>
              <a:gd name="connsiteX3" fmla="*/ 0 w 894844"/>
              <a:gd name="connsiteY3" fmla="*/ 1809378 h 1809378"/>
              <a:gd name="connsiteX4" fmla="*/ 0 w 894844"/>
              <a:gd name="connsiteY4" fmla="*/ 0 h 18093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4844" h="1809378">
                <a:moveTo>
                  <a:pt x="0" y="0"/>
                </a:moveTo>
                <a:lnTo>
                  <a:pt x="894844" y="0"/>
                </a:lnTo>
                <a:lnTo>
                  <a:pt x="894844" y="1809378"/>
                </a:lnTo>
                <a:lnTo>
                  <a:pt x="0" y="1809378"/>
                </a:lnTo>
                <a:lnTo>
                  <a:pt x="0" y="0"/>
                </a:lnTo>
                <a:close/>
              </a:path>
            </a:pathLst>
          </a:custGeom>
          <a:noFill/>
          <a:ln>
            <a:noFill/>
          </a:ln>
          <a:effectLst/>
        </p:spPr>
        <p:txBody>
          <a:bodyPr spcFirstLastPara="0" vert="horz" wrap="square" lIns="227584" tIns="227584" rIns="227584" bIns="227584" numCol="1" spcCol="1270" anchor="t" anchorCtr="0">
            <a:noAutofit/>
          </a:bodyPr>
          <a:lstStyle/>
          <a:p>
            <a:pPr marL="0" marR="0" lvl="0" indent="0" algn="ctr" defTabSz="1422418" eaLnBrk="1" fontAlgn="auto" latinLnBrk="0" hangingPunct="0">
              <a:lnSpc>
                <a:spcPct val="100000"/>
              </a:lnSpc>
              <a:spcBef>
                <a:spcPts val="0"/>
              </a:spcBef>
              <a:spcAft>
                <a:spcPts val="0"/>
              </a:spcAft>
              <a:buClrTx/>
              <a:buSzTx/>
              <a:buFontTx/>
              <a:buNone/>
              <a:tabLst/>
              <a:defRPr/>
            </a:pPr>
            <a:r>
              <a:rPr kumimoji="0" lang="en-US" sz="1400" i="0" u="none" strike="noStrike" kern="0" cap="none" spc="0" normalizeH="0" baseline="0" noProof="0" dirty="0">
                <a:ln>
                  <a:noFill/>
                </a:ln>
                <a:solidFill>
                  <a:srgbClr val="00B4CB"/>
                </a:solidFill>
                <a:effectLst/>
                <a:uLnTx/>
                <a:uFillTx/>
                <a:latin typeface="Times New Roman" panose="02020603050405020304" pitchFamily="18" charset="0"/>
                <a:cs typeface="Times New Roman" panose="02020603050405020304" pitchFamily="18" charset="0"/>
                <a:sym typeface="Calibri"/>
              </a:rPr>
              <a:t>February 2016 </a:t>
            </a:r>
          </a:p>
          <a:p>
            <a:pPr marL="0" marR="0" lvl="0" indent="0" algn="ctr" defTabSz="1422418" eaLnBrk="1" fontAlgn="auto" latinLnBrk="0" hangingPunct="0">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000000">
                    <a:hueOff val="0"/>
                    <a:satOff val="0"/>
                    <a:lumOff val="0"/>
                    <a:alphaOff val="0"/>
                  </a:srgbClr>
                </a:solidFill>
                <a:effectLst/>
                <a:uLnTx/>
                <a:uFillTx/>
                <a:latin typeface="Times New Roman" panose="02020603050405020304" pitchFamily="18" charset="0"/>
                <a:cs typeface="Times New Roman" panose="02020603050405020304" pitchFamily="18" charset="0"/>
                <a:sym typeface="Calibri"/>
              </a:rPr>
              <a:t>Throughput Dashboard finalized and </a:t>
            </a:r>
          </a:p>
          <a:p>
            <a:pPr marL="0" marR="0" lvl="0" indent="0" algn="ctr" defTabSz="1422418" eaLnBrk="1" fontAlgn="auto" latinLnBrk="0" hangingPunct="0">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000000">
                    <a:hueOff val="0"/>
                    <a:satOff val="0"/>
                    <a:lumOff val="0"/>
                    <a:alphaOff val="0"/>
                  </a:srgbClr>
                </a:solidFill>
                <a:effectLst/>
                <a:uLnTx/>
                <a:uFillTx/>
                <a:latin typeface="Times New Roman" panose="02020603050405020304" pitchFamily="18" charset="0"/>
                <a:cs typeface="Times New Roman" panose="02020603050405020304" pitchFamily="18" charset="0"/>
                <a:sym typeface="Calibri"/>
              </a:rPr>
              <a:t>distributed monthly</a:t>
            </a:r>
          </a:p>
        </p:txBody>
      </p:sp>
      <p:sp>
        <p:nvSpPr>
          <p:cNvPr id="37" name="TextBox 36"/>
          <p:cNvSpPr txBox="1"/>
          <p:nvPr/>
        </p:nvSpPr>
        <p:spPr>
          <a:xfrm>
            <a:off x="3741327" y="1914648"/>
            <a:ext cx="1056543" cy="1169551"/>
          </a:xfrm>
          <a:prstGeom prst="rect">
            <a:avLst/>
          </a:prstGeom>
          <a:noFill/>
        </p:spPr>
        <p:txBody>
          <a:bodyPr wrap="square" rtlCol="0">
            <a:spAutoFit/>
          </a:bodyPr>
          <a:lstStyle/>
          <a:p>
            <a:pPr algn="ctr" defTabSz="1828800" fontAlgn="auto" hangingPunct="0">
              <a:spcBef>
                <a:spcPts val="0"/>
              </a:spcBef>
              <a:spcAft>
                <a:spcPts val="0"/>
              </a:spcAft>
            </a:pPr>
            <a:r>
              <a:rPr lang="en-US" sz="1400" kern="0" dirty="0">
                <a:solidFill>
                  <a:srgbClr val="00B4CB"/>
                </a:solidFill>
                <a:latin typeface="Times New Roman" panose="02020603050405020304" pitchFamily="18" charset="0"/>
                <a:cs typeface="Times New Roman" panose="02020603050405020304" pitchFamily="18" charset="0"/>
                <a:sym typeface="Calibri"/>
              </a:rPr>
              <a:t>August </a:t>
            </a:r>
          </a:p>
          <a:p>
            <a:pPr algn="ctr" defTabSz="1828800" fontAlgn="auto" hangingPunct="0">
              <a:spcBef>
                <a:spcPts val="0"/>
              </a:spcBef>
              <a:spcAft>
                <a:spcPts val="0"/>
              </a:spcAft>
            </a:pPr>
            <a:r>
              <a:rPr lang="en-US" sz="1400" kern="0" dirty="0">
                <a:solidFill>
                  <a:srgbClr val="00B4CB"/>
                </a:solidFill>
                <a:latin typeface="Times New Roman" panose="02020603050405020304" pitchFamily="18" charset="0"/>
                <a:cs typeface="Times New Roman" panose="02020603050405020304" pitchFamily="18" charset="0"/>
                <a:sym typeface="Calibri"/>
              </a:rPr>
              <a:t>2016 </a:t>
            </a:r>
          </a:p>
          <a:p>
            <a:pPr algn="ctr" defTabSz="1828800" fontAlgn="auto" hangingPunct="0">
              <a:spcBef>
                <a:spcPts val="0"/>
              </a:spcBef>
              <a:spcAft>
                <a:spcPts val="0"/>
              </a:spcAft>
            </a:pPr>
            <a:r>
              <a:rPr lang="en-US" sz="1400" b="0" kern="0" dirty="0">
                <a:solidFill>
                  <a:srgbClr val="000000"/>
                </a:solidFill>
                <a:latin typeface="Times New Roman" panose="02020603050405020304" pitchFamily="18" charset="0"/>
                <a:cs typeface="Times New Roman" panose="02020603050405020304" pitchFamily="18" charset="0"/>
                <a:sym typeface="Calibri"/>
              </a:rPr>
              <a:t>Clairvia </a:t>
            </a:r>
          </a:p>
          <a:p>
            <a:pPr algn="ctr" defTabSz="1828800" fontAlgn="auto" hangingPunct="0">
              <a:spcBef>
                <a:spcPts val="0"/>
              </a:spcBef>
              <a:spcAft>
                <a:spcPts val="0"/>
              </a:spcAft>
            </a:pPr>
            <a:r>
              <a:rPr lang="en-US" sz="1400" b="0" kern="0" dirty="0">
                <a:solidFill>
                  <a:srgbClr val="000000"/>
                </a:solidFill>
                <a:latin typeface="Times New Roman" panose="02020603050405020304" pitchFamily="18" charset="0"/>
                <a:cs typeface="Times New Roman" panose="02020603050405020304" pitchFamily="18" charset="0"/>
                <a:sym typeface="Calibri"/>
              </a:rPr>
              <a:t>Go </a:t>
            </a:r>
          </a:p>
          <a:p>
            <a:pPr algn="ctr" defTabSz="1828800" fontAlgn="auto" hangingPunct="0">
              <a:spcBef>
                <a:spcPts val="0"/>
              </a:spcBef>
              <a:spcAft>
                <a:spcPts val="0"/>
              </a:spcAft>
            </a:pPr>
            <a:r>
              <a:rPr lang="en-US" sz="1400" b="0" kern="0" dirty="0">
                <a:solidFill>
                  <a:srgbClr val="000000"/>
                </a:solidFill>
                <a:latin typeface="Times New Roman" panose="02020603050405020304" pitchFamily="18" charset="0"/>
                <a:cs typeface="Times New Roman" panose="02020603050405020304" pitchFamily="18" charset="0"/>
                <a:sym typeface="Calibri"/>
              </a:rPr>
              <a:t>Live</a:t>
            </a:r>
          </a:p>
        </p:txBody>
      </p:sp>
      <p:sp>
        <p:nvSpPr>
          <p:cNvPr id="38" name="TextBox 37"/>
          <p:cNvSpPr txBox="1"/>
          <p:nvPr/>
        </p:nvSpPr>
        <p:spPr>
          <a:xfrm>
            <a:off x="6185173" y="1852773"/>
            <a:ext cx="1081953" cy="1169551"/>
          </a:xfrm>
          <a:prstGeom prst="rect">
            <a:avLst/>
          </a:prstGeom>
          <a:noFill/>
        </p:spPr>
        <p:txBody>
          <a:bodyPr wrap="square" rtlCol="0">
            <a:spAutoFit/>
          </a:bodyPr>
          <a:lstStyle/>
          <a:p>
            <a:pPr algn="ctr" defTabSz="1828800" fontAlgn="auto" hangingPunct="0">
              <a:spcBef>
                <a:spcPts val="0"/>
              </a:spcBef>
              <a:spcAft>
                <a:spcPts val="0"/>
              </a:spcAft>
            </a:pPr>
            <a:r>
              <a:rPr lang="en-US" sz="1400" kern="0" dirty="0">
                <a:solidFill>
                  <a:srgbClr val="00B4CB"/>
                </a:solidFill>
                <a:latin typeface="Times New Roman" panose="02020603050405020304" pitchFamily="18" charset="0"/>
                <a:cs typeface="Times New Roman" panose="02020603050405020304" pitchFamily="18" charset="0"/>
                <a:sym typeface="Calibri"/>
              </a:rPr>
              <a:t>November </a:t>
            </a:r>
          </a:p>
          <a:p>
            <a:pPr algn="ctr" defTabSz="1828800" fontAlgn="auto" hangingPunct="0">
              <a:spcBef>
                <a:spcPts val="0"/>
              </a:spcBef>
              <a:spcAft>
                <a:spcPts val="0"/>
              </a:spcAft>
            </a:pPr>
            <a:r>
              <a:rPr lang="en-US" sz="1400" kern="0" dirty="0">
                <a:solidFill>
                  <a:srgbClr val="00B4CB"/>
                </a:solidFill>
                <a:latin typeface="Times New Roman" panose="02020603050405020304" pitchFamily="18" charset="0"/>
                <a:cs typeface="Times New Roman" panose="02020603050405020304" pitchFamily="18" charset="0"/>
                <a:sym typeface="Calibri"/>
              </a:rPr>
              <a:t>2017</a:t>
            </a:r>
          </a:p>
          <a:p>
            <a:pPr algn="ctr" defTabSz="1828800" fontAlgn="auto" hangingPunct="0">
              <a:spcBef>
                <a:spcPts val="0"/>
              </a:spcBef>
              <a:spcAft>
                <a:spcPts val="0"/>
              </a:spcAft>
            </a:pPr>
            <a:r>
              <a:rPr lang="en-US" sz="1400" b="0" kern="0" dirty="0">
                <a:solidFill>
                  <a:srgbClr val="000000"/>
                </a:solidFill>
                <a:latin typeface="Times New Roman" panose="02020603050405020304" pitchFamily="18" charset="0"/>
                <a:cs typeface="Times New Roman" panose="02020603050405020304" pitchFamily="18" charset="0"/>
                <a:sym typeface="Calibri"/>
              </a:rPr>
              <a:t>Patient</a:t>
            </a:r>
          </a:p>
          <a:p>
            <a:pPr algn="ctr" defTabSz="1828800" fontAlgn="auto" hangingPunct="0">
              <a:spcBef>
                <a:spcPts val="0"/>
              </a:spcBef>
              <a:spcAft>
                <a:spcPts val="0"/>
              </a:spcAft>
            </a:pPr>
            <a:r>
              <a:rPr lang="en-US" sz="1400" b="0" kern="0" dirty="0">
                <a:solidFill>
                  <a:srgbClr val="000000"/>
                </a:solidFill>
                <a:latin typeface="Times New Roman" panose="02020603050405020304" pitchFamily="18" charset="0"/>
                <a:cs typeface="Times New Roman" panose="02020603050405020304" pitchFamily="18" charset="0"/>
                <a:sym typeface="Calibri"/>
              </a:rPr>
              <a:t>Observer</a:t>
            </a:r>
          </a:p>
          <a:p>
            <a:pPr algn="ctr" defTabSz="1828800" fontAlgn="auto" hangingPunct="0">
              <a:spcBef>
                <a:spcPts val="0"/>
              </a:spcBef>
              <a:spcAft>
                <a:spcPts val="0"/>
              </a:spcAft>
            </a:pPr>
            <a:r>
              <a:rPr lang="en-US" sz="1400" b="0" kern="0" dirty="0">
                <a:solidFill>
                  <a:srgbClr val="000000"/>
                </a:solidFill>
                <a:latin typeface="Times New Roman" panose="02020603050405020304" pitchFamily="18" charset="0"/>
                <a:cs typeface="Times New Roman" panose="02020603050405020304" pitchFamily="18" charset="0"/>
                <a:sym typeface="Calibri"/>
              </a:rPr>
              <a:t>Go Live</a:t>
            </a:r>
          </a:p>
        </p:txBody>
      </p:sp>
      <p:sp>
        <p:nvSpPr>
          <p:cNvPr id="39" name="Freeform 38"/>
          <p:cNvSpPr/>
          <p:nvPr/>
        </p:nvSpPr>
        <p:spPr>
          <a:xfrm>
            <a:off x="-95322" y="1619212"/>
            <a:ext cx="1492687" cy="1742960"/>
          </a:xfrm>
          <a:custGeom>
            <a:avLst/>
            <a:gdLst>
              <a:gd name="connsiteX0" fmla="*/ 0 w 697144"/>
              <a:gd name="connsiteY0" fmla="*/ 0 h 1809378"/>
              <a:gd name="connsiteX1" fmla="*/ 697144 w 697144"/>
              <a:gd name="connsiteY1" fmla="*/ 0 h 1809378"/>
              <a:gd name="connsiteX2" fmla="*/ 697144 w 697144"/>
              <a:gd name="connsiteY2" fmla="*/ 1809378 h 1809378"/>
              <a:gd name="connsiteX3" fmla="*/ 0 w 697144"/>
              <a:gd name="connsiteY3" fmla="*/ 1809378 h 1809378"/>
              <a:gd name="connsiteX4" fmla="*/ 0 w 697144"/>
              <a:gd name="connsiteY4" fmla="*/ 0 h 18093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7144" h="1809378">
                <a:moveTo>
                  <a:pt x="0" y="0"/>
                </a:moveTo>
                <a:lnTo>
                  <a:pt x="697144" y="0"/>
                </a:lnTo>
                <a:lnTo>
                  <a:pt x="697144" y="1809378"/>
                </a:lnTo>
                <a:lnTo>
                  <a:pt x="0" y="1809378"/>
                </a:lnTo>
                <a:lnTo>
                  <a:pt x="0" y="0"/>
                </a:lnTo>
                <a:close/>
              </a:path>
            </a:pathLst>
          </a:custGeom>
          <a:noFill/>
          <a:ln>
            <a:noFill/>
          </a:ln>
          <a:effectLst/>
        </p:spPr>
        <p:txBody>
          <a:bodyPr spcFirstLastPara="0" vert="horz" wrap="square" lIns="323675" tIns="323675" rIns="323675" bIns="323675" numCol="1" spcCol="1270" anchor="b" anchorCtr="0">
            <a:noAutofit/>
          </a:bodyPr>
          <a:lstStyle/>
          <a:p>
            <a:pPr marL="0" marR="0" lvl="0" indent="0" algn="ctr" defTabSz="2023007" eaLnBrk="1" fontAlgn="auto" latinLnBrk="0" hangingPunct="1">
              <a:lnSpc>
                <a:spcPct val="100000"/>
              </a:lnSpc>
              <a:spcBef>
                <a:spcPts val="0"/>
              </a:spcBef>
              <a:spcAft>
                <a:spcPts val="0"/>
              </a:spcAft>
              <a:buClrTx/>
              <a:buSzTx/>
              <a:buFontTx/>
              <a:buNone/>
              <a:tabLst/>
              <a:defRPr/>
            </a:pPr>
            <a:r>
              <a:rPr kumimoji="0" lang="en-US" sz="1400" i="0" u="none" strike="noStrike" kern="0" cap="none" spc="0" normalizeH="0" baseline="0" noProof="0" dirty="0">
                <a:ln>
                  <a:noFill/>
                </a:ln>
                <a:solidFill>
                  <a:srgbClr val="00B4CB"/>
                </a:solidFill>
                <a:effectLst/>
                <a:uLnTx/>
                <a:uFillTx/>
                <a:latin typeface="Times New Roman" panose="02020603050405020304" pitchFamily="18" charset="0"/>
                <a:cs typeface="Times New Roman" panose="02020603050405020304" pitchFamily="18" charset="0"/>
                <a:sym typeface="Calibri"/>
              </a:rPr>
              <a:t>January </a:t>
            </a:r>
          </a:p>
          <a:p>
            <a:pPr marL="0" marR="0" lvl="0" indent="0" algn="ctr" defTabSz="2023007" eaLnBrk="1" fontAlgn="auto" latinLnBrk="0" hangingPunct="1">
              <a:lnSpc>
                <a:spcPct val="100000"/>
              </a:lnSpc>
              <a:spcBef>
                <a:spcPts val="0"/>
              </a:spcBef>
              <a:spcAft>
                <a:spcPts val="0"/>
              </a:spcAft>
              <a:buClrTx/>
              <a:buSzTx/>
              <a:buFontTx/>
              <a:buNone/>
              <a:tabLst/>
              <a:defRPr/>
            </a:pPr>
            <a:r>
              <a:rPr kumimoji="0" lang="en-US" sz="1400" i="0" u="none" strike="noStrike" kern="0" cap="none" spc="0" normalizeH="0" baseline="0" noProof="0" dirty="0">
                <a:ln>
                  <a:noFill/>
                </a:ln>
                <a:solidFill>
                  <a:srgbClr val="00B4CB"/>
                </a:solidFill>
                <a:effectLst/>
                <a:uLnTx/>
                <a:uFillTx/>
                <a:latin typeface="Times New Roman" panose="02020603050405020304" pitchFamily="18" charset="0"/>
                <a:cs typeface="Times New Roman" panose="02020603050405020304" pitchFamily="18" charset="0"/>
                <a:sym typeface="Calibri"/>
              </a:rPr>
              <a:t>2015 </a:t>
            </a:r>
          </a:p>
          <a:p>
            <a:pPr marL="0" marR="0" lvl="0" indent="0" algn="ctr" defTabSz="2023007"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393D41">
                    <a:hueOff val="0"/>
                    <a:satOff val="0"/>
                    <a:lumOff val="0"/>
                    <a:alphaOff val="0"/>
                  </a:srgbClr>
                </a:solidFill>
                <a:effectLst/>
                <a:uLnTx/>
                <a:uFillTx/>
                <a:latin typeface="Times New Roman" panose="02020603050405020304" pitchFamily="18" charset="0"/>
                <a:cs typeface="Times New Roman" panose="02020603050405020304" pitchFamily="18" charset="0"/>
                <a:sym typeface="Calibri"/>
              </a:rPr>
              <a:t>Care Facilitation Initiative Begins</a:t>
            </a:r>
          </a:p>
        </p:txBody>
      </p:sp>
      <p:sp>
        <p:nvSpPr>
          <p:cNvPr id="40" name="TextBox 39"/>
          <p:cNvSpPr txBox="1"/>
          <p:nvPr/>
        </p:nvSpPr>
        <p:spPr>
          <a:xfrm>
            <a:off x="4866694" y="1506524"/>
            <a:ext cx="1192704" cy="1600438"/>
          </a:xfrm>
          <a:prstGeom prst="rect">
            <a:avLst/>
          </a:prstGeom>
          <a:noFill/>
        </p:spPr>
        <p:txBody>
          <a:bodyPr wrap="square" rtlCol="0">
            <a:spAutoFit/>
          </a:bodyPr>
          <a:lstStyle/>
          <a:p>
            <a:pPr algn="ctr" defTabSz="2601073"/>
            <a:r>
              <a:rPr lang="en-US" sz="1400" dirty="0">
                <a:solidFill>
                  <a:srgbClr val="00B4CB"/>
                </a:solidFill>
                <a:latin typeface="Times New Roman" panose="02020603050405020304" pitchFamily="18" charset="0"/>
                <a:cs typeface="Times New Roman" panose="02020603050405020304" pitchFamily="18" charset="0"/>
                <a:sym typeface="Calibri"/>
              </a:rPr>
              <a:t>January</a:t>
            </a:r>
          </a:p>
          <a:p>
            <a:pPr algn="ctr" defTabSz="2601073"/>
            <a:r>
              <a:rPr lang="en-US" sz="1400" dirty="0">
                <a:solidFill>
                  <a:srgbClr val="00B4CB"/>
                </a:solidFill>
                <a:latin typeface="Times New Roman" panose="02020603050405020304" pitchFamily="18" charset="0"/>
                <a:cs typeface="Times New Roman" panose="02020603050405020304" pitchFamily="18" charset="0"/>
                <a:sym typeface="Calibri"/>
              </a:rPr>
              <a:t>2017</a:t>
            </a:r>
          </a:p>
          <a:p>
            <a:pPr algn="ctr" defTabSz="2601073"/>
            <a:r>
              <a:rPr lang="en-US" sz="1400" b="0" dirty="0">
                <a:solidFill>
                  <a:srgbClr val="393D41"/>
                </a:solidFill>
                <a:latin typeface="Times New Roman" panose="02020603050405020304" pitchFamily="18" charset="0"/>
                <a:cs typeface="Times New Roman" panose="02020603050405020304" pitchFamily="18" charset="0"/>
                <a:sym typeface="Calibri"/>
              </a:rPr>
              <a:t>ED Provider Triage &amp;</a:t>
            </a:r>
          </a:p>
          <a:p>
            <a:pPr algn="ctr" defTabSz="2601073"/>
            <a:r>
              <a:rPr lang="en-US" sz="1400" b="0" dirty="0">
                <a:solidFill>
                  <a:srgbClr val="393D41"/>
                </a:solidFill>
                <a:latin typeface="Times New Roman" panose="02020603050405020304" pitchFamily="18" charset="0"/>
                <a:cs typeface="Times New Roman" panose="02020603050405020304" pitchFamily="18" charset="0"/>
                <a:sym typeface="Calibri"/>
              </a:rPr>
              <a:t>Rapid Treatment Area</a:t>
            </a:r>
          </a:p>
        </p:txBody>
      </p:sp>
      <p:sp>
        <p:nvSpPr>
          <p:cNvPr id="41" name="TextBox 40"/>
          <p:cNvSpPr txBox="1"/>
          <p:nvPr/>
        </p:nvSpPr>
        <p:spPr>
          <a:xfrm>
            <a:off x="7354775" y="2104851"/>
            <a:ext cx="1133743" cy="954107"/>
          </a:xfrm>
          <a:prstGeom prst="rect">
            <a:avLst/>
          </a:prstGeom>
          <a:noFill/>
        </p:spPr>
        <p:txBody>
          <a:bodyPr wrap="square" rtlCol="0">
            <a:spAutoFit/>
          </a:bodyPr>
          <a:lstStyle/>
          <a:p>
            <a:pPr algn="ctr" defTabSz="2601073"/>
            <a:r>
              <a:rPr lang="en-US" sz="1400" dirty="0">
                <a:solidFill>
                  <a:srgbClr val="00B4CB"/>
                </a:solidFill>
                <a:latin typeface="Times New Roman" panose="02020603050405020304" pitchFamily="18" charset="0"/>
                <a:cs typeface="Times New Roman" panose="02020603050405020304" pitchFamily="18" charset="0"/>
                <a:sym typeface="Calibri"/>
              </a:rPr>
              <a:t>March </a:t>
            </a:r>
          </a:p>
          <a:p>
            <a:pPr algn="ctr" defTabSz="2601073"/>
            <a:r>
              <a:rPr lang="en-US" sz="1400" dirty="0">
                <a:solidFill>
                  <a:srgbClr val="00B4CB"/>
                </a:solidFill>
                <a:latin typeface="Times New Roman" panose="02020603050405020304" pitchFamily="18" charset="0"/>
                <a:cs typeface="Times New Roman" panose="02020603050405020304" pitchFamily="18" charset="0"/>
                <a:sym typeface="Calibri"/>
              </a:rPr>
              <a:t>2018 </a:t>
            </a:r>
          </a:p>
          <a:p>
            <a:pPr algn="ctr" defTabSz="2601073"/>
            <a:r>
              <a:rPr lang="en-US" sz="1400" b="0" dirty="0">
                <a:solidFill>
                  <a:srgbClr val="393D41"/>
                </a:solidFill>
                <a:latin typeface="Times New Roman" panose="02020603050405020304" pitchFamily="18" charset="0"/>
                <a:cs typeface="Times New Roman" panose="02020603050405020304" pitchFamily="18" charset="0"/>
                <a:sym typeface="Calibri"/>
              </a:rPr>
              <a:t>Geo-Wards</a:t>
            </a:r>
          </a:p>
          <a:p>
            <a:pPr algn="ctr" defTabSz="2601073"/>
            <a:r>
              <a:rPr lang="en-US" sz="1400" b="0" dirty="0">
                <a:solidFill>
                  <a:srgbClr val="393D41"/>
                </a:solidFill>
                <a:latin typeface="Times New Roman" panose="02020603050405020304" pitchFamily="18" charset="0"/>
                <a:cs typeface="Times New Roman" panose="02020603050405020304" pitchFamily="18" charset="0"/>
                <a:sym typeface="Calibri"/>
              </a:rPr>
              <a:t>Go Live</a:t>
            </a:r>
          </a:p>
        </p:txBody>
      </p:sp>
      <p:sp>
        <p:nvSpPr>
          <p:cNvPr id="42" name="TextBox 41"/>
          <p:cNvSpPr txBox="1"/>
          <p:nvPr/>
        </p:nvSpPr>
        <p:spPr>
          <a:xfrm>
            <a:off x="8428734" y="1506524"/>
            <a:ext cx="1308205" cy="1600438"/>
          </a:xfrm>
          <a:prstGeom prst="rect">
            <a:avLst/>
          </a:prstGeom>
          <a:noFill/>
        </p:spPr>
        <p:txBody>
          <a:bodyPr wrap="square" rtlCol="0">
            <a:spAutoFit/>
          </a:bodyPr>
          <a:lstStyle/>
          <a:p>
            <a:pPr algn="ctr" defTabSz="2601073"/>
            <a:r>
              <a:rPr lang="en-US" sz="1400" dirty="0">
                <a:solidFill>
                  <a:srgbClr val="00B4CB"/>
                </a:solidFill>
                <a:latin typeface="Times New Roman" panose="02020603050405020304" pitchFamily="18" charset="0"/>
                <a:cs typeface="Times New Roman" panose="02020603050405020304" pitchFamily="18" charset="0"/>
                <a:sym typeface="Calibri"/>
              </a:rPr>
              <a:t>May </a:t>
            </a:r>
          </a:p>
          <a:p>
            <a:pPr algn="ctr" defTabSz="2601073"/>
            <a:r>
              <a:rPr lang="en-US" sz="1400" dirty="0">
                <a:solidFill>
                  <a:srgbClr val="00B4CB"/>
                </a:solidFill>
                <a:latin typeface="Times New Roman" panose="02020603050405020304" pitchFamily="18" charset="0"/>
                <a:cs typeface="Times New Roman" panose="02020603050405020304" pitchFamily="18" charset="0"/>
                <a:sym typeface="Calibri"/>
              </a:rPr>
              <a:t>2018 </a:t>
            </a:r>
          </a:p>
          <a:p>
            <a:pPr algn="ctr" defTabSz="2601073"/>
            <a:r>
              <a:rPr lang="en-US" sz="1400" b="0" dirty="0">
                <a:solidFill>
                  <a:srgbClr val="393D41"/>
                </a:solidFill>
                <a:latin typeface="Times New Roman" panose="02020603050405020304" pitchFamily="18" charset="0"/>
                <a:cs typeface="Times New Roman" panose="02020603050405020304" pitchFamily="18" charset="0"/>
                <a:sym typeface="Calibri"/>
              </a:rPr>
              <a:t>Interdisciplinary Huddles &amp;</a:t>
            </a:r>
          </a:p>
          <a:p>
            <a:pPr algn="ctr" defTabSz="2601073"/>
            <a:r>
              <a:rPr lang="en-US" sz="1400" b="0" dirty="0">
                <a:solidFill>
                  <a:srgbClr val="393D41"/>
                </a:solidFill>
                <a:latin typeface="Times New Roman" panose="02020603050405020304" pitchFamily="18" charset="0"/>
                <a:cs typeface="Times New Roman" panose="02020603050405020304" pitchFamily="18" charset="0"/>
                <a:sym typeface="Calibri"/>
              </a:rPr>
              <a:t>CDI</a:t>
            </a:r>
          </a:p>
          <a:p>
            <a:pPr algn="ctr" defTabSz="2601073"/>
            <a:r>
              <a:rPr lang="en-US" sz="1400" b="0" dirty="0">
                <a:solidFill>
                  <a:srgbClr val="393D41"/>
                </a:solidFill>
                <a:latin typeface="Times New Roman" panose="02020603050405020304" pitchFamily="18" charset="0"/>
                <a:cs typeface="Times New Roman" panose="02020603050405020304" pitchFamily="18" charset="0"/>
                <a:sym typeface="Calibri"/>
              </a:rPr>
              <a:t>Rounding</a:t>
            </a:r>
          </a:p>
          <a:p>
            <a:pPr algn="ctr" defTabSz="2601073"/>
            <a:r>
              <a:rPr lang="en-US" sz="1400" b="0" dirty="0">
                <a:solidFill>
                  <a:srgbClr val="393D41"/>
                </a:solidFill>
                <a:latin typeface="Times New Roman" panose="02020603050405020304" pitchFamily="18" charset="0"/>
                <a:cs typeface="Times New Roman" panose="02020603050405020304" pitchFamily="18" charset="0"/>
                <a:sym typeface="Calibri"/>
              </a:rPr>
              <a:t>on units</a:t>
            </a:r>
          </a:p>
        </p:txBody>
      </p:sp>
      <p:sp>
        <p:nvSpPr>
          <p:cNvPr id="43" name="Freeform 42"/>
          <p:cNvSpPr/>
          <p:nvPr/>
        </p:nvSpPr>
        <p:spPr>
          <a:xfrm>
            <a:off x="1190323" y="1768284"/>
            <a:ext cx="1411588" cy="1519179"/>
          </a:xfrm>
          <a:custGeom>
            <a:avLst/>
            <a:gdLst>
              <a:gd name="connsiteX0" fmla="*/ 0 w 697144"/>
              <a:gd name="connsiteY0" fmla="*/ 0 h 1809378"/>
              <a:gd name="connsiteX1" fmla="*/ 697144 w 697144"/>
              <a:gd name="connsiteY1" fmla="*/ 0 h 1809378"/>
              <a:gd name="connsiteX2" fmla="*/ 697144 w 697144"/>
              <a:gd name="connsiteY2" fmla="*/ 1809378 h 1809378"/>
              <a:gd name="connsiteX3" fmla="*/ 0 w 697144"/>
              <a:gd name="connsiteY3" fmla="*/ 1809378 h 1809378"/>
              <a:gd name="connsiteX4" fmla="*/ 0 w 697144"/>
              <a:gd name="connsiteY4" fmla="*/ 0 h 18093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7144" h="1809378">
                <a:moveTo>
                  <a:pt x="0" y="0"/>
                </a:moveTo>
                <a:lnTo>
                  <a:pt x="697144" y="0"/>
                </a:lnTo>
                <a:lnTo>
                  <a:pt x="697144" y="1809378"/>
                </a:lnTo>
                <a:lnTo>
                  <a:pt x="0" y="1809378"/>
                </a:lnTo>
                <a:lnTo>
                  <a:pt x="0" y="0"/>
                </a:lnTo>
                <a:close/>
              </a:path>
            </a:pathLst>
          </a:custGeom>
          <a:noFill/>
          <a:ln>
            <a:noFill/>
          </a:ln>
          <a:effectLst/>
        </p:spPr>
        <p:txBody>
          <a:bodyPr spcFirstLastPara="0" vert="horz" wrap="square" lIns="323675" tIns="323675" rIns="323675" bIns="323675" numCol="1" spcCol="1270" anchor="b" anchorCtr="0">
            <a:noAutofit/>
          </a:bodyPr>
          <a:lstStyle/>
          <a:p>
            <a:pPr marL="0" marR="0" lvl="0" indent="0" algn="ctr" defTabSz="2023007" eaLnBrk="1" fontAlgn="auto" latinLnBrk="0" hangingPunct="1">
              <a:lnSpc>
                <a:spcPct val="100000"/>
              </a:lnSpc>
              <a:spcBef>
                <a:spcPts val="0"/>
              </a:spcBef>
              <a:spcAft>
                <a:spcPts val="0"/>
              </a:spcAft>
              <a:buClrTx/>
              <a:buSzTx/>
              <a:buFontTx/>
              <a:buNone/>
              <a:tabLst/>
              <a:defRPr/>
            </a:pPr>
            <a:r>
              <a:rPr kumimoji="0" lang="en-US" sz="1400" i="0" u="none" strike="noStrike" kern="0" cap="none" spc="0" normalizeH="0" baseline="0" noProof="0" dirty="0">
                <a:ln>
                  <a:noFill/>
                </a:ln>
                <a:solidFill>
                  <a:srgbClr val="00B4CB"/>
                </a:solidFill>
                <a:effectLst/>
                <a:uLnTx/>
                <a:uFillTx/>
                <a:latin typeface="Times New Roman" panose="02020603050405020304" pitchFamily="18" charset="0"/>
                <a:cs typeface="Times New Roman" panose="02020603050405020304" pitchFamily="18" charset="0"/>
                <a:sym typeface="Calibri"/>
              </a:rPr>
              <a:t>October</a:t>
            </a:r>
          </a:p>
          <a:p>
            <a:pPr marL="0" marR="0" lvl="0" indent="0" algn="ctr" defTabSz="2023007" eaLnBrk="1" fontAlgn="auto" latinLnBrk="0" hangingPunct="1">
              <a:lnSpc>
                <a:spcPct val="100000"/>
              </a:lnSpc>
              <a:spcBef>
                <a:spcPts val="0"/>
              </a:spcBef>
              <a:spcAft>
                <a:spcPts val="0"/>
              </a:spcAft>
              <a:buClrTx/>
              <a:buSzTx/>
              <a:buFontTx/>
              <a:buNone/>
              <a:tabLst/>
              <a:defRPr/>
            </a:pPr>
            <a:r>
              <a:rPr kumimoji="0" lang="en-US" sz="1400" i="0" u="none" strike="noStrike" kern="0" cap="none" spc="0" normalizeH="0" baseline="0" noProof="0" dirty="0">
                <a:ln>
                  <a:noFill/>
                </a:ln>
                <a:solidFill>
                  <a:srgbClr val="00B4CB"/>
                </a:solidFill>
                <a:effectLst/>
                <a:uLnTx/>
                <a:uFillTx/>
                <a:latin typeface="Times New Roman" panose="02020603050405020304" pitchFamily="18" charset="0"/>
                <a:cs typeface="Times New Roman" panose="02020603050405020304" pitchFamily="18" charset="0"/>
                <a:sym typeface="Calibri"/>
              </a:rPr>
              <a:t>2015 </a:t>
            </a:r>
          </a:p>
          <a:p>
            <a:pPr marL="0" marR="0" lvl="0" indent="0" algn="ctr" defTabSz="2023007"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393D41">
                    <a:hueOff val="0"/>
                    <a:satOff val="0"/>
                    <a:lumOff val="0"/>
                    <a:alphaOff val="0"/>
                  </a:srgbClr>
                </a:solidFill>
                <a:effectLst/>
                <a:uLnTx/>
                <a:uFillTx/>
                <a:latin typeface="Times New Roman" panose="02020603050405020304" pitchFamily="18" charset="0"/>
                <a:cs typeface="Times New Roman" panose="02020603050405020304" pitchFamily="18" charset="0"/>
                <a:sym typeface="Calibri"/>
              </a:rPr>
              <a:t>Nursing Command Center</a:t>
            </a:r>
          </a:p>
        </p:txBody>
      </p:sp>
      <p:sp>
        <p:nvSpPr>
          <p:cNvPr id="44" name="TextBox 43">
            <a:extLst>
              <a:ext uri="{FF2B5EF4-FFF2-40B4-BE49-F238E27FC236}">
                <a16:creationId xmlns:a16="http://schemas.microsoft.com/office/drawing/2014/main" id="{A1B62BA0-AA59-4D8F-8D22-FCA0EBEF4015}"/>
              </a:ext>
            </a:extLst>
          </p:cNvPr>
          <p:cNvSpPr txBox="1"/>
          <p:nvPr/>
        </p:nvSpPr>
        <p:spPr>
          <a:xfrm>
            <a:off x="9748733" y="1889407"/>
            <a:ext cx="1133743" cy="1169551"/>
          </a:xfrm>
          <a:prstGeom prst="rect">
            <a:avLst/>
          </a:prstGeom>
          <a:noFill/>
        </p:spPr>
        <p:txBody>
          <a:bodyPr wrap="square" rtlCol="0">
            <a:spAutoFit/>
          </a:bodyPr>
          <a:lstStyle/>
          <a:p>
            <a:pPr algn="ctr" defTabSz="2601073"/>
            <a:r>
              <a:rPr lang="en-US" sz="1400" dirty="0">
                <a:solidFill>
                  <a:srgbClr val="00B4CB"/>
                </a:solidFill>
                <a:latin typeface="Times New Roman" panose="02020603050405020304" pitchFamily="18" charset="0"/>
                <a:cs typeface="Times New Roman" panose="02020603050405020304" pitchFamily="18" charset="0"/>
                <a:sym typeface="Calibri"/>
              </a:rPr>
              <a:t>December </a:t>
            </a:r>
          </a:p>
          <a:p>
            <a:pPr algn="ctr" defTabSz="2601073"/>
            <a:r>
              <a:rPr lang="en-US" sz="1400" dirty="0">
                <a:solidFill>
                  <a:srgbClr val="00B4CB"/>
                </a:solidFill>
                <a:latin typeface="Times New Roman" panose="02020603050405020304" pitchFamily="18" charset="0"/>
                <a:cs typeface="Times New Roman" panose="02020603050405020304" pitchFamily="18" charset="0"/>
                <a:sym typeface="Calibri"/>
              </a:rPr>
              <a:t>2018 </a:t>
            </a:r>
          </a:p>
          <a:p>
            <a:pPr algn="ctr" defTabSz="2601073"/>
            <a:r>
              <a:rPr lang="en-US" sz="1400" b="0" dirty="0">
                <a:solidFill>
                  <a:srgbClr val="393D41"/>
                </a:solidFill>
                <a:latin typeface="Times New Roman" panose="02020603050405020304" pitchFamily="18" charset="0"/>
                <a:cs typeface="Times New Roman" panose="02020603050405020304" pitchFamily="18" charset="0"/>
                <a:sym typeface="Calibri"/>
              </a:rPr>
              <a:t>Hospital Wide Surge Plan</a:t>
            </a:r>
          </a:p>
        </p:txBody>
      </p:sp>
      <p:sp>
        <p:nvSpPr>
          <p:cNvPr id="45" name="TextBox 44">
            <a:extLst>
              <a:ext uri="{FF2B5EF4-FFF2-40B4-BE49-F238E27FC236}">
                <a16:creationId xmlns:a16="http://schemas.microsoft.com/office/drawing/2014/main" id="{8A071954-8DEC-4213-B08F-5E8264AD5B9D}"/>
              </a:ext>
            </a:extLst>
          </p:cNvPr>
          <p:cNvSpPr txBox="1"/>
          <p:nvPr/>
        </p:nvSpPr>
        <p:spPr>
          <a:xfrm>
            <a:off x="10340704" y="3816279"/>
            <a:ext cx="1097280" cy="1384995"/>
          </a:xfrm>
          <a:prstGeom prst="rect">
            <a:avLst/>
          </a:prstGeom>
          <a:noFill/>
        </p:spPr>
        <p:txBody>
          <a:bodyPr wrap="square" rtlCol="0">
            <a:spAutoFit/>
          </a:bodyPr>
          <a:lstStyle/>
          <a:p>
            <a:pPr algn="ctr" defTabSz="2601073" fontAlgn="base" hangingPunct="1">
              <a:spcBef>
                <a:spcPct val="0"/>
              </a:spcBef>
              <a:spcAft>
                <a:spcPct val="0"/>
              </a:spcAft>
            </a:pPr>
            <a:r>
              <a:rPr lang="en-US" sz="1400" dirty="0">
                <a:solidFill>
                  <a:srgbClr val="00B4CB"/>
                </a:solidFill>
                <a:latin typeface="Times New Roman" panose="02020603050405020304" pitchFamily="18" charset="0"/>
                <a:cs typeface="Times New Roman" panose="02020603050405020304" pitchFamily="18" charset="0"/>
              </a:rPr>
              <a:t>September 2019</a:t>
            </a:r>
            <a:endParaRPr lang="en-US" sz="1400" kern="1200" dirty="0">
              <a:solidFill>
                <a:srgbClr val="00B4CB"/>
              </a:solidFill>
              <a:latin typeface="Times New Roman" panose="02020603050405020304" pitchFamily="18" charset="0"/>
              <a:ea typeface="ＭＳ Ｐゴシック" pitchFamily="34" charset="-128"/>
              <a:cs typeface="Times New Roman" panose="02020603050405020304" pitchFamily="18" charset="0"/>
            </a:endParaRPr>
          </a:p>
          <a:p>
            <a:pPr algn="ctr" defTabSz="2601073" fontAlgn="base" hangingPunct="1">
              <a:spcBef>
                <a:spcPct val="0"/>
              </a:spcBef>
              <a:spcAft>
                <a:spcPct val="0"/>
              </a:spcAft>
            </a:pPr>
            <a:r>
              <a:rPr lang="en-US" sz="1400" b="0" kern="1200" dirty="0">
                <a:solidFill>
                  <a:srgbClr val="393D41"/>
                </a:solidFill>
                <a:latin typeface="Times New Roman" panose="02020603050405020304" pitchFamily="18" charset="0"/>
                <a:ea typeface="ＭＳ Ｐゴシック" pitchFamily="34" charset="-128"/>
                <a:cs typeface="Times New Roman" panose="02020603050405020304" pitchFamily="18" charset="0"/>
              </a:rPr>
              <a:t>Nursing Supervisor Coverage Increased</a:t>
            </a:r>
          </a:p>
        </p:txBody>
      </p:sp>
      <p:sp>
        <p:nvSpPr>
          <p:cNvPr id="46" name="Freeform 45"/>
          <p:cNvSpPr/>
          <p:nvPr/>
        </p:nvSpPr>
        <p:spPr>
          <a:xfrm>
            <a:off x="366421" y="3636320"/>
            <a:ext cx="1599317" cy="1733295"/>
          </a:xfrm>
          <a:custGeom>
            <a:avLst/>
            <a:gdLst>
              <a:gd name="connsiteX0" fmla="*/ 0 w 904480"/>
              <a:gd name="connsiteY0" fmla="*/ 0 h 1809378"/>
              <a:gd name="connsiteX1" fmla="*/ 904480 w 904480"/>
              <a:gd name="connsiteY1" fmla="*/ 0 h 1809378"/>
              <a:gd name="connsiteX2" fmla="*/ 904480 w 904480"/>
              <a:gd name="connsiteY2" fmla="*/ 1809378 h 1809378"/>
              <a:gd name="connsiteX3" fmla="*/ 0 w 904480"/>
              <a:gd name="connsiteY3" fmla="*/ 1809378 h 1809378"/>
              <a:gd name="connsiteX4" fmla="*/ 0 w 904480"/>
              <a:gd name="connsiteY4" fmla="*/ 0 h 18093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4480" h="1809378">
                <a:moveTo>
                  <a:pt x="0" y="0"/>
                </a:moveTo>
                <a:lnTo>
                  <a:pt x="904480" y="0"/>
                </a:lnTo>
                <a:lnTo>
                  <a:pt x="904480" y="1809378"/>
                </a:lnTo>
                <a:lnTo>
                  <a:pt x="0" y="180937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27584" tIns="227584" rIns="227584" bIns="227584" numCol="1" spcCol="1270" anchor="t" anchorCtr="0">
            <a:noAutofit/>
          </a:bodyPr>
          <a:lstStyle/>
          <a:p>
            <a:pPr algn="ctr" defTabSz="1422418">
              <a:spcBef>
                <a:spcPct val="0"/>
              </a:spcBef>
            </a:pPr>
            <a:r>
              <a:rPr lang="en-US" sz="1400" kern="1200" dirty="0">
                <a:solidFill>
                  <a:srgbClr val="00B4CB"/>
                </a:solidFill>
                <a:latin typeface="Times New Roman" panose="02020603050405020304" pitchFamily="18" charset="0"/>
                <a:cs typeface="Times New Roman" panose="02020603050405020304" pitchFamily="18" charset="0"/>
              </a:rPr>
              <a:t>April </a:t>
            </a:r>
          </a:p>
          <a:p>
            <a:pPr algn="ctr" defTabSz="1422418">
              <a:spcBef>
                <a:spcPct val="0"/>
              </a:spcBef>
            </a:pPr>
            <a:r>
              <a:rPr lang="en-US" sz="1400" kern="1200" dirty="0">
                <a:solidFill>
                  <a:srgbClr val="00B4CB"/>
                </a:solidFill>
                <a:latin typeface="Times New Roman" panose="02020603050405020304" pitchFamily="18" charset="0"/>
                <a:cs typeface="Times New Roman" panose="02020603050405020304" pitchFamily="18" charset="0"/>
              </a:rPr>
              <a:t>2015  </a:t>
            </a:r>
          </a:p>
          <a:p>
            <a:pPr algn="ctr" defTabSz="1422418">
              <a:spcBef>
                <a:spcPct val="0"/>
              </a:spcBef>
            </a:pPr>
            <a:r>
              <a:rPr lang="en-US" sz="1400" b="0" kern="1200" dirty="0">
                <a:latin typeface="Times New Roman" panose="02020603050405020304" pitchFamily="18" charset="0"/>
                <a:cs typeface="Times New Roman" panose="02020603050405020304" pitchFamily="18" charset="0"/>
              </a:rPr>
              <a:t>Patient Flow System Implementation begins</a:t>
            </a:r>
          </a:p>
        </p:txBody>
      </p:sp>
      <p:sp>
        <p:nvSpPr>
          <p:cNvPr id="47" name="Freeform 46"/>
          <p:cNvSpPr/>
          <p:nvPr/>
        </p:nvSpPr>
        <p:spPr>
          <a:xfrm>
            <a:off x="1722011" y="4163185"/>
            <a:ext cx="1457395" cy="1645920"/>
          </a:xfrm>
          <a:custGeom>
            <a:avLst/>
            <a:gdLst>
              <a:gd name="connsiteX0" fmla="*/ 0 w 795155"/>
              <a:gd name="connsiteY0" fmla="*/ 0 h 1809378"/>
              <a:gd name="connsiteX1" fmla="*/ 795155 w 795155"/>
              <a:gd name="connsiteY1" fmla="*/ 0 h 1809378"/>
              <a:gd name="connsiteX2" fmla="*/ 795155 w 795155"/>
              <a:gd name="connsiteY2" fmla="*/ 1809378 h 1809378"/>
              <a:gd name="connsiteX3" fmla="*/ 0 w 795155"/>
              <a:gd name="connsiteY3" fmla="*/ 1809378 h 1809378"/>
              <a:gd name="connsiteX4" fmla="*/ 0 w 795155"/>
              <a:gd name="connsiteY4" fmla="*/ 0 h 18093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5155" h="1809378">
                <a:moveTo>
                  <a:pt x="0" y="0"/>
                </a:moveTo>
                <a:lnTo>
                  <a:pt x="795155" y="0"/>
                </a:lnTo>
                <a:lnTo>
                  <a:pt x="795155" y="1809378"/>
                </a:lnTo>
                <a:lnTo>
                  <a:pt x="0" y="180937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27584" tIns="227584" rIns="227584" bIns="227584" numCol="1" spcCol="1270" anchor="b" anchorCtr="0">
            <a:noAutofit/>
          </a:bodyPr>
          <a:lstStyle/>
          <a:p>
            <a:pPr algn="ctr" defTabSz="1422418">
              <a:spcBef>
                <a:spcPct val="0"/>
              </a:spcBef>
            </a:pPr>
            <a:r>
              <a:rPr lang="en-US" sz="1400" kern="1200" dirty="0">
                <a:solidFill>
                  <a:srgbClr val="00B4CB"/>
                </a:solidFill>
                <a:latin typeface="Times New Roman" panose="02020603050405020304" pitchFamily="18" charset="0"/>
                <a:cs typeface="Times New Roman" panose="02020603050405020304" pitchFamily="18" charset="0"/>
              </a:rPr>
              <a:t>December 2015 </a:t>
            </a:r>
          </a:p>
          <a:p>
            <a:pPr algn="ctr" defTabSz="1422418">
              <a:spcBef>
                <a:spcPct val="0"/>
              </a:spcBef>
            </a:pPr>
            <a:r>
              <a:rPr lang="en-US" sz="1400" b="0" kern="1200" dirty="0">
                <a:latin typeface="Times New Roman" panose="02020603050405020304" pitchFamily="18" charset="0"/>
                <a:cs typeface="Times New Roman" panose="02020603050405020304" pitchFamily="18" charset="0"/>
              </a:rPr>
              <a:t>Patient </a:t>
            </a:r>
          </a:p>
          <a:p>
            <a:pPr algn="ctr" defTabSz="1422418">
              <a:spcBef>
                <a:spcPct val="0"/>
              </a:spcBef>
            </a:pPr>
            <a:r>
              <a:rPr lang="en-US" sz="1400" b="0" kern="1200" dirty="0">
                <a:latin typeface="Times New Roman" panose="02020603050405020304" pitchFamily="18" charset="0"/>
                <a:cs typeface="Times New Roman" panose="02020603050405020304" pitchFamily="18" charset="0"/>
              </a:rPr>
              <a:t>Flow </a:t>
            </a:r>
          </a:p>
          <a:p>
            <a:pPr algn="ctr" defTabSz="1422418">
              <a:spcBef>
                <a:spcPct val="0"/>
              </a:spcBef>
            </a:pPr>
            <a:r>
              <a:rPr lang="en-US" sz="1400" b="0" kern="1200" dirty="0">
                <a:latin typeface="Times New Roman" panose="02020603050405020304" pitchFamily="18" charset="0"/>
                <a:cs typeface="Times New Roman" panose="02020603050405020304" pitchFamily="18" charset="0"/>
              </a:rPr>
              <a:t>System</a:t>
            </a:r>
          </a:p>
          <a:p>
            <a:pPr algn="ctr" defTabSz="1422418">
              <a:spcBef>
                <a:spcPct val="0"/>
              </a:spcBef>
            </a:pPr>
            <a:r>
              <a:rPr lang="en-US" sz="1400" b="0" kern="1200" dirty="0">
                <a:latin typeface="Times New Roman" panose="02020603050405020304" pitchFamily="18" charset="0"/>
                <a:cs typeface="Times New Roman" panose="02020603050405020304" pitchFamily="18" charset="0"/>
              </a:rPr>
              <a:t> Go Live &amp;</a:t>
            </a:r>
          </a:p>
          <a:p>
            <a:pPr algn="ctr" defTabSz="1422418">
              <a:spcBef>
                <a:spcPct val="0"/>
              </a:spcBef>
            </a:pPr>
            <a:r>
              <a:rPr lang="en-US" sz="1400" b="0" kern="1200" dirty="0">
                <a:latin typeface="Times New Roman" panose="02020603050405020304" pitchFamily="18" charset="0"/>
                <a:cs typeface="Times New Roman" panose="02020603050405020304" pitchFamily="18" charset="0"/>
              </a:rPr>
              <a:t> 8South opened</a:t>
            </a:r>
          </a:p>
        </p:txBody>
      </p:sp>
      <p:sp>
        <p:nvSpPr>
          <p:cNvPr id="48" name="Freeform 47"/>
          <p:cNvSpPr/>
          <p:nvPr/>
        </p:nvSpPr>
        <p:spPr>
          <a:xfrm>
            <a:off x="2950963" y="3774717"/>
            <a:ext cx="1386450" cy="1424845"/>
          </a:xfrm>
          <a:custGeom>
            <a:avLst/>
            <a:gdLst>
              <a:gd name="connsiteX0" fmla="*/ 0 w 1140863"/>
              <a:gd name="connsiteY0" fmla="*/ 0 h 1809378"/>
              <a:gd name="connsiteX1" fmla="*/ 1140863 w 1140863"/>
              <a:gd name="connsiteY1" fmla="*/ 0 h 1809378"/>
              <a:gd name="connsiteX2" fmla="*/ 1140863 w 1140863"/>
              <a:gd name="connsiteY2" fmla="*/ 1809378 h 1809378"/>
              <a:gd name="connsiteX3" fmla="*/ 0 w 1140863"/>
              <a:gd name="connsiteY3" fmla="*/ 1809378 h 1809378"/>
              <a:gd name="connsiteX4" fmla="*/ 0 w 1140863"/>
              <a:gd name="connsiteY4" fmla="*/ 0 h 18093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0863" h="1809378">
                <a:moveTo>
                  <a:pt x="0" y="0"/>
                </a:moveTo>
                <a:lnTo>
                  <a:pt x="1140863" y="0"/>
                </a:lnTo>
                <a:lnTo>
                  <a:pt x="1140863" y="1809378"/>
                </a:lnTo>
                <a:lnTo>
                  <a:pt x="0" y="180937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27584" tIns="227584" rIns="227584" bIns="227584" numCol="1" spcCol="1270" anchor="b" anchorCtr="0">
            <a:noAutofit/>
          </a:bodyPr>
          <a:lstStyle/>
          <a:p>
            <a:pPr algn="ctr" defTabSz="1422418">
              <a:spcBef>
                <a:spcPct val="0"/>
              </a:spcBef>
            </a:pPr>
            <a:r>
              <a:rPr lang="en-US" sz="1400" dirty="0">
                <a:solidFill>
                  <a:srgbClr val="00B4CB"/>
                </a:solidFill>
                <a:latin typeface="Times New Roman" panose="02020603050405020304" pitchFamily="18" charset="0"/>
                <a:cs typeface="Times New Roman" panose="02020603050405020304" pitchFamily="18" charset="0"/>
              </a:rPr>
              <a:t>May </a:t>
            </a:r>
            <a:r>
              <a:rPr lang="en-US" sz="1400" kern="1200" dirty="0">
                <a:solidFill>
                  <a:srgbClr val="00B4CB"/>
                </a:solidFill>
                <a:latin typeface="Times New Roman" panose="02020603050405020304" pitchFamily="18" charset="0"/>
                <a:cs typeface="Times New Roman" panose="02020603050405020304" pitchFamily="18" charset="0"/>
              </a:rPr>
              <a:t>2016</a:t>
            </a:r>
          </a:p>
          <a:p>
            <a:pPr algn="ctr" defTabSz="1422418">
              <a:spcBef>
                <a:spcPct val="0"/>
              </a:spcBef>
            </a:pPr>
            <a:r>
              <a:rPr lang="en-US" sz="1400" b="0" kern="1200" dirty="0">
                <a:latin typeface="Times New Roman" panose="02020603050405020304" pitchFamily="18" charset="0"/>
                <a:cs typeface="Times New Roman" panose="02020603050405020304" pitchFamily="18" charset="0"/>
              </a:rPr>
              <a:t> Care Facilitation Department </a:t>
            </a:r>
          </a:p>
          <a:p>
            <a:pPr algn="ctr" defTabSz="1422418">
              <a:spcBef>
                <a:spcPct val="0"/>
              </a:spcBef>
            </a:pPr>
            <a:r>
              <a:rPr lang="en-US" sz="1400" b="0" kern="1200" dirty="0">
                <a:latin typeface="Times New Roman" panose="02020603050405020304" pitchFamily="18" charset="0"/>
                <a:cs typeface="Times New Roman" panose="02020603050405020304" pitchFamily="18" charset="0"/>
              </a:rPr>
              <a:t>Go Live</a:t>
            </a:r>
          </a:p>
        </p:txBody>
      </p:sp>
      <p:sp>
        <p:nvSpPr>
          <p:cNvPr id="49" name="TextBox 48"/>
          <p:cNvSpPr txBox="1"/>
          <p:nvPr/>
        </p:nvSpPr>
        <p:spPr>
          <a:xfrm>
            <a:off x="5527922" y="3837136"/>
            <a:ext cx="1097280" cy="1645920"/>
          </a:xfrm>
          <a:prstGeom prst="rect">
            <a:avLst/>
          </a:prstGeom>
          <a:noFill/>
        </p:spPr>
        <p:txBody>
          <a:bodyPr wrap="square" rtlCol="0">
            <a:spAutoFit/>
          </a:bodyPr>
          <a:lstStyle/>
          <a:p>
            <a:pPr algn="ctr"/>
            <a:r>
              <a:rPr lang="en-US" sz="1400" dirty="0">
                <a:solidFill>
                  <a:srgbClr val="00B4CB"/>
                </a:solidFill>
                <a:latin typeface="Times New Roman" panose="02020603050405020304" pitchFamily="18" charset="0"/>
                <a:cs typeface="Times New Roman" panose="02020603050405020304" pitchFamily="18" charset="0"/>
              </a:rPr>
              <a:t>October </a:t>
            </a:r>
          </a:p>
          <a:p>
            <a:pPr algn="ctr"/>
            <a:r>
              <a:rPr lang="en-US" sz="1400" dirty="0">
                <a:solidFill>
                  <a:srgbClr val="00B4CB"/>
                </a:solidFill>
                <a:latin typeface="Times New Roman" panose="02020603050405020304" pitchFamily="18" charset="0"/>
                <a:cs typeface="Times New Roman" panose="02020603050405020304" pitchFamily="18" charset="0"/>
              </a:rPr>
              <a:t>2017</a:t>
            </a:r>
          </a:p>
          <a:p>
            <a:pPr algn="ctr"/>
            <a:r>
              <a:rPr lang="en-US" sz="1400" b="0" dirty="0">
                <a:latin typeface="Times New Roman" panose="02020603050405020304" pitchFamily="18" charset="0"/>
                <a:cs typeface="Times New Roman" panose="02020603050405020304" pitchFamily="18" charset="0"/>
              </a:rPr>
              <a:t>Transfer </a:t>
            </a:r>
          </a:p>
          <a:p>
            <a:pPr algn="ctr"/>
            <a:r>
              <a:rPr lang="en-US" sz="1400" b="0" dirty="0">
                <a:latin typeface="Times New Roman" panose="02020603050405020304" pitchFamily="18" charset="0"/>
                <a:cs typeface="Times New Roman" panose="02020603050405020304" pitchFamily="18" charset="0"/>
              </a:rPr>
              <a:t>Center </a:t>
            </a:r>
          </a:p>
          <a:p>
            <a:pPr algn="ctr"/>
            <a:r>
              <a:rPr lang="en-US" sz="1400" b="0" dirty="0">
                <a:latin typeface="Times New Roman" panose="02020603050405020304" pitchFamily="18" charset="0"/>
                <a:cs typeface="Times New Roman" panose="02020603050405020304" pitchFamily="18" charset="0"/>
              </a:rPr>
              <a:t>Go Live Command Center</a:t>
            </a:r>
          </a:p>
        </p:txBody>
      </p:sp>
      <p:sp>
        <p:nvSpPr>
          <p:cNvPr id="50" name="Freeform 49"/>
          <p:cNvSpPr/>
          <p:nvPr/>
        </p:nvSpPr>
        <p:spPr>
          <a:xfrm>
            <a:off x="4082677" y="3585763"/>
            <a:ext cx="1478308" cy="1488957"/>
          </a:xfrm>
          <a:custGeom>
            <a:avLst/>
            <a:gdLst>
              <a:gd name="connsiteX0" fmla="*/ 0 w 1140863"/>
              <a:gd name="connsiteY0" fmla="*/ 0 h 1809378"/>
              <a:gd name="connsiteX1" fmla="*/ 1140863 w 1140863"/>
              <a:gd name="connsiteY1" fmla="*/ 0 h 1809378"/>
              <a:gd name="connsiteX2" fmla="*/ 1140863 w 1140863"/>
              <a:gd name="connsiteY2" fmla="*/ 1809378 h 1809378"/>
              <a:gd name="connsiteX3" fmla="*/ 0 w 1140863"/>
              <a:gd name="connsiteY3" fmla="*/ 1809378 h 1809378"/>
              <a:gd name="connsiteX4" fmla="*/ 0 w 1140863"/>
              <a:gd name="connsiteY4" fmla="*/ 0 h 18093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0863" h="1809378">
                <a:moveTo>
                  <a:pt x="0" y="0"/>
                </a:moveTo>
                <a:lnTo>
                  <a:pt x="1140863" y="0"/>
                </a:lnTo>
                <a:lnTo>
                  <a:pt x="1140863" y="1809378"/>
                </a:lnTo>
                <a:lnTo>
                  <a:pt x="0" y="180937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23675" tIns="323675" rIns="323675" bIns="323675" numCol="1" spcCol="1270" anchor="b" anchorCtr="0">
            <a:noAutofit/>
          </a:bodyPr>
          <a:lstStyle/>
          <a:p>
            <a:pPr algn="ctr" defTabSz="2023007" fontAlgn="base" hangingPunct="1">
              <a:spcBef>
                <a:spcPct val="0"/>
              </a:spcBef>
            </a:pPr>
            <a:r>
              <a:rPr lang="en-US" sz="1400" kern="1200" dirty="0">
                <a:solidFill>
                  <a:srgbClr val="00B4CB"/>
                </a:solidFill>
                <a:latin typeface="Times New Roman" panose="02020603050405020304" pitchFamily="18" charset="0"/>
                <a:cs typeface="Times New Roman" panose="02020603050405020304" pitchFamily="18" charset="0"/>
              </a:rPr>
              <a:t>November </a:t>
            </a:r>
          </a:p>
          <a:p>
            <a:pPr algn="ctr" defTabSz="2023007" fontAlgn="base" hangingPunct="1">
              <a:spcBef>
                <a:spcPct val="0"/>
              </a:spcBef>
            </a:pPr>
            <a:r>
              <a:rPr lang="en-US" sz="1400" kern="1200" dirty="0">
                <a:solidFill>
                  <a:srgbClr val="00B4CB"/>
                </a:solidFill>
                <a:latin typeface="Times New Roman" panose="02020603050405020304" pitchFamily="18" charset="0"/>
                <a:cs typeface="Times New Roman" panose="02020603050405020304" pitchFamily="18" charset="0"/>
              </a:rPr>
              <a:t>2016</a:t>
            </a:r>
          </a:p>
          <a:p>
            <a:pPr algn="ctr" defTabSz="2023007" fontAlgn="base" hangingPunct="1">
              <a:spcBef>
                <a:spcPct val="0"/>
              </a:spcBef>
            </a:pPr>
            <a:r>
              <a:rPr lang="en-US" sz="1400" b="0" kern="1200" dirty="0">
                <a:solidFill>
                  <a:srgbClr val="393D41">
                    <a:hueOff val="0"/>
                    <a:satOff val="0"/>
                    <a:lumOff val="0"/>
                    <a:alphaOff val="0"/>
                  </a:srgbClr>
                </a:solidFill>
                <a:latin typeface="Times New Roman" panose="02020603050405020304" pitchFamily="18" charset="0"/>
                <a:cs typeface="Times New Roman" panose="02020603050405020304" pitchFamily="18" charset="0"/>
              </a:rPr>
              <a:t>Adult</a:t>
            </a:r>
          </a:p>
          <a:p>
            <a:pPr algn="ctr" defTabSz="2023007" fontAlgn="base" hangingPunct="1">
              <a:spcBef>
                <a:spcPct val="0"/>
              </a:spcBef>
            </a:pPr>
            <a:r>
              <a:rPr lang="en-US" sz="1400" b="0" kern="1200" dirty="0">
                <a:solidFill>
                  <a:srgbClr val="393D41">
                    <a:hueOff val="0"/>
                    <a:satOff val="0"/>
                    <a:lumOff val="0"/>
                    <a:alphaOff val="0"/>
                  </a:srgbClr>
                </a:solidFill>
                <a:latin typeface="Times New Roman" panose="02020603050405020304" pitchFamily="18" charset="0"/>
                <a:cs typeface="Times New Roman" panose="02020603050405020304" pitchFamily="18" charset="0"/>
              </a:rPr>
              <a:t> IMC</a:t>
            </a:r>
          </a:p>
        </p:txBody>
      </p:sp>
      <p:sp>
        <p:nvSpPr>
          <p:cNvPr id="51" name="TextBox 50"/>
          <p:cNvSpPr txBox="1"/>
          <p:nvPr/>
        </p:nvSpPr>
        <p:spPr>
          <a:xfrm>
            <a:off x="6751494" y="3816279"/>
            <a:ext cx="1097280" cy="1169551"/>
          </a:xfrm>
          <a:prstGeom prst="rect">
            <a:avLst/>
          </a:prstGeom>
          <a:noFill/>
        </p:spPr>
        <p:txBody>
          <a:bodyPr wrap="square" rtlCol="0">
            <a:spAutoFit/>
          </a:bodyPr>
          <a:lstStyle/>
          <a:p>
            <a:pPr algn="ctr" defTabSz="2601073" fontAlgn="base" hangingPunct="1">
              <a:spcBef>
                <a:spcPct val="0"/>
              </a:spcBef>
              <a:spcAft>
                <a:spcPct val="0"/>
              </a:spcAft>
            </a:pPr>
            <a:r>
              <a:rPr lang="en-US" sz="1400" kern="1200" dirty="0">
                <a:solidFill>
                  <a:srgbClr val="00B4CB"/>
                </a:solidFill>
                <a:latin typeface="Times New Roman" panose="02020603050405020304" pitchFamily="18" charset="0"/>
                <a:ea typeface="ＭＳ Ｐゴシック" pitchFamily="34" charset="-128"/>
                <a:cs typeface="Times New Roman" panose="02020603050405020304" pitchFamily="18" charset="0"/>
              </a:rPr>
              <a:t>February </a:t>
            </a:r>
          </a:p>
          <a:p>
            <a:pPr algn="ctr" defTabSz="2601073" fontAlgn="base" hangingPunct="1">
              <a:spcBef>
                <a:spcPct val="0"/>
              </a:spcBef>
              <a:spcAft>
                <a:spcPct val="0"/>
              </a:spcAft>
            </a:pPr>
            <a:r>
              <a:rPr lang="en-US" sz="1400" kern="1200" dirty="0">
                <a:solidFill>
                  <a:srgbClr val="00B4CB"/>
                </a:solidFill>
                <a:latin typeface="Times New Roman" panose="02020603050405020304" pitchFamily="18" charset="0"/>
                <a:ea typeface="ＭＳ Ｐゴシック" pitchFamily="34" charset="-128"/>
                <a:cs typeface="Times New Roman" panose="02020603050405020304" pitchFamily="18" charset="0"/>
              </a:rPr>
              <a:t>2018 </a:t>
            </a:r>
          </a:p>
          <a:p>
            <a:pPr algn="ctr" defTabSz="2601073" fontAlgn="base" hangingPunct="1">
              <a:spcBef>
                <a:spcPct val="0"/>
              </a:spcBef>
              <a:spcAft>
                <a:spcPct val="0"/>
              </a:spcAft>
            </a:pPr>
            <a:r>
              <a:rPr lang="en-US" sz="1400" b="0" kern="1200" dirty="0">
                <a:solidFill>
                  <a:srgbClr val="393D41"/>
                </a:solidFill>
                <a:latin typeface="Times New Roman" panose="02020603050405020304" pitchFamily="18" charset="0"/>
                <a:ea typeface="ＭＳ Ｐゴシック" pitchFamily="34" charset="-128"/>
                <a:cs typeface="Times New Roman" panose="02020603050405020304" pitchFamily="18" charset="0"/>
              </a:rPr>
              <a:t>Eliminated</a:t>
            </a:r>
          </a:p>
          <a:p>
            <a:pPr algn="ctr" defTabSz="2601073" fontAlgn="base" hangingPunct="1">
              <a:spcBef>
                <a:spcPct val="0"/>
              </a:spcBef>
              <a:spcAft>
                <a:spcPct val="0"/>
              </a:spcAft>
            </a:pPr>
            <a:r>
              <a:rPr lang="en-US" sz="1400" b="0" kern="1200" dirty="0">
                <a:solidFill>
                  <a:srgbClr val="393D41"/>
                </a:solidFill>
                <a:latin typeface="Times New Roman" panose="02020603050405020304" pitchFamily="18" charset="0"/>
                <a:ea typeface="ＭＳ Ｐゴシック" pitchFamily="34" charset="-128"/>
                <a:cs typeface="Times New Roman" panose="02020603050405020304" pitchFamily="18" charset="0"/>
              </a:rPr>
              <a:t>Bedded</a:t>
            </a:r>
          </a:p>
          <a:p>
            <a:pPr algn="ctr" defTabSz="2601073" fontAlgn="base" hangingPunct="1">
              <a:spcBef>
                <a:spcPct val="0"/>
              </a:spcBef>
              <a:spcAft>
                <a:spcPct val="0"/>
              </a:spcAft>
            </a:pPr>
            <a:r>
              <a:rPr lang="en-US" sz="1400" b="0" kern="1200" dirty="0">
                <a:solidFill>
                  <a:srgbClr val="393D41"/>
                </a:solidFill>
                <a:latin typeface="Times New Roman" panose="02020603050405020304" pitchFamily="18" charset="0"/>
                <a:ea typeface="ＭＳ Ｐゴシック" pitchFamily="34" charset="-128"/>
                <a:cs typeface="Times New Roman" panose="02020603050405020304" pitchFamily="18" charset="0"/>
              </a:rPr>
              <a:t>Outpatients</a:t>
            </a:r>
          </a:p>
        </p:txBody>
      </p:sp>
      <p:sp>
        <p:nvSpPr>
          <p:cNvPr id="52" name="TextBox 51"/>
          <p:cNvSpPr txBox="1"/>
          <p:nvPr/>
        </p:nvSpPr>
        <p:spPr>
          <a:xfrm>
            <a:off x="7986007" y="3835677"/>
            <a:ext cx="1097280" cy="1169551"/>
          </a:xfrm>
          <a:prstGeom prst="rect">
            <a:avLst/>
          </a:prstGeom>
          <a:noFill/>
        </p:spPr>
        <p:txBody>
          <a:bodyPr wrap="square" rtlCol="0">
            <a:spAutoFit/>
          </a:bodyPr>
          <a:lstStyle/>
          <a:p>
            <a:pPr algn="ctr" defTabSz="2601073" fontAlgn="base" hangingPunct="1">
              <a:spcBef>
                <a:spcPct val="0"/>
              </a:spcBef>
              <a:spcAft>
                <a:spcPct val="0"/>
              </a:spcAft>
            </a:pPr>
            <a:r>
              <a:rPr lang="en-US" sz="1400" kern="1200" dirty="0">
                <a:solidFill>
                  <a:srgbClr val="00B4CB"/>
                </a:solidFill>
                <a:latin typeface="Times New Roman" panose="02020603050405020304" pitchFamily="18" charset="0"/>
                <a:ea typeface="ＭＳ Ｐゴシック" pitchFamily="34" charset="-128"/>
                <a:cs typeface="Times New Roman" panose="02020603050405020304" pitchFamily="18" charset="0"/>
              </a:rPr>
              <a:t>April</a:t>
            </a:r>
          </a:p>
          <a:p>
            <a:pPr algn="ctr" defTabSz="2601073" fontAlgn="base" hangingPunct="1">
              <a:spcBef>
                <a:spcPct val="0"/>
              </a:spcBef>
              <a:spcAft>
                <a:spcPct val="0"/>
              </a:spcAft>
            </a:pPr>
            <a:r>
              <a:rPr lang="en-US" sz="1400" kern="1200" dirty="0">
                <a:solidFill>
                  <a:srgbClr val="00B4CB"/>
                </a:solidFill>
                <a:latin typeface="Times New Roman" panose="02020603050405020304" pitchFamily="18" charset="0"/>
                <a:ea typeface="ＭＳ Ｐゴシック" pitchFamily="34" charset="-128"/>
                <a:cs typeface="Times New Roman" panose="02020603050405020304" pitchFamily="18" charset="0"/>
              </a:rPr>
              <a:t>2018 </a:t>
            </a:r>
          </a:p>
          <a:p>
            <a:pPr algn="ctr" defTabSz="2601073" fontAlgn="base" hangingPunct="1">
              <a:spcBef>
                <a:spcPct val="0"/>
              </a:spcBef>
              <a:spcAft>
                <a:spcPct val="0"/>
              </a:spcAft>
            </a:pPr>
            <a:r>
              <a:rPr lang="en-US" sz="1400" b="0" kern="1200" dirty="0">
                <a:solidFill>
                  <a:srgbClr val="393D41"/>
                </a:solidFill>
                <a:latin typeface="Times New Roman" panose="02020603050405020304" pitchFamily="18" charset="0"/>
                <a:ea typeface="ＭＳ Ｐゴシック" pitchFamily="34" charset="-128"/>
                <a:cs typeface="Times New Roman" panose="02020603050405020304" pitchFamily="18" charset="0"/>
              </a:rPr>
              <a:t>ED FastTrack</a:t>
            </a:r>
          </a:p>
          <a:p>
            <a:pPr algn="ctr" defTabSz="2601073" fontAlgn="base" hangingPunct="1">
              <a:spcBef>
                <a:spcPct val="0"/>
              </a:spcBef>
              <a:spcAft>
                <a:spcPct val="0"/>
              </a:spcAft>
            </a:pPr>
            <a:r>
              <a:rPr lang="en-US" sz="1400" b="0" kern="1200" dirty="0">
                <a:solidFill>
                  <a:srgbClr val="393D41"/>
                </a:solidFill>
                <a:latin typeface="Times New Roman" panose="02020603050405020304" pitchFamily="18" charset="0"/>
                <a:ea typeface="ＭＳ Ｐゴシック" pitchFamily="34" charset="-128"/>
                <a:cs typeface="Times New Roman" panose="02020603050405020304" pitchFamily="18" charset="0"/>
              </a:rPr>
              <a:t>Expanded</a:t>
            </a:r>
          </a:p>
        </p:txBody>
      </p:sp>
      <p:sp>
        <p:nvSpPr>
          <p:cNvPr id="53" name="TextBox 52"/>
          <p:cNvSpPr txBox="1"/>
          <p:nvPr/>
        </p:nvSpPr>
        <p:spPr>
          <a:xfrm>
            <a:off x="9146322" y="3779702"/>
            <a:ext cx="1097280" cy="1169551"/>
          </a:xfrm>
          <a:prstGeom prst="rect">
            <a:avLst/>
          </a:prstGeom>
          <a:noFill/>
        </p:spPr>
        <p:txBody>
          <a:bodyPr wrap="square" rtlCol="0">
            <a:spAutoFit/>
          </a:bodyPr>
          <a:lstStyle/>
          <a:p>
            <a:pPr algn="ctr" defTabSz="2601073" fontAlgn="base" hangingPunct="1">
              <a:spcBef>
                <a:spcPct val="0"/>
              </a:spcBef>
              <a:spcAft>
                <a:spcPct val="0"/>
              </a:spcAft>
            </a:pPr>
            <a:r>
              <a:rPr lang="en-US" sz="1400" kern="1200" dirty="0">
                <a:solidFill>
                  <a:srgbClr val="00B4CB"/>
                </a:solidFill>
                <a:latin typeface="Times New Roman" panose="02020603050405020304" pitchFamily="18" charset="0"/>
                <a:ea typeface="ＭＳ Ｐゴシック" pitchFamily="34" charset="-128"/>
                <a:cs typeface="Times New Roman" panose="02020603050405020304" pitchFamily="18" charset="0"/>
              </a:rPr>
              <a:t>June </a:t>
            </a:r>
          </a:p>
          <a:p>
            <a:pPr algn="ctr" defTabSz="2601073" fontAlgn="base" hangingPunct="1">
              <a:spcBef>
                <a:spcPct val="0"/>
              </a:spcBef>
              <a:spcAft>
                <a:spcPct val="0"/>
              </a:spcAft>
            </a:pPr>
            <a:r>
              <a:rPr lang="en-US" sz="1400" kern="1200" dirty="0">
                <a:solidFill>
                  <a:srgbClr val="00B4CB"/>
                </a:solidFill>
                <a:latin typeface="Times New Roman" panose="02020603050405020304" pitchFamily="18" charset="0"/>
                <a:ea typeface="ＭＳ Ｐゴシック" pitchFamily="34" charset="-128"/>
                <a:cs typeface="Times New Roman" panose="02020603050405020304" pitchFamily="18" charset="0"/>
              </a:rPr>
              <a:t>2018</a:t>
            </a:r>
          </a:p>
          <a:p>
            <a:pPr algn="ctr" defTabSz="2601073" fontAlgn="base" hangingPunct="1">
              <a:spcBef>
                <a:spcPct val="0"/>
              </a:spcBef>
              <a:spcAft>
                <a:spcPct val="0"/>
              </a:spcAft>
            </a:pPr>
            <a:r>
              <a:rPr lang="en-US" sz="1400" b="0" kern="1200" dirty="0">
                <a:solidFill>
                  <a:srgbClr val="393D41"/>
                </a:solidFill>
                <a:latin typeface="Times New Roman" panose="02020603050405020304" pitchFamily="18" charset="0"/>
                <a:ea typeface="ＭＳ Ｐゴシック" pitchFamily="34" charset="-128"/>
                <a:cs typeface="Times New Roman" panose="02020603050405020304" pitchFamily="18" charset="0"/>
              </a:rPr>
              <a:t>New ED Admission Process</a:t>
            </a:r>
          </a:p>
        </p:txBody>
      </p:sp>
    </p:spTree>
    <p:extLst>
      <p:ext uri="{BB962C8B-B14F-4D97-AF65-F5344CB8AC3E}">
        <p14:creationId xmlns:p14="http://schemas.microsoft.com/office/powerpoint/2010/main" val="18893264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3083210" y="0"/>
            <a:ext cx="6025581" cy="819165"/>
          </a:xfrm>
          <a:prstGeom prst="rect">
            <a:avLst/>
          </a:prstGeom>
          <a:ln w="3175">
            <a:miter lim="400000"/>
          </a:ln>
          <a:extLst>
            <a:ext uri="{C572A759-6A51-4108-AA02-DFA0A04FC94B}">
              <ma14:wrappingTextBoxFlag xmlns:ma14="http://schemas.microsoft.com/office/mac/drawingml/2011/main" xmlns="" val="1"/>
            </a:ext>
          </a:extLst>
        </p:spPr>
        <p:txBody>
          <a:bodyPr lIns="51434" tIns="51434" rIns="51434" bIns="51434">
            <a:noAutofit/>
          </a:bodyPr>
          <a:lstStyle>
            <a:lvl1pPr marL="0" marR="0" indent="0" algn="l" defTabSz="1828800" latinLnBrk="0">
              <a:lnSpc>
                <a:spcPct val="100000"/>
              </a:lnSpc>
              <a:spcBef>
                <a:spcPts val="0"/>
              </a:spcBef>
              <a:spcAft>
                <a:spcPts val="0"/>
              </a:spcAft>
              <a:buClrTx/>
              <a:buSzTx/>
              <a:buFontTx/>
              <a:buNone/>
              <a:tabLst/>
              <a:defRPr sz="8400" b="0" i="0" u="none" strike="noStrike" cap="none" spc="0" baseline="0">
                <a:ln>
                  <a:noFill/>
                </a:ln>
                <a:solidFill>
                  <a:srgbClr val="00B4CB"/>
                </a:solidFill>
                <a:uFillTx/>
                <a:latin typeface="Times New Roman"/>
                <a:ea typeface="Times New Roman"/>
                <a:cs typeface="Times New Roman"/>
                <a:sym typeface="Times New Roman"/>
              </a:defRPr>
            </a:lvl1pPr>
            <a:lvl2pPr marL="0" marR="0" indent="0" algn="l" defTabSz="1828800" latinLnBrk="0">
              <a:lnSpc>
                <a:spcPct val="100000"/>
              </a:lnSpc>
              <a:spcBef>
                <a:spcPts val="0"/>
              </a:spcBef>
              <a:spcAft>
                <a:spcPts val="0"/>
              </a:spcAft>
              <a:buClrTx/>
              <a:buSzTx/>
              <a:buFontTx/>
              <a:buNone/>
              <a:tabLst/>
              <a:defRPr sz="8400" b="0" i="0" u="none" strike="noStrike" cap="none" spc="0" baseline="0">
                <a:ln>
                  <a:noFill/>
                </a:ln>
                <a:solidFill>
                  <a:srgbClr val="FFFFFF"/>
                </a:solidFill>
                <a:uFillTx/>
                <a:latin typeface="Times New Roman"/>
                <a:ea typeface="Times New Roman"/>
                <a:cs typeface="Times New Roman"/>
                <a:sym typeface="Times New Roman"/>
              </a:defRPr>
            </a:lvl2pPr>
            <a:lvl3pPr marL="0" marR="0" indent="0" algn="l" defTabSz="1828800" latinLnBrk="0">
              <a:lnSpc>
                <a:spcPct val="100000"/>
              </a:lnSpc>
              <a:spcBef>
                <a:spcPts val="0"/>
              </a:spcBef>
              <a:spcAft>
                <a:spcPts val="0"/>
              </a:spcAft>
              <a:buClrTx/>
              <a:buSzTx/>
              <a:buFontTx/>
              <a:buNone/>
              <a:tabLst/>
              <a:defRPr sz="8400" b="0" i="0" u="none" strike="noStrike" cap="none" spc="0" baseline="0">
                <a:ln>
                  <a:noFill/>
                </a:ln>
                <a:solidFill>
                  <a:srgbClr val="FFFFFF"/>
                </a:solidFill>
                <a:uFillTx/>
                <a:latin typeface="Times New Roman"/>
                <a:ea typeface="Times New Roman"/>
                <a:cs typeface="Times New Roman"/>
                <a:sym typeface="Times New Roman"/>
              </a:defRPr>
            </a:lvl3pPr>
            <a:lvl4pPr marL="0" marR="0" indent="0" algn="l" defTabSz="1828800" latinLnBrk="0">
              <a:lnSpc>
                <a:spcPct val="100000"/>
              </a:lnSpc>
              <a:spcBef>
                <a:spcPts val="0"/>
              </a:spcBef>
              <a:spcAft>
                <a:spcPts val="0"/>
              </a:spcAft>
              <a:buClrTx/>
              <a:buSzTx/>
              <a:buFontTx/>
              <a:buNone/>
              <a:tabLst/>
              <a:defRPr sz="8400" b="0" i="0" u="none" strike="noStrike" cap="none" spc="0" baseline="0">
                <a:ln>
                  <a:noFill/>
                </a:ln>
                <a:solidFill>
                  <a:srgbClr val="FFFFFF"/>
                </a:solidFill>
                <a:uFillTx/>
                <a:latin typeface="Times New Roman"/>
                <a:ea typeface="Times New Roman"/>
                <a:cs typeface="Times New Roman"/>
                <a:sym typeface="Times New Roman"/>
              </a:defRPr>
            </a:lvl4pPr>
            <a:lvl5pPr marL="0" marR="0" indent="0" algn="l" defTabSz="1828800" latinLnBrk="0">
              <a:lnSpc>
                <a:spcPct val="100000"/>
              </a:lnSpc>
              <a:spcBef>
                <a:spcPts val="0"/>
              </a:spcBef>
              <a:spcAft>
                <a:spcPts val="0"/>
              </a:spcAft>
              <a:buClrTx/>
              <a:buSzTx/>
              <a:buFontTx/>
              <a:buNone/>
              <a:tabLst/>
              <a:defRPr sz="8400" b="0" i="0" u="none" strike="noStrike" cap="none" spc="0" baseline="0">
                <a:ln>
                  <a:noFill/>
                </a:ln>
                <a:solidFill>
                  <a:srgbClr val="FFFFFF"/>
                </a:solidFill>
                <a:uFillTx/>
                <a:latin typeface="Times New Roman"/>
                <a:ea typeface="Times New Roman"/>
                <a:cs typeface="Times New Roman"/>
                <a:sym typeface="Times New Roman"/>
              </a:defRPr>
            </a:lvl5pPr>
            <a:lvl6pPr marL="0" marR="0" indent="0" algn="l" defTabSz="1828800" latinLnBrk="0">
              <a:lnSpc>
                <a:spcPct val="100000"/>
              </a:lnSpc>
              <a:spcBef>
                <a:spcPts val="0"/>
              </a:spcBef>
              <a:spcAft>
                <a:spcPts val="0"/>
              </a:spcAft>
              <a:buClrTx/>
              <a:buSzTx/>
              <a:buFontTx/>
              <a:buNone/>
              <a:tabLst/>
              <a:defRPr sz="8400" b="0" i="0" u="none" strike="noStrike" cap="none" spc="0" baseline="0">
                <a:ln>
                  <a:noFill/>
                </a:ln>
                <a:solidFill>
                  <a:srgbClr val="FFFFFF"/>
                </a:solidFill>
                <a:uFillTx/>
                <a:latin typeface="Times New Roman"/>
                <a:ea typeface="Times New Roman"/>
                <a:cs typeface="Times New Roman"/>
                <a:sym typeface="Times New Roman"/>
              </a:defRPr>
            </a:lvl6pPr>
            <a:lvl7pPr marL="0" marR="0" indent="0" algn="l" defTabSz="1828800" latinLnBrk="0">
              <a:lnSpc>
                <a:spcPct val="100000"/>
              </a:lnSpc>
              <a:spcBef>
                <a:spcPts val="0"/>
              </a:spcBef>
              <a:spcAft>
                <a:spcPts val="0"/>
              </a:spcAft>
              <a:buClrTx/>
              <a:buSzTx/>
              <a:buFontTx/>
              <a:buNone/>
              <a:tabLst/>
              <a:defRPr sz="8400" b="0" i="0" u="none" strike="noStrike" cap="none" spc="0" baseline="0">
                <a:ln>
                  <a:noFill/>
                </a:ln>
                <a:solidFill>
                  <a:srgbClr val="FFFFFF"/>
                </a:solidFill>
                <a:uFillTx/>
                <a:latin typeface="Times New Roman"/>
                <a:ea typeface="Times New Roman"/>
                <a:cs typeface="Times New Roman"/>
                <a:sym typeface="Times New Roman"/>
              </a:defRPr>
            </a:lvl7pPr>
            <a:lvl8pPr marL="0" marR="0" indent="0" algn="l" defTabSz="1828800" latinLnBrk="0">
              <a:lnSpc>
                <a:spcPct val="100000"/>
              </a:lnSpc>
              <a:spcBef>
                <a:spcPts val="0"/>
              </a:spcBef>
              <a:spcAft>
                <a:spcPts val="0"/>
              </a:spcAft>
              <a:buClrTx/>
              <a:buSzTx/>
              <a:buFontTx/>
              <a:buNone/>
              <a:tabLst/>
              <a:defRPr sz="8400" b="0" i="0" u="none" strike="noStrike" cap="none" spc="0" baseline="0">
                <a:ln>
                  <a:noFill/>
                </a:ln>
                <a:solidFill>
                  <a:srgbClr val="FFFFFF"/>
                </a:solidFill>
                <a:uFillTx/>
                <a:latin typeface="Times New Roman"/>
                <a:ea typeface="Times New Roman"/>
                <a:cs typeface="Times New Roman"/>
                <a:sym typeface="Times New Roman"/>
              </a:defRPr>
            </a:lvl8pPr>
            <a:lvl9pPr marL="0" marR="0" indent="0" algn="l" defTabSz="1828800" latinLnBrk="0">
              <a:lnSpc>
                <a:spcPct val="100000"/>
              </a:lnSpc>
              <a:spcBef>
                <a:spcPts val="0"/>
              </a:spcBef>
              <a:spcAft>
                <a:spcPts val="0"/>
              </a:spcAft>
              <a:buClrTx/>
              <a:buSzTx/>
              <a:buFontTx/>
              <a:buNone/>
              <a:tabLst/>
              <a:defRPr sz="8400" b="0" i="0" u="none" strike="noStrike" cap="none" spc="0" baseline="0">
                <a:ln>
                  <a:noFill/>
                </a:ln>
                <a:solidFill>
                  <a:srgbClr val="FFFFFF"/>
                </a:solidFill>
                <a:uFillTx/>
                <a:latin typeface="Times New Roman"/>
                <a:ea typeface="Times New Roman"/>
                <a:cs typeface="Times New Roman"/>
                <a:sym typeface="Times New Roman"/>
              </a:defRPr>
            </a:lvl9pPr>
          </a:lstStyle>
          <a:p>
            <a:pPr hangingPunct="1"/>
            <a:r>
              <a:rPr lang="en-US" sz="4400" dirty="0">
                <a:solidFill>
                  <a:srgbClr val="002060"/>
                </a:solidFill>
                <a:effectLst>
                  <a:outerShdw blurRad="38100" dist="38100" dir="2700000" algn="tl">
                    <a:srgbClr val="000000">
                      <a:alpha val="43137"/>
                    </a:srgbClr>
                  </a:outerShdw>
                </a:effectLst>
              </a:rPr>
              <a:t>Power of the New System</a:t>
            </a:r>
          </a:p>
        </p:txBody>
      </p:sp>
      <p:sp>
        <p:nvSpPr>
          <p:cNvPr id="7" name="Content Placeholder 2"/>
          <p:cNvSpPr txBox="1">
            <a:spLocks/>
          </p:cNvSpPr>
          <p:nvPr/>
        </p:nvSpPr>
        <p:spPr>
          <a:xfrm>
            <a:off x="1676400" y="1009665"/>
            <a:ext cx="8839200" cy="1304910"/>
          </a:xfrm>
          <a:prstGeom prst="rect">
            <a:avLst/>
          </a:prstGeom>
          <a:ln w="3175">
            <a:miter lim="400000"/>
          </a:ln>
          <a:extLst>
            <a:ext uri="{C572A759-6A51-4108-AA02-DFA0A04FC94B}">
              <ma14:wrappingTextBoxFlag xmlns:ma14="http://schemas.microsoft.com/office/mac/drawingml/2011/main" xmlns="" val="1"/>
            </a:ext>
          </a:extLst>
        </p:spPr>
        <p:txBody>
          <a:bodyPr vert="horz" lIns="91440" tIns="45720" rIns="91440" bIns="45720" rtlCol="0" anchor="ctr">
            <a:noAutofit/>
          </a:bodyPr>
          <a:lstStyle>
            <a:lvl1pPr marL="0" marR="0" indent="0" algn="l" defTabSz="1828800" latinLnBrk="0">
              <a:lnSpc>
                <a:spcPct val="120000"/>
              </a:lnSpc>
              <a:spcBef>
                <a:spcPts val="900"/>
              </a:spcBef>
              <a:spcAft>
                <a:spcPts val="0"/>
              </a:spcAft>
              <a:buClrTx/>
              <a:buSzTx/>
              <a:buFontTx/>
              <a:buNone/>
              <a:tabLst/>
              <a:defRPr sz="2800" b="0" i="0" u="none" strike="noStrike" cap="none" spc="0" baseline="0">
                <a:ln>
                  <a:noFill/>
                </a:ln>
                <a:solidFill>
                  <a:srgbClr val="FFFFFF"/>
                </a:solidFill>
                <a:uFillTx/>
                <a:latin typeface="Arial"/>
                <a:ea typeface="Arial"/>
                <a:cs typeface="Arial"/>
                <a:sym typeface="Arial"/>
              </a:defRPr>
            </a:lvl1pPr>
            <a:lvl2pPr marL="0" marR="0" indent="457200" algn="l" defTabSz="1828800" latinLnBrk="0">
              <a:lnSpc>
                <a:spcPct val="120000"/>
              </a:lnSpc>
              <a:spcBef>
                <a:spcPts val="900"/>
              </a:spcBef>
              <a:spcAft>
                <a:spcPts val="0"/>
              </a:spcAft>
              <a:buClrTx/>
              <a:buSzTx/>
              <a:buFontTx/>
              <a:buNone/>
              <a:tabLst/>
              <a:defRPr sz="2800" b="0" i="0" u="none" strike="noStrike" cap="none" spc="0" baseline="0">
                <a:ln>
                  <a:noFill/>
                </a:ln>
                <a:solidFill>
                  <a:srgbClr val="FFFFFF"/>
                </a:solidFill>
                <a:uFillTx/>
                <a:latin typeface="Arial"/>
                <a:ea typeface="Arial"/>
                <a:cs typeface="Arial"/>
                <a:sym typeface="Arial"/>
              </a:defRPr>
            </a:lvl2pPr>
            <a:lvl3pPr marL="0" marR="0" indent="914400" algn="l" defTabSz="1828800" latinLnBrk="0">
              <a:lnSpc>
                <a:spcPct val="120000"/>
              </a:lnSpc>
              <a:spcBef>
                <a:spcPts val="900"/>
              </a:spcBef>
              <a:spcAft>
                <a:spcPts val="0"/>
              </a:spcAft>
              <a:buClrTx/>
              <a:buSzTx/>
              <a:buFontTx/>
              <a:buNone/>
              <a:tabLst/>
              <a:defRPr sz="2800" b="0" i="0" u="none" strike="noStrike" cap="none" spc="0" baseline="0">
                <a:ln>
                  <a:noFill/>
                </a:ln>
                <a:solidFill>
                  <a:srgbClr val="FFFFFF"/>
                </a:solidFill>
                <a:uFillTx/>
                <a:latin typeface="Arial"/>
                <a:ea typeface="Arial"/>
                <a:cs typeface="Arial"/>
                <a:sym typeface="Arial"/>
              </a:defRPr>
            </a:lvl3pPr>
            <a:lvl4pPr marL="0" marR="0" indent="1371600" algn="l" defTabSz="1828800" latinLnBrk="0">
              <a:lnSpc>
                <a:spcPct val="120000"/>
              </a:lnSpc>
              <a:spcBef>
                <a:spcPts val="900"/>
              </a:spcBef>
              <a:spcAft>
                <a:spcPts val="0"/>
              </a:spcAft>
              <a:buClrTx/>
              <a:buSzTx/>
              <a:buFontTx/>
              <a:buNone/>
              <a:tabLst/>
              <a:defRPr sz="2800" b="0" i="0" u="none" strike="noStrike" cap="none" spc="0" baseline="0">
                <a:ln>
                  <a:noFill/>
                </a:ln>
                <a:solidFill>
                  <a:srgbClr val="FFFFFF"/>
                </a:solidFill>
                <a:uFillTx/>
                <a:latin typeface="Arial"/>
                <a:ea typeface="Arial"/>
                <a:cs typeface="Arial"/>
                <a:sym typeface="Arial"/>
              </a:defRPr>
            </a:lvl4pPr>
            <a:lvl5pPr marL="4114851" marR="0" indent="-457206" algn="l" defTabSz="1828800" latinLnBrk="0">
              <a:lnSpc>
                <a:spcPct val="120000"/>
              </a:lnSpc>
              <a:spcBef>
                <a:spcPts val="900"/>
              </a:spcBef>
              <a:spcAft>
                <a:spcPts val="0"/>
              </a:spcAft>
              <a:buClrTx/>
              <a:buSzTx/>
              <a:buFont typeface="Arial" panose="020B0604020202020204" pitchFamily="34" charset="0"/>
              <a:buChar char="•"/>
              <a:tabLst/>
              <a:defRPr sz="2800" b="0" i="0" u="none" strike="noStrike" cap="none" spc="0" baseline="0">
                <a:ln>
                  <a:noFill/>
                </a:ln>
                <a:solidFill>
                  <a:srgbClr val="FFFFFF"/>
                </a:solidFill>
                <a:uFillTx/>
                <a:latin typeface="Arial"/>
                <a:ea typeface="Arial"/>
                <a:cs typeface="Arial"/>
                <a:sym typeface="Arial"/>
              </a:defRPr>
            </a:lvl5pPr>
            <a:lvl6pPr marL="0" marR="0" indent="2286000" algn="l" defTabSz="1828800" latinLnBrk="0">
              <a:lnSpc>
                <a:spcPct val="120000"/>
              </a:lnSpc>
              <a:spcBef>
                <a:spcPts val="900"/>
              </a:spcBef>
              <a:spcAft>
                <a:spcPts val="0"/>
              </a:spcAft>
              <a:buClrTx/>
              <a:buSzTx/>
              <a:buFontTx/>
              <a:buNone/>
              <a:tabLst/>
              <a:defRPr sz="2800" b="0" i="0" u="none" strike="noStrike" cap="none" spc="0" baseline="0">
                <a:ln>
                  <a:noFill/>
                </a:ln>
                <a:solidFill>
                  <a:srgbClr val="FFFFFF"/>
                </a:solidFill>
                <a:uFillTx/>
                <a:latin typeface="Arial"/>
                <a:ea typeface="Arial"/>
                <a:cs typeface="Arial"/>
                <a:sym typeface="Arial"/>
              </a:defRPr>
            </a:lvl6pPr>
            <a:lvl7pPr marL="0" marR="0" indent="2743200" algn="l" defTabSz="1828800" latinLnBrk="0">
              <a:lnSpc>
                <a:spcPct val="120000"/>
              </a:lnSpc>
              <a:spcBef>
                <a:spcPts val="900"/>
              </a:spcBef>
              <a:spcAft>
                <a:spcPts val="0"/>
              </a:spcAft>
              <a:buClrTx/>
              <a:buSzTx/>
              <a:buFontTx/>
              <a:buNone/>
              <a:tabLst/>
              <a:defRPr sz="2800" b="0" i="0" u="none" strike="noStrike" cap="none" spc="0" baseline="0">
                <a:ln>
                  <a:noFill/>
                </a:ln>
                <a:solidFill>
                  <a:srgbClr val="FFFFFF"/>
                </a:solidFill>
                <a:uFillTx/>
                <a:latin typeface="Arial"/>
                <a:ea typeface="Arial"/>
                <a:cs typeface="Arial"/>
                <a:sym typeface="Arial"/>
              </a:defRPr>
            </a:lvl7pPr>
            <a:lvl8pPr marL="0" marR="0" indent="3200400" algn="l" defTabSz="1828800" latinLnBrk="0">
              <a:lnSpc>
                <a:spcPct val="120000"/>
              </a:lnSpc>
              <a:spcBef>
                <a:spcPts val="900"/>
              </a:spcBef>
              <a:spcAft>
                <a:spcPts val="0"/>
              </a:spcAft>
              <a:buClrTx/>
              <a:buSzTx/>
              <a:buFontTx/>
              <a:buNone/>
              <a:tabLst/>
              <a:defRPr sz="2800" b="0" i="0" u="none" strike="noStrike" cap="none" spc="0" baseline="0">
                <a:ln>
                  <a:noFill/>
                </a:ln>
                <a:solidFill>
                  <a:srgbClr val="FFFFFF"/>
                </a:solidFill>
                <a:uFillTx/>
                <a:latin typeface="Arial"/>
                <a:ea typeface="Arial"/>
                <a:cs typeface="Arial"/>
                <a:sym typeface="Arial"/>
              </a:defRPr>
            </a:lvl8pPr>
            <a:lvl9pPr marL="0" marR="0" indent="3657600" algn="l" defTabSz="1828800" latinLnBrk="0">
              <a:lnSpc>
                <a:spcPct val="120000"/>
              </a:lnSpc>
              <a:spcBef>
                <a:spcPts val="900"/>
              </a:spcBef>
              <a:spcAft>
                <a:spcPts val="0"/>
              </a:spcAft>
              <a:buClrTx/>
              <a:buSzTx/>
              <a:buFontTx/>
              <a:buNone/>
              <a:tabLst/>
              <a:defRPr sz="2800" b="0" i="0" u="none" strike="noStrike" cap="none" spc="0" baseline="0">
                <a:ln>
                  <a:noFill/>
                </a:ln>
                <a:solidFill>
                  <a:srgbClr val="FFFFFF"/>
                </a:solidFill>
                <a:uFillTx/>
                <a:latin typeface="Arial"/>
                <a:ea typeface="Arial"/>
                <a:cs typeface="Arial"/>
                <a:sym typeface="Arial"/>
              </a:defRPr>
            </a:lvl9pPr>
          </a:lstStyle>
          <a:p>
            <a:pPr hangingPunct="1"/>
            <a:r>
              <a:rPr lang="en-US" dirty="0">
                <a:solidFill>
                  <a:srgbClr val="00B4CB"/>
                </a:solidFill>
                <a:latin typeface="Times New Roman" panose="02020603050405020304" pitchFamily="18" charset="0"/>
                <a:cs typeface="Times New Roman" panose="02020603050405020304" pitchFamily="18" charset="0"/>
              </a:rPr>
              <a:t>The images below highlight the huge improvement the new electronic bed management system provides to AU Health</a:t>
            </a:r>
          </a:p>
        </p:txBody>
      </p:sp>
      <p:sp>
        <p:nvSpPr>
          <p:cNvPr id="8" name="TextBox 7"/>
          <p:cNvSpPr txBox="1"/>
          <p:nvPr/>
        </p:nvSpPr>
        <p:spPr>
          <a:xfrm>
            <a:off x="234552" y="2657828"/>
            <a:ext cx="5575698" cy="830997"/>
          </a:xfrm>
          <a:prstGeom prst="rect">
            <a:avLst/>
          </a:prstGeom>
          <a:noFill/>
        </p:spPr>
        <p:txBody>
          <a:bodyPr wrap="square" rtlCol="0">
            <a:spAutoFit/>
          </a:bodyPr>
          <a:lstStyle/>
          <a:p>
            <a:r>
              <a:rPr lang="en-US" sz="2400" dirty="0">
                <a:solidFill>
                  <a:srgbClr val="002060"/>
                </a:solidFill>
                <a:latin typeface="Times New Roman" panose="02020603050405020304" pitchFamily="18" charset="0"/>
                <a:cs typeface="Times New Roman" panose="02020603050405020304" pitchFamily="18" charset="0"/>
              </a:rPr>
              <a:t>Pre-Capacity Management Patient Flow:</a:t>
            </a:r>
          </a:p>
          <a:p>
            <a:r>
              <a:rPr lang="en-US" sz="2400" b="0" dirty="0">
                <a:solidFill>
                  <a:srgbClr val="002060"/>
                </a:solidFill>
                <a:latin typeface="Times New Roman" panose="02020603050405020304" pitchFamily="18" charset="0"/>
                <a:cs typeface="Times New Roman" panose="02020603050405020304" pitchFamily="18" charset="0"/>
              </a:rPr>
              <a:t>Manual Bed Tracking and Placement</a:t>
            </a:r>
          </a:p>
        </p:txBody>
      </p:sp>
      <p:sp>
        <p:nvSpPr>
          <p:cNvPr id="9" name="TextBox 8"/>
          <p:cNvSpPr txBox="1"/>
          <p:nvPr/>
        </p:nvSpPr>
        <p:spPr>
          <a:xfrm>
            <a:off x="6085553" y="2657829"/>
            <a:ext cx="5659070" cy="830997"/>
          </a:xfrm>
          <a:prstGeom prst="rect">
            <a:avLst/>
          </a:prstGeom>
          <a:noFill/>
        </p:spPr>
        <p:txBody>
          <a:bodyPr wrap="square" rtlCol="0">
            <a:spAutoFit/>
          </a:bodyPr>
          <a:lstStyle/>
          <a:p>
            <a:r>
              <a:rPr lang="en-US" sz="2400" dirty="0">
                <a:solidFill>
                  <a:srgbClr val="002060"/>
                </a:solidFill>
                <a:latin typeface="Times New Roman" panose="02020603050405020304" pitchFamily="18" charset="0"/>
                <a:cs typeface="Times New Roman" panose="02020603050405020304" pitchFamily="18" charset="0"/>
              </a:rPr>
              <a:t>Post-Capacity Management Patient Flow: </a:t>
            </a:r>
          </a:p>
          <a:p>
            <a:r>
              <a:rPr lang="en-US" sz="2400" b="0" dirty="0">
                <a:solidFill>
                  <a:srgbClr val="002060"/>
                </a:solidFill>
                <a:latin typeface="Times New Roman" panose="02020603050405020304" pitchFamily="18" charset="0"/>
                <a:cs typeface="Times New Roman" panose="02020603050405020304" pitchFamily="18" charset="0"/>
              </a:rPr>
              <a:t>Automated Bed Tracking and Placement</a:t>
            </a:r>
          </a:p>
        </p:txBody>
      </p:sp>
      <p:pic>
        <p:nvPicPr>
          <p:cNvPr id="10" name="Picture 9"/>
          <p:cNvPicPr>
            <a:picLocks noChangeAspect="1"/>
          </p:cNvPicPr>
          <p:nvPr/>
        </p:nvPicPr>
        <p:blipFill>
          <a:blip r:embed="rId2"/>
          <a:stretch>
            <a:fillRect/>
          </a:stretch>
        </p:blipFill>
        <p:spPr>
          <a:xfrm>
            <a:off x="6011734" y="3424677"/>
            <a:ext cx="5698218" cy="3433323"/>
          </a:xfrm>
          <a:prstGeom prst="rect">
            <a:avLst/>
          </a:prstGeom>
          <a:ln>
            <a:noFill/>
          </a:ln>
          <a:effectLst>
            <a:softEdge rad="112500"/>
          </a:effectLst>
        </p:spPr>
      </p:pic>
      <p:pic>
        <p:nvPicPr>
          <p:cNvPr id="11" name="Picture 10"/>
          <p:cNvPicPr>
            <a:picLocks noGrp="1"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4552" y="3424677"/>
            <a:ext cx="5575698" cy="3439877"/>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28880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ox(out)">
                                      <p:cBhvr>
                                        <p:cTn id="7" dur="2250"/>
                                        <p:tgtEl>
                                          <p:spTgt spid="11"/>
                                        </p:tgtEl>
                                      </p:cBhvr>
                                    </p:animEffect>
                                  </p:childTnLst>
                                </p:cTn>
                              </p:par>
                            </p:childTnLst>
                          </p:cTn>
                        </p:par>
                        <p:par>
                          <p:cTn id="8" fill="hold">
                            <p:stCondLst>
                              <p:cond delay="2250"/>
                            </p:stCondLst>
                            <p:childTnLst>
                              <p:par>
                                <p:cTn id="9" presetID="4" presetClass="entr" presetSubtype="32"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box(out)">
                                      <p:cBhvr>
                                        <p:cTn id="11" dur="22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CA6757-45EB-4305-B74F-54D9CE9768DA}"/>
              </a:ext>
            </a:extLst>
          </p:cNvPr>
          <p:cNvSpPr>
            <a:spLocks noGrp="1"/>
          </p:cNvSpPr>
          <p:nvPr>
            <p:ph type="title"/>
          </p:nvPr>
        </p:nvSpPr>
        <p:spPr>
          <a:xfrm>
            <a:off x="414338" y="1"/>
            <a:ext cx="10515600" cy="734290"/>
          </a:xfrm>
        </p:spPr>
        <p:txBody>
          <a:bodyPr/>
          <a:lstStyle/>
          <a:p>
            <a:r>
              <a:rPr lang="en-US" dirty="0"/>
              <a:t>Clairvia Go Live 2016</a:t>
            </a:r>
          </a:p>
        </p:txBody>
      </p:sp>
      <p:pic>
        <p:nvPicPr>
          <p:cNvPr id="7" name="Picture 6">
            <a:extLst>
              <a:ext uri="{FF2B5EF4-FFF2-40B4-BE49-F238E27FC236}">
                <a16:creationId xmlns:a16="http://schemas.microsoft.com/office/drawing/2014/main" id="{3CDE5637-044C-4C98-9CAF-568D59B6CD9C}"/>
              </a:ext>
            </a:extLst>
          </p:cNvPr>
          <p:cNvPicPr>
            <a:picLocks noChangeAspect="1"/>
          </p:cNvPicPr>
          <p:nvPr/>
        </p:nvPicPr>
        <p:blipFill>
          <a:blip r:embed="rId3"/>
          <a:stretch>
            <a:fillRect/>
          </a:stretch>
        </p:blipFill>
        <p:spPr>
          <a:xfrm>
            <a:off x="1357745" y="1052945"/>
            <a:ext cx="8844103" cy="5704685"/>
          </a:xfrm>
          <a:prstGeom prst="rect">
            <a:avLst/>
          </a:prstGeom>
        </p:spPr>
      </p:pic>
    </p:spTree>
    <p:extLst>
      <p:ext uri="{BB962C8B-B14F-4D97-AF65-F5344CB8AC3E}">
        <p14:creationId xmlns:p14="http://schemas.microsoft.com/office/powerpoint/2010/main" val="33990237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0472" y="105303"/>
            <a:ext cx="7661563" cy="660062"/>
          </a:xfrm>
        </p:spPr>
        <p:txBody>
          <a:bodyPr>
            <a:noAutofit/>
          </a:bodyPr>
          <a:lstStyle/>
          <a:p>
            <a:r>
              <a:rPr lang="en-US" sz="4800" b="1" dirty="0">
                <a:solidFill>
                  <a:srgbClr val="002060"/>
                </a:solidFill>
                <a:effectLst>
                  <a:outerShdw blurRad="38100" dist="38100" dir="2700000" algn="tl">
                    <a:srgbClr val="000000">
                      <a:alpha val="43137"/>
                    </a:srgbClr>
                  </a:outerShdw>
                </a:effectLst>
              </a:rPr>
              <a:t>Cerner Transfer Center</a:t>
            </a:r>
          </a:p>
        </p:txBody>
      </p:sp>
      <p:sp>
        <p:nvSpPr>
          <p:cNvPr id="3" name="Content Placeholder 2"/>
          <p:cNvSpPr>
            <a:spLocks noGrp="1"/>
          </p:cNvSpPr>
          <p:nvPr>
            <p:ph idx="1"/>
          </p:nvPr>
        </p:nvSpPr>
        <p:spPr>
          <a:xfrm>
            <a:off x="186064" y="4648426"/>
            <a:ext cx="7654483" cy="1809614"/>
          </a:xfrm>
        </p:spPr>
        <p:txBody>
          <a:bodyPr>
            <a:normAutofit fontScale="25000" lnSpcReduction="20000"/>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 </a:t>
            </a:r>
          </a:p>
        </p:txBody>
      </p:sp>
      <p:sp>
        <p:nvSpPr>
          <p:cNvPr id="5" name="TextBox 4"/>
          <p:cNvSpPr txBox="1"/>
          <p:nvPr/>
        </p:nvSpPr>
        <p:spPr>
          <a:xfrm>
            <a:off x="8231104" y="1079689"/>
            <a:ext cx="3732296" cy="3893374"/>
          </a:xfrm>
          <a:prstGeom prst="rect">
            <a:avLst/>
          </a:prstGeom>
          <a:noFill/>
        </p:spPr>
        <p:txBody>
          <a:bodyPr wrap="square" rtlCol="0">
            <a:spAutoFit/>
          </a:bodyPr>
          <a:lstStyle/>
          <a:p>
            <a:pPr algn="ctr"/>
            <a:r>
              <a:rPr lang="en-US" sz="2200" dirty="0">
                <a:solidFill>
                  <a:srgbClr val="00B4CB"/>
                </a:solidFill>
                <a:latin typeface="Times New Roman" panose="02020603050405020304" pitchFamily="18" charset="0"/>
                <a:cs typeface="Times New Roman" panose="02020603050405020304" pitchFamily="18" charset="0"/>
              </a:rPr>
              <a:t>Key Benefits</a:t>
            </a:r>
          </a:p>
          <a:p>
            <a:pPr marL="261144" indent="-261144">
              <a:spcAft>
                <a:spcPts val="300"/>
              </a:spcAft>
              <a:buClr>
                <a:srgbClr val="00B4CB"/>
              </a:buClr>
              <a:buFont typeface="Arial" panose="020B0604020202020204" pitchFamily="34" charset="0"/>
              <a:buChar char="•"/>
            </a:pPr>
            <a:r>
              <a:rPr lang="en-US" sz="2000" b="0" dirty="0">
                <a:solidFill>
                  <a:srgbClr val="002060"/>
                </a:solidFill>
                <a:latin typeface="Times New Roman" panose="02020603050405020304" pitchFamily="18" charset="0"/>
                <a:cs typeface="Times New Roman" panose="02020603050405020304" pitchFamily="18" charset="0"/>
              </a:rPr>
              <a:t>Designed to seamlessly track all communications associated with a case</a:t>
            </a:r>
          </a:p>
          <a:p>
            <a:pPr marL="261144" indent="-261144">
              <a:spcAft>
                <a:spcPts val="300"/>
              </a:spcAft>
              <a:buClr>
                <a:srgbClr val="00B4CB"/>
              </a:buClr>
              <a:buFont typeface="Arial" panose="020B0604020202020204" pitchFamily="34" charset="0"/>
              <a:buChar char="•"/>
            </a:pPr>
            <a:r>
              <a:rPr lang="en-US" sz="2000" b="0" dirty="0">
                <a:solidFill>
                  <a:srgbClr val="002060"/>
                </a:solidFill>
                <a:latin typeface="Times New Roman" panose="02020603050405020304" pitchFamily="18" charset="0"/>
                <a:cs typeface="Times New Roman" panose="02020603050405020304" pitchFamily="18" charset="0"/>
              </a:rPr>
              <a:t>Helps manage transfer center admits more efficiently by compiling all necessary documentation in one core solution.</a:t>
            </a:r>
          </a:p>
          <a:p>
            <a:pPr marL="261144" indent="-261144">
              <a:spcAft>
                <a:spcPts val="300"/>
              </a:spcAft>
              <a:buClr>
                <a:srgbClr val="00B4CB"/>
              </a:buClr>
              <a:buFont typeface="Arial" panose="020B0604020202020204" pitchFamily="34" charset="0"/>
              <a:buChar char="•"/>
            </a:pPr>
            <a:r>
              <a:rPr lang="en-US" sz="2000" b="0" dirty="0">
                <a:solidFill>
                  <a:srgbClr val="002060"/>
                </a:solidFill>
                <a:latin typeface="Times New Roman" panose="02020603050405020304" pitchFamily="18" charset="0"/>
                <a:cs typeface="Times New Roman" panose="02020603050405020304" pitchFamily="18" charset="0"/>
              </a:rPr>
              <a:t>Helps manage the stream of patients arriving to the facility, avoiding unnecessary ED visits</a:t>
            </a:r>
          </a:p>
        </p:txBody>
      </p:sp>
      <p:sp>
        <p:nvSpPr>
          <p:cNvPr id="7" name="TextBox 6"/>
          <p:cNvSpPr txBox="1"/>
          <p:nvPr/>
        </p:nvSpPr>
        <p:spPr>
          <a:xfrm>
            <a:off x="192787" y="3970170"/>
            <a:ext cx="8038317" cy="2554545"/>
          </a:xfrm>
          <a:prstGeom prst="rect">
            <a:avLst/>
          </a:prstGeom>
          <a:noFill/>
        </p:spPr>
        <p:txBody>
          <a:bodyPr wrap="square" rtlCol="0">
            <a:spAutoFit/>
          </a:bodyPr>
          <a:lstStyle/>
          <a:p>
            <a:pPr marL="228603" indent="-228603">
              <a:buClr>
                <a:srgbClr val="00B4CB"/>
              </a:buClr>
              <a:buFont typeface="Arial" panose="020B0604020202020204" pitchFamily="34" charset="0"/>
              <a:buChar char="•"/>
            </a:pPr>
            <a:r>
              <a:rPr lang="en-US" sz="2000" b="0" dirty="0">
                <a:solidFill>
                  <a:srgbClr val="002060"/>
                </a:solidFill>
                <a:latin typeface="Times New Roman" panose="02020603050405020304" pitchFamily="18" charset="0"/>
                <a:cs typeface="Times New Roman" panose="02020603050405020304" pitchFamily="18" charset="0"/>
              </a:rPr>
              <a:t>AU Health is a Development Partner</a:t>
            </a:r>
          </a:p>
          <a:p>
            <a:pPr marL="228603" indent="-228603">
              <a:buClr>
                <a:srgbClr val="00B4CB"/>
              </a:buClr>
              <a:buFont typeface="Arial" panose="020B0604020202020204" pitchFamily="34" charset="0"/>
              <a:buChar char="•"/>
            </a:pPr>
            <a:r>
              <a:rPr lang="en-US" sz="2000" b="0" dirty="0">
                <a:solidFill>
                  <a:srgbClr val="002060"/>
                </a:solidFill>
                <a:latin typeface="Times New Roman" panose="02020603050405020304" pitchFamily="18" charset="0"/>
                <a:cs typeface="Times New Roman" panose="02020603050405020304" pitchFamily="18" charset="0"/>
              </a:rPr>
              <a:t>Nurses on recorded line with transferring facility and physicians</a:t>
            </a:r>
          </a:p>
          <a:p>
            <a:pPr marL="228603" indent="-228603">
              <a:buClr>
                <a:srgbClr val="00B4CB"/>
              </a:buClr>
              <a:buFont typeface="Arial" panose="020B0604020202020204" pitchFamily="34" charset="0"/>
              <a:buChar char="•"/>
            </a:pPr>
            <a:r>
              <a:rPr lang="en-US" sz="2000" b="0" dirty="0">
                <a:solidFill>
                  <a:srgbClr val="002060"/>
                </a:solidFill>
                <a:latin typeface="Times New Roman" panose="02020603050405020304" pitchFamily="18" charset="0"/>
                <a:cs typeface="Times New Roman" panose="02020603050405020304" pitchFamily="18" charset="0"/>
              </a:rPr>
              <a:t>Nurses can listen to physician to physician call to add additional information</a:t>
            </a:r>
          </a:p>
          <a:p>
            <a:pPr marL="228603" indent="-228603">
              <a:buClr>
                <a:srgbClr val="00B4CB"/>
              </a:buClr>
              <a:buFont typeface="Arial" panose="020B0604020202020204" pitchFamily="34" charset="0"/>
              <a:buChar char="•"/>
            </a:pPr>
            <a:r>
              <a:rPr lang="en-US" sz="2000" b="0" dirty="0">
                <a:solidFill>
                  <a:srgbClr val="002060"/>
                </a:solidFill>
                <a:latin typeface="Times New Roman" panose="02020603050405020304" pitchFamily="18" charset="0"/>
                <a:cs typeface="Times New Roman" panose="02020603050405020304" pitchFamily="18" charset="0"/>
              </a:rPr>
              <a:t>Transfer nurse is knowledgeable of bed status so can update requesting facility on status of transfer (located in Command Center)</a:t>
            </a:r>
          </a:p>
          <a:p>
            <a:pPr marL="228603" indent="-228603">
              <a:buClr>
                <a:srgbClr val="00B4CB"/>
              </a:buClr>
              <a:buFont typeface="Arial" panose="020B0604020202020204" pitchFamily="34" charset="0"/>
              <a:buChar char="•"/>
            </a:pPr>
            <a:r>
              <a:rPr lang="en-US" sz="2000" b="0" dirty="0">
                <a:solidFill>
                  <a:srgbClr val="002060"/>
                </a:solidFill>
                <a:latin typeface="Times New Roman" panose="02020603050405020304" pitchFamily="18" charset="0"/>
                <a:cs typeface="Times New Roman" panose="02020603050405020304" pitchFamily="18" charset="0"/>
              </a:rPr>
              <a:t>After patient is accepted nurse will enter info into InterQual to determine eligibility and correct patient status</a:t>
            </a:r>
          </a:p>
        </p:txBody>
      </p:sp>
      <p:pic>
        <p:nvPicPr>
          <p:cNvPr id="12" name="Picture 11" descr="A person in a room&#10;&#10;Description automatically generated">
            <a:extLst>
              <a:ext uri="{FF2B5EF4-FFF2-40B4-BE49-F238E27FC236}">
                <a16:creationId xmlns:a16="http://schemas.microsoft.com/office/drawing/2014/main" id="{0E7042A6-CDA3-4FE6-9E47-49BACA5D59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767" y="1220259"/>
            <a:ext cx="8083159" cy="2566205"/>
          </a:xfrm>
          <a:prstGeom prst="rect">
            <a:avLst/>
          </a:prstGeom>
          <a:ln>
            <a:noFill/>
          </a:ln>
          <a:effectLst>
            <a:softEdge rad="112500"/>
          </a:effectLst>
        </p:spPr>
      </p:pic>
    </p:spTree>
    <p:extLst>
      <p:ext uri="{BB962C8B-B14F-4D97-AF65-F5344CB8AC3E}">
        <p14:creationId xmlns:p14="http://schemas.microsoft.com/office/powerpoint/2010/main" val="4055585386"/>
      </p:ext>
    </p:extLst>
  </p:cSld>
  <p:clrMapOvr>
    <a:masterClrMapping/>
  </p:clrMapOvr>
  <mc:AlternateContent xmlns:mc="http://schemas.openxmlformats.org/markup-compatibility/2006" xmlns:p14="http://schemas.microsoft.com/office/powerpoint/2010/main">
    <mc:Choice Requires="p14">
      <p:transition spd="slow" p14:dur="20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DL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444" y="1035871"/>
            <a:ext cx="7291995" cy="4453435"/>
          </a:xfrm>
          <a:prstGeom prst="rect">
            <a:avLst/>
          </a:prstGeom>
          <a:ln>
            <a:noFill/>
          </a:ln>
          <a:effectLst>
            <a:outerShdw blurRad="190500" algn="tl" rotWithShape="0">
              <a:srgbClr val="000000">
                <a:alpha val="70000"/>
              </a:srgbClr>
            </a:outerShdw>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0" algn="ctr">
                <a:solidFill>
                  <a:srgbClr val="C8C6BD"/>
                </a:solidFill>
                <a:round/>
                <a:headEnd/>
                <a:tailEnd/>
              </a14:hiddenLine>
            </a:ext>
          </a:extLst>
        </p:spPr>
      </p:pic>
      <p:sp>
        <p:nvSpPr>
          <p:cNvPr id="7" name="Title 1"/>
          <p:cNvSpPr txBox="1">
            <a:spLocks/>
          </p:cNvSpPr>
          <p:nvPr/>
        </p:nvSpPr>
        <p:spPr>
          <a:xfrm>
            <a:off x="1478092" y="0"/>
            <a:ext cx="9235816" cy="1035871"/>
          </a:xfrm>
          <a:prstGeom prst="rect">
            <a:avLst/>
          </a:prstGeom>
          <a:ln w="3175">
            <a:miter lim="400000"/>
          </a:ln>
          <a:extLst>
            <a:ext uri="{C572A759-6A51-4108-AA02-DFA0A04FC94B}">
              <ma14:wrappingTextBoxFlag xmlns:ma14="http://schemas.microsoft.com/office/mac/drawingml/2011/main" xmlns="" val="1"/>
            </a:ext>
          </a:extLst>
        </p:spPr>
        <p:txBody>
          <a:bodyPr lIns="25718" tIns="25718" rIns="25718" bIns="25718" anchor="ctr">
            <a:noAutofit/>
          </a:bodyPr>
          <a:lstStyle>
            <a:lvl1pPr marL="0" marR="0" indent="0" algn="l" defTabSz="1300480" latinLnBrk="0">
              <a:lnSpc>
                <a:spcPct val="100000"/>
              </a:lnSpc>
              <a:spcBef>
                <a:spcPts val="0"/>
              </a:spcBef>
              <a:spcAft>
                <a:spcPts val="0"/>
              </a:spcAft>
              <a:buClrTx/>
              <a:buSzTx/>
              <a:buFontTx/>
              <a:buNone/>
              <a:tabLst/>
              <a:defRPr sz="6000" b="0" i="0" u="none" strike="noStrike" cap="none" spc="0" baseline="0">
                <a:ln>
                  <a:noFill/>
                </a:ln>
                <a:solidFill>
                  <a:srgbClr val="000000"/>
                </a:solidFill>
                <a:uFillTx/>
                <a:latin typeface="Times New Roman"/>
                <a:ea typeface="Times New Roman"/>
                <a:cs typeface="Times New Roman"/>
                <a:sym typeface="Times New Roman"/>
              </a:defRPr>
            </a:lvl1pPr>
            <a:lvl2pPr marL="0" marR="0" indent="0" algn="l" defTabSz="1300480" latinLnBrk="0">
              <a:lnSpc>
                <a:spcPct val="100000"/>
              </a:lnSpc>
              <a:spcBef>
                <a:spcPts val="0"/>
              </a:spcBef>
              <a:spcAft>
                <a:spcPts val="0"/>
              </a:spcAft>
              <a:buClrTx/>
              <a:buSzTx/>
              <a:buFontTx/>
              <a:buNone/>
              <a:tabLst/>
              <a:defRPr sz="6000" b="0" i="0" u="none" strike="noStrike" cap="none" spc="0" baseline="0">
                <a:ln>
                  <a:noFill/>
                </a:ln>
                <a:solidFill>
                  <a:srgbClr val="FFFFFF"/>
                </a:solidFill>
                <a:uFillTx/>
                <a:latin typeface="Times New Roman"/>
                <a:ea typeface="Times New Roman"/>
                <a:cs typeface="Times New Roman"/>
                <a:sym typeface="Times New Roman"/>
              </a:defRPr>
            </a:lvl2pPr>
            <a:lvl3pPr marL="0" marR="0" indent="0" algn="l" defTabSz="1300480" latinLnBrk="0">
              <a:lnSpc>
                <a:spcPct val="100000"/>
              </a:lnSpc>
              <a:spcBef>
                <a:spcPts val="0"/>
              </a:spcBef>
              <a:spcAft>
                <a:spcPts val="0"/>
              </a:spcAft>
              <a:buClrTx/>
              <a:buSzTx/>
              <a:buFontTx/>
              <a:buNone/>
              <a:tabLst/>
              <a:defRPr sz="6000" b="0" i="0" u="none" strike="noStrike" cap="none" spc="0" baseline="0">
                <a:ln>
                  <a:noFill/>
                </a:ln>
                <a:solidFill>
                  <a:srgbClr val="FFFFFF"/>
                </a:solidFill>
                <a:uFillTx/>
                <a:latin typeface="Times New Roman"/>
                <a:ea typeface="Times New Roman"/>
                <a:cs typeface="Times New Roman"/>
                <a:sym typeface="Times New Roman"/>
              </a:defRPr>
            </a:lvl3pPr>
            <a:lvl4pPr marL="0" marR="0" indent="0" algn="l" defTabSz="1300480" latinLnBrk="0">
              <a:lnSpc>
                <a:spcPct val="100000"/>
              </a:lnSpc>
              <a:spcBef>
                <a:spcPts val="0"/>
              </a:spcBef>
              <a:spcAft>
                <a:spcPts val="0"/>
              </a:spcAft>
              <a:buClrTx/>
              <a:buSzTx/>
              <a:buFontTx/>
              <a:buNone/>
              <a:tabLst/>
              <a:defRPr sz="6000" b="0" i="0" u="none" strike="noStrike" cap="none" spc="0" baseline="0">
                <a:ln>
                  <a:noFill/>
                </a:ln>
                <a:solidFill>
                  <a:srgbClr val="FFFFFF"/>
                </a:solidFill>
                <a:uFillTx/>
                <a:latin typeface="Times New Roman"/>
                <a:ea typeface="Times New Roman"/>
                <a:cs typeface="Times New Roman"/>
                <a:sym typeface="Times New Roman"/>
              </a:defRPr>
            </a:lvl4pPr>
            <a:lvl5pPr marL="0" marR="0" indent="0" algn="l" defTabSz="1300480" latinLnBrk="0">
              <a:lnSpc>
                <a:spcPct val="100000"/>
              </a:lnSpc>
              <a:spcBef>
                <a:spcPts val="0"/>
              </a:spcBef>
              <a:spcAft>
                <a:spcPts val="0"/>
              </a:spcAft>
              <a:buClrTx/>
              <a:buSzTx/>
              <a:buFontTx/>
              <a:buNone/>
              <a:tabLst/>
              <a:defRPr sz="6000" b="0" i="0" u="none" strike="noStrike" cap="none" spc="0" baseline="0">
                <a:ln>
                  <a:noFill/>
                </a:ln>
                <a:solidFill>
                  <a:srgbClr val="FFFFFF"/>
                </a:solidFill>
                <a:uFillTx/>
                <a:latin typeface="Times New Roman"/>
                <a:ea typeface="Times New Roman"/>
                <a:cs typeface="Times New Roman"/>
                <a:sym typeface="Times New Roman"/>
              </a:defRPr>
            </a:lvl5pPr>
            <a:lvl6pPr marL="0" marR="0" indent="0" algn="l" defTabSz="1300480" latinLnBrk="0">
              <a:lnSpc>
                <a:spcPct val="100000"/>
              </a:lnSpc>
              <a:spcBef>
                <a:spcPts val="0"/>
              </a:spcBef>
              <a:spcAft>
                <a:spcPts val="0"/>
              </a:spcAft>
              <a:buClrTx/>
              <a:buSzTx/>
              <a:buFontTx/>
              <a:buNone/>
              <a:tabLst/>
              <a:defRPr sz="6000" b="0" i="0" u="none" strike="noStrike" cap="none" spc="0" baseline="0">
                <a:ln>
                  <a:noFill/>
                </a:ln>
                <a:solidFill>
                  <a:srgbClr val="FFFFFF"/>
                </a:solidFill>
                <a:uFillTx/>
                <a:latin typeface="Times New Roman"/>
                <a:ea typeface="Times New Roman"/>
                <a:cs typeface="Times New Roman"/>
                <a:sym typeface="Times New Roman"/>
              </a:defRPr>
            </a:lvl6pPr>
            <a:lvl7pPr marL="0" marR="0" indent="0" algn="l" defTabSz="1300480" latinLnBrk="0">
              <a:lnSpc>
                <a:spcPct val="100000"/>
              </a:lnSpc>
              <a:spcBef>
                <a:spcPts val="0"/>
              </a:spcBef>
              <a:spcAft>
                <a:spcPts val="0"/>
              </a:spcAft>
              <a:buClrTx/>
              <a:buSzTx/>
              <a:buFontTx/>
              <a:buNone/>
              <a:tabLst/>
              <a:defRPr sz="6000" b="0" i="0" u="none" strike="noStrike" cap="none" spc="0" baseline="0">
                <a:ln>
                  <a:noFill/>
                </a:ln>
                <a:solidFill>
                  <a:srgbClr val="FFFFFF"/>
                </a:solidFill>
                <a:uFillTx/>
                <a:latin typeface="Times New Roman"/>
                <a:ea typeface="Times New Roman"/>
                <a:cs typeface="Times New Roman"/>
                <a:sym typeface="Times New Roman"/>
              </a:defRPr>
            </a:lvl7pPr>
            <a:lvl8pPr marL="0" marR="0" indent="0" algn="l" defTabSz="1300480" latinLnBrk="0">
              <a:lnSpc>
                <a:spcPct val="100000"/>
              </a:lnSpc>
              <a:spcBef>
                <a:spcPts val="0"/>
              </a:spcBef>
              <a:spcAft>
                <a:spcPts val="0"/>
              </a:spcAft>
              <a:buClrTx/>
              <a:buSzTx/>
              <a:buFontTx/>
              <a:buNone/>
              <a:tabLst/>
              <a:defRPr sz="6000" b="0" i="0" u="none" strike="noStrike" cap="none" spc="0" baseline="0">
                <a:ln>
                  <a:noFill/>
                </a:ln>
                <a:solidFill>
                  <a:srgbClr val="FFFFFF"/>
                </a:solidFill>
                <a:uFillTx/>
                <a:latin typeface="Times New Roman"/>
                <a:ea typeface="Times New Roman"/>
                <a:cs typeface="Times New Roman"/>
                <a:sym typeface="Times New Roman"/>
              </a:defRPr>
            </a:lvl8pPr>
            <a:lvl9pPr marL="0" marR="0" indent="0" algn="l" defTabSz="1300480" latinLnBrk="0">
              <a:lnSpc>
                <a:spcPct val="100000"/>
              </a:lnSpc>
              <a:spcBef>
                <a:spcPts val="0"/>
              </a:spcBef>
              <a:spcAft>
                <a:spcPts val="0"/>
              </a:spcAft>
              <a:buClrTx/>
              <a:buSzTx/>
              <a:buFontTx/>
              <a:buNone/>
              <a:tabLst/>
              <a:defRPr sz="6000" b="0" i="0" u="none" strike="noStrike" cap="none" spc="0" baseline="0">
                <a:ln>
                  <a:noFill/>
                </a:ln>
                <a:solidFill>
                  <a:srgbClr val="FFFFFF"/>
                </a:solidFill>
                <a:uFillTx/>
                <a:latin typeface="Times New Roman"/>
                <a:ea typeface="Times New Roman"/>
                <a:cs typeface="Times New Roman"/>
                <a:sym typeface="Times New Roman"/>
              </a:defRPr>
            </a:lvl9pPr>
          </a:lstStyle>
          <a:p>
            <a:pPr hangingPunct="1"/>
            <a:r>
              <a:rPr lang="en-US" sz="44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Discharge</a:t>
            </a:r>
            <a:r>
              <a:rPr lang="en-US" sz="40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Lounge Supports Throughput</a:t>
            </a:r>
          </a:p>
        </p:txBody>
      </p:sp>
      <p:sp>
        <p:nvSpPr>
          <p:cNvPr id="10" name="TextBox 9"/>
          <p:cNvSpPr txBox="1"/>
          <p:nvPr/>
        </p:nvSpPr>
        <p:spPr>
          <a:xfrm>
            <a:off x="7945948" y="1300662"/>
            <a:ext cx="3960302" cy="3724096"/>
          </a:xfrm>
          <a:prstGeom prst="rect">
            <a:avLst/>
          </a:prstGeom>
          <a:noFill/>
        </p:spPr>
        <p:txBody>
          <a:bodyPr wrap="square" rtlCol="0">
            <a:spAutoFit/>
          </a:bodyPr>
          <a:lstStyle/>
          <a:p>
            <a:pPr marL="342900" indent="-342900" defTabSz="685773">
              <a:spcBef>
                <a:spcPts val="300"/>
              </a:spcBef>
              <a:buClr>
                <a:srgbClr val="002060"/>
              </a:buClr>
              <a:buFont typeface="Arial" panose="020B0604020202020204" pitchFamily="34" charset="0"/>
              <a:buChar char="•"/>
            </a:pPr>
            <a:r>
              <a:rPr lang="en-US" sz="3300" b="0" dirty="0">
                <a:solidFill>
                  <a:srgbClr val="00B4CB"/>
                </a:solidFill>
                <a:latin typeface="Times New Roman" panose="02020603050405020304" pitchFamily="18" charset="0"/>
                <a:cs typeface="Times New Roman" panose="02020603050405020304" pitchFamily="18" charset="0"/>
              </a:rPr>
              <a:t>Comfortable place to await transportation home</a:t>
            </a:r>
          </a:p>
          <a:p>
            <a:pPr marL="342900" indent="-342900" defTabSz="685773">
              <a:spcBef>
                <a:spcPts val="300"/>
              </a:spcBef>
              <a:buClr>
                <a:srgbClr val="002060"/>
              </a:buClr>
              <a:buFont typeface="Arial" panose="020B0604020202020204" pitchFamily="34" charset="0"/>
              <a:buChar char="•"/>
            </a:pPr>
            <a:r>
              <a:rPr lang="en-US" sz="3300" b="0" dirty="0">
                <a:solidFill>
                  <a:srgbClr val="00B4CB"/>
                </a:solidFill>
                <a:latin typeface="Times New Roman" panose="02020603050405020304" pitchFamily="18" charset="0"/>
                <a:cs typeface="Times New Roman" panose="02020603050405020304" pitchFamily="18" charset="0"/>
              </a:rPr>
              <a:t>Increase bed turnaround</a:t>
            </a:r>
          </a:p>
          <a:p>
            <a:pPr marL="342900" indent="-342900" defTabSz="685773">
              <a:spcBef>
                <a:spcPts val="300"/>
              </a:spcBef>
              <a:buClr>
                <a:srgbClr val="002060"/>
              </a:buClr>
              <a:buFont typeface="Arial" panose="020B0604020202020204" pitchFamily="34" charset="0"/>
              <a:buChar char="•"/>
            </a:pPr>
            <a:r>
              <a:rPr lang="en-US" sz="3300" b="0" dirty="0">
                <a:solidFill>
                  <a:srgbClr val="00B4CB"/>
                </a:solidFill>
                <a:latin typeface="Times New Roman" panose="02020603050405020304" pitchFamily="18" charset="0"/>
                <a:cs typeface="Times New Roman" panose="02020603050405020304" pitchFamily="18" charset="0"/>
              </a:rPr>
              <a:t>Decrease ED wait time</a:t>
            </a:r>
          </a:p>
        </p:txBody>
      </p:sp>
    </p:spTree>
    <p:extLst>
      <p:ext uri="{BB962C8B-B14F-4D97-AF65-F5344CB8AC3E}">
        <p14:creationId xmlns:p14="http://schemas.microsoft.com/office/powerpoint/2010/main" val="1495009917"/>
      </p:ext>
    </p:extLst>
  </p:cSld>
  <p:clrMapOvr>
    <a:masterClrMapping/>
  </p:clrMapOvr>
  <mc:AlternateContent xmlns:mc="http://schemas.openxmlformats.org/markup-compatibility/2006" xmlns:p14="http://schemas.microsoft.com/office/powerpoint/2010/main">
    <mc:Choice Requires="p14">
      <p:transition spd="slow" p14:dur="20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ox(out)">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4294967295"/>
          </p:nvPr>
        </p:nvSpPr>
        <p:spPr>
          <a:xfrm>
            <a:off x="6498413" y="4443475"/>
            <a:ext cx="5292448" cy="814547"/>
          </a:xfrm>
        </p:spPr>
        <p:txBody>
          <a:bodyPr>
            <a:normAutofit fontScale="92500" lnSpcReduction="20000"/>
          </a:bodyPr>
          <a:lstStyle/>
          <a:p>
            <a:pPr marL="342900" indent="-342900">
              <a:buClr>
                <a:srgbClr val="002060"/>
              </a:buClr>
            </a:pPr>
            <a:r>
              <a:rPr lang="en-US" sz="2672" i="0" dirty="0">
                <a:solidFill>
                  <a:srgbClr val="00B4CB"/>
                </a:solidFill>
                <a:latin typeface="Times New Roman" panose="02020603050405020304" pitchFamily="18" charset="0"/>
                <a:cs typeface="Times New Roman" panose="02020603050405020304" pitchFamily="18" charset="0"/>
              </a:rPr>
              <a:t>Reduces Sitter Utilization</a:t>
            </a:r>
          </a:p>
          <a:p>
            <a:pPr marL="342900" indent="-342900">
              <a:buClr>
                <a:srgbClr val="002060"/>
              </a:buClr>
            </a:pPr>
            <a:r>
              <a:rPr lang="en-US" sz="2672" i="0" dirty="0">
                <a:solidFill>
                  <a:srgbClr val="00B4CB"/>
                </a:solidFill>
                <a:latin typeface="Times New Roman" panose="02020603050405020304" pitchFamily="18" charset="0"/>
                <a:cs typeface="Times New Roman" panose="02020603050405020304" pitchFamily="18" charset="0"/>
              </a:rPr>
              <a:t>Reduction of Falls with Injury</a:t>
            </a:r>
          </a:p>
        </p:txBody>
      </p:sp>
      <p:sp>
        <p:nvSpPr>
          <p:cNvPr id="4" name="Title 3"/>
          <p:cNvSpPr txBox="1">
            <a:spLocks/>
          </p:cNvSpPr>
          <p:nvPr/>
        </p:nvSpPr>
        <p:spPr>
          <a:xfrm>
            <a:off x="2461678" y="87217"/>
            <a:ext cx="7397801" cy="735190"/>
          </a:xfrm>
          <a:prstGeom prst="rect">
            <a:avLst/>
          </a:prstGeom>
          <a:ln w="3175">
            <a:miter lim="400000"/>
          </a:ln>
          <a:extLst>
            <a:ext uri="{C572A759-6A51-4108-AA02-DFA0A04FC94B}">
              <ma14:wrappingTextBoxFlag xmlns:ma14="http://schemas.microsoft.com/office/mac/drawingml/2011/main" xmlns="" val="1"/>
            </a:ext>
          </a:extLst>
        </p:spPr>
        <p:txBody>
          <a:bodyPr lIns="25718" tIns="25718" rIns="25718" bIns="25718" anchor="ctr">
            <a:noAutofit/>
          </a:bodyPr>
          <a:lstStyle>
            <a:lvl1pPr marL="0" marR="0" indent="0" algn="l" defTabSz="1300480" latinLnBrk="0">
              <a:lnSpc>
                <a:spcPct val="100000"/>
              </a:lnSpc>
              <a:spcBef>
                <a:spcPts val="0"/>
              </a:spcBef>
              <a:spcAft>
                <a:spcPts val="0"/>
              </a:spcAft>
              <a:buClrTx/>
              <a:buSzTx/>
              <a:buFontTx/>
              <a:buNone/>
              <a:tabLst/>
              <a:defRPr sz="6000" b="0" i="0" u="none" strike="noStrike" cap="none" spc="0" baseline="0">
                <a:ln>
                  <a:noFill/>
                </a:ln>
                <a:solidFill>
                  <a:srgbClr val="000000"/>
                </a:solidFill>
                <a:uFillTx/>
                <a:latin typeface="Times New Roman"/>
                <a:ea typeface="Times New Roman"/>
                <a:cs typeface="Times New Roman"/>
                <a:sym typeface="Times New Roman"/>
              </a:defRPr>
            </a:lvl1pPr>
            <a:lvl2pPr marL="0" marR="0" indent="0" algn="l" defTabSz="1300480" latinLnBrk="0">
              <a:lnSpc>
                <a:spcPct val="100000"/>
              </a:lnSpc>
              <a:spcBef>
                <a:spcPts val="0"/>
              </a:spcBef>
              <a:spcAft>
                <a:spcPts val="0"/>
              </a:spcAft>
              <a:buClrTx/>
              <a:buSzTx/>
              <a:buFontTx/>
              <a:buNone/>
              <a:tabLst/>
              <a:defRPr sz="6000" b="0" i="0" u="none" strike="noStrike" cap="none" spc="0" baseline="0">
                <a:ln>
                  <a:noFill/>
                </a:ln>
                <a:solidFill>
                  <a:srgbClr val="FFFFFF"/>
                </a:solidFill>
                <a:uFillTx/>
                <a:latin typeface="Times New Roman"/>
                <a:ea typeface="Times New Roman"/>
                <a:cs typeface="Times New Roman"/>
                <a:sym typeface="Times New Roman"/>
              </a:defRPr>
            </a:lvl2pPr>
            <a:lvl3pPr marL="0" marR="0" indent="0" algn="l" defTabSz="1300480" latinLnBrk="0">
              <a:lnSpc>
                <a:spcPct val="100000"/>
              </a:lnSpc>
              <a:spcBef>
                <a:spcPts val="0"/>
              </a:spcBef>
              <a:spcAft>
                <a:spcPts val="0"/>
              </a:spcAft>
              <a:buClrTx/>
              <a:buSzTx/>
              <a:buFontTx/>
              <a:buNone/>
              <a:tabLst/>
              <a:defRPr sz="6000" b="0" i="0" u="none" strike="noStrike" cap="none" spc="0" baseline="0">
                <a:ln>
                  <a:noFill/>
                </a:ln>
                <a:solidFill>
                  <a:srgbClr val="FFFFFF"/>
                </a:solidFill>
                <a:uFillTx/>
                <a:latin typeface="Times New Roman"/>
                <a:ea typeface="Times New Roman"/>
                <a:cs typeface="Times New Roman"/>
                <a:sym typeface="Times New Roman"/>
              </a:defRPr>
            </a:lvl3pPr>
            <a:lvl4pPr marL="0" marR="0" indent="0" algn="l" defTabSz="1300480" latinLnBrk="0">
              <a:lnSpc>
                <a:spcPct val="100000"/>
              </a:lnSpc>
              <a:spcBef>
                <a:spcPts val="0"/>
              </a:spcBef>
              <a:spcAft>
                <a:spcPts val="0"/>
              </a:spcAft>
              <a:buClrTx/>
              <a:buSzTx/>
              <a:buFontTx/>
              <a:buNone/>
              <a:tabLst/>
              <a:defRPr sz="6000" b="0" i="0" u="none" strike="noStrike" cap="none" spc="0" baseline="0">
                <a:ln>
                  <a:noFill/>
                </a:ln>
                <a:solidFill>
                  <a:srgbClr val="FFFFFF"/>
                </a:solidFill>
                <a:uFillTx/>
                <a:latin typeface="Times New Roman"/>
                <a:ea typeface="Times New Roman"/>
                <a:cs typeface="Times New Roman"/>
                <a:sym typeface="Times New Roman"/>
              </a:defRPr>
            </a:lvl4pPr>
            <a:lvl5pPr marL="0" marR="0" indent="0" algn="l" defTabSz="1300480" latinLnBrk="0">
              <a:lnSpc>
                <a:spcPct val="100000"/>
              </a:lnSpc>
              <a:spcBef>
                <a:spcPts val="0"/>
              </a:spcBef>
              <a:spcAft>
                <a:spcPts val="0"/>
              </a:spcAft>
              <a:buClrTx/>
              <a:buSzTx/>
              <a:buFontTx/>
              <a:buNone/>
              <a:tabLst/>
              <a:defRPr sz="6000" b="0" i="0" u="none" strike="noStrike" cap="none" spc="0" baseline="0">
                <a:ln>
                  <a:noFill/>
                </a:ln>
                <a:solidFill>
                  <a:srgbClr val="FFFFFF"/>
                </a:solidFill>
                <a:uFillTx/>
                <a:latin typeface="Times New Roman"/>
                <a:ea typeface="Times New Roman"/>
                <a:cs typeface="Times New Roman"/>
                <a:sym typeface="Times New Roman"/>
              </a:defRPr>
            </a:lvl5pPr>
            <a:lvl6pPr marL="0" marR="0" indent="0" algn="l" defTabSz="1300480" latinLnBrk="0">
              <a:lnSpc>
                <a:spcPct val="100000"/>
              </a:lnSpc>
              <a:spcBef>
                <a:spcPts val="0"/>
              </a:spcBef>
              <a:spcAft>
                <a:spcPts val="0"/>
              </a:spcAft>
              <a:buClrTx/>
              <a:buSzTx/>
              <a:buFontTx/>
              <a:buNone/>
              <a:tabLst/>
              <a:defRPr sz="6000" b="0" i="0" u="none" strike="noStrike" cap="none" spc="0" baseline="0">
                <a:ln>
                  <a:noFill/>
                </a:ln>
                <a:solidFill>
                  <a:srgbClr val="FFFFFF"/>
                </a:solidFill>
                <a:uFillTx/>
                <a:latin typeface="Times New Roman"/>
                <a:ea typeface="Times New Roman"/>
                <a:cs typeface="Times New Roman"/>
                <a:sym typeface="Times New Roman"/>
              </a:defRPr>
            </a:lvl6pPr>
            <a:lvl7pPr marL="0" marR="0" indent="0" algn="l" defTabSz="1300480" latinLnBrk="0">
              <a:lnSpc>
                <a:spcPct val="100000"/>
              </a:lnSpc>
              <a:spcBef>
                <a:spcPts val="0"/>
              </a:spcBef>
              <a:spcAft>
                <a:spcPts val="0"/>
              </a:spcAft>
              <a:buClrTx/>
              <a:buSzTx/>
              <a:buFontTx/>
              <a:buNone/>
              <a:tabLst/>
              <a:defRPr sz="6000" b="0" i="0" u="none" strike="noStrike" cap="none" spc="0" baseline="0">
                <a:ln>
                  <a:noFill/>
                </a:ln>
                <a:solidFill>
                  <a:srgbClr val="FFFFFF"/>
                </a:solidFill>
                <a:uFillTx/>
                <a:latin typeface="Times New Roman"/>
                <a:ea typeface="Times New Roman"/>
                <a:cs typeface="Times New Roman"/>
                <a:sym typeface="Times New Roman"/>
              </a:defRPr>
            </a:lvl7pPr>
            <a:lvl8pPr marL="0" marR="0" indent="0" algn="l" defTabSz="1300480" latinLnBrk="0">
              <a:lnSpc>
                <a:spcPct val="100000"/>
              </a:lnSpc>
              <a:spcBef>
                <a:spcPts val="0"/>
              </a:spcBef>
              <a:spcAft>
                <a:spcPts val="0"/>
              </a:spcAft>
              <a:buClrTx/>
              <a:buSzTx/>
              <a:buFontTx/>
              <a:buNone/>
              <a:tabLst/>
              <a:defRPr sz="6000" b="0" i="0" u="none" strike="noStrike" cap="none" spc="0" baseline="0">
                <a:ln>
                  <a:noFill/>
                </a:ln>
                <a:solidFill>
                  <a:srgbClr val="FFFFFF"/>
                </a:solidFill>
                <a:uFillTx/>
                <a:latin typeface="Times New Roman"/>
                <a:ea typeface="Times New Roman"/>
                <a:cs typeface="Times New Roman"/>
                <a:sym typeface="Times New Roman"/>
              </a:defRPr>
            </a:lvl8pPr>
            <a:lvl9pPr marL="0" marR="0" indent="0" algn="l" defTabSz="1300480" latinLnBrk="0">
              <a:lnSpc>
                <a:spcPct val="100000"/>
              </a:lnSpc>
              <a:spcBef>
                <a:spcPts val="0"/>
              </a:spcBef>
              <a:spcAft>
                <a:spcPts val="0"/>
              </a:spcAft>
              <a:buClrTx/>
              <a:buSzTx/>
              <a:buFontTx/>
              <a:buNone/>
              <a:tabLst/>
              <a:defRPr sz="6000" b="0" i="0" u="none" strike="noStrike" cap="none" spc="0" baseline="0">
                <a:ln>
                  <a:noFill/>
                </a:ln>
                <a:solidFill>
                  <a:srgbClr val="FFFFFF"/>
                </a:solidFill>
                <a:uFillTx/>
                <a:latin typeface="Times New Roman"/>
                <a:ea typeface="Times New Roman"/>
                <a:cs typeface="Times New Roman"/>
                <a:sym typeface="Times New Roman"/>
              </a:defRPr>
            </a:lvl9pPr>
          </a:lstStyle>
          <a:p>
            <a:pPr hangingPunct="1"/>
            <a:r>
              <a:rPr lang="en-US" sz="4400"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Cerner Patient Observer</a:t>
            </a:r>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r="2323"/>
          <a:stretch/>
        </p:blipFill>
        <p:spPr>
          <a:xfrm>
            <a:off x="192032" y="2211191"/>
            <a:ext cx="5968547" cy="3437134"/>
          </a:xfrm>
          <a:prstGeom prst="rect">
            <a:avLst/>
          </a:prstGeom>
          <a:ln>
            <a:noFill/>
          </a:ln>
          <a:effectLst>
            <a:outerShdw blurRad="190500" algn="tl" rotWithShape="0">
              <a:srgbClr val="000000">
                <a:alpha val="70000"/>
              </a:srgbClr>
            </a:outerShdw>
          </a:effectLst>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36488" y="953824"/>
            <a:ext cx="5687248" cy="3199076"/>
          </a:xfrm>
          <a:prstGeom prst="rect">
            <a:avLst/>
          </a:prstGeom>
          <a:ln>
            <a:noFill/>
          </a:ln>
          <a:effectLst>
            <a:outerShdw blurRad="190500" algn="tl" rotWithShape="0">
              <a:srgbClr val="000000">
                <a:alpha val="70000"/>
              </a:srgbClr>
            </a:outerShdw>
          </a:effectLst>
        </p:spPr>
      </p:pic>
      <p:sp>
        <p:nvSpPr>
          <p:cNvPr id="8" name="TextBox 7"/>
          <p:cNvSpPr txBox="1"/>
          <p:nvPr/>
        </p:nvSpPr>
        <p:spPr>
          <a:xfrm>
            <a:off x="353957" y="1213167"/>
            <a:ext cx="5503918" cy="1206100"/>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718" tIns="25718" rIns="25718" bIns="25718" numCol="1" spcCol="38100" rtlCol="0" anchor="t">
            <a:spAutoFit/>
          </a:bodyPr>
          <a:lstStyle/>
          <a:p>
            <a:pPr marL="241085" indent="-241085">
              <a:buClr>
                <a:srgbClr val="002060"/>
              </a:buClr>
              <a:buFont typeface="Arial" panose="020B0604020202020204" pitchFamily="34" charset="0"/>
              <a:buChar char="•"/>
            </a:pPr>
            <a:r>
              <a:rPr lang="en-US" sz="2500" b="0" dirty="0">
                <a:solidFill>
                  <a:srgbClr val="00B4CB"/>
                </a:solidFill>
                <a:latin typeface="Times New Roman" panose="02020603050405020304" pitchFamily="18" charset="0"/>
                <a:cs typeface="Times New Roman" panose="02020603050405020304" pitchFamily="18" charset="0"/>
              </a:rPr>
              <a:t>Visualization of and Communication with Patient</a:t>
            </a:r>
          </a:p>
          <a:p>
            <a:pPr defTabSz="914336"/>
            <a:endParaRPr lang="en-US" sz="2500" b="0" dirty="0"/>
          </a:p>
        </p:txBody>
      </p:sp>
    </p:spTree>
    <p:extLst>
      <p:ext uri="{BB962C8B-B14F-4D97-AF65-F5344CB8AC3E}">
        <p14:creationId xmlns:p14="http://schemas.microsoft.com/office/powerpoint/2010/main" val="331593790"/>
      </p:ext>
    </p:extLst>
  </p:cSld>
  <p:clrMapOvr>
    <a:masterClrMapping/>
  </p:clrMapOvr>
  <mc:AlternateContent xmlns:mc="http://schemas.openxmlformats.org/markup-compatibility/2006" xmlns:p14="http://schemas.microsoft.com/office/powerpoint/2010/main">
    <mc:Choice Requires="p14">
      <p:transition spd="slow" p14:dur="20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out)">
                                      <p:cBhvr>
                                        <p:cTn id="7" dur="2000"/>
                                        <p:tgtEl>
                                          <p:spTgt spid="5"/>
                                        </p:tgtEl>
                                      </p:cBhvr>
                                    </p:animEffect>
                                  </p:childTnLst>
                                </p:cTn>
                              </p:par>
                            </p:childTnLst>
                          </p:cTn>
                        </p:par>
                        <p:par>
                          <p:cTn id="8" fill="hold">
                            <p:stCondLst>
                              <p:cond delay="2000"/>
                            </p:stCondLst>
                            <p:childTnLst>
                              <p:par>
                                <p:cTn id="9" presetID="4" presetClass="entr" presetSubtype="32"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ox(out)">
                                      <p:cBhvr>
                                        <p:cTn id="11"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919288" y="139011"/>
            <a:ext cx="8353425" cy="735190"/>
          </a:xfrm>
        </p:spPr>
        <p:txBody>
          <a:bodyPr>
            <a:noAutofit/>
          </a:bodyPr>
          <a:lstStyle/>
          <a:p>
            <a:r>
              <a:rPr lang="en-US" sz="44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Cerner Clinical Leader Organizer</a:t>
            </a:r>
          </a:p>
        </p:txBody>
      </p:sp>
      <p:sp>
        <p:nvSpPr>
          <p:cNvPr id="3" name="Content Placeholder 2"/>
          <p:cNvSpPr>
            <a:spLocks noGrp="1"/>
          </p:cNvSpPr>
          <p:nvPr>
            <p:ph type="body" sz="half" idx="4294967295"/>
          </p:nvPr>
        </p:nvSpPr>
        <p:spPr>
          <a:xfrm>
            <a:off x="9201150" y="1323061"/>
            <a:ext cx="2908158" cy="4203802"/>
          </a:xfrm>
        </p:spPr>
        <p:txBody>
          <a:bodyPr>
            <a:noAutofit/>
          </a:bodyPr>
          <a:lstStyle/>
          <a:p>
            <a:pPr marL="342900" indent="-342900">
              <a:buClr>
                <a:srgbClr val="002060"/>
              </a:buClr>
            </a:pPr>
            <a:r>
              <a:rPr lang="en-US" sz="2600" b="0" i="0" dirty="0">
                <a:solidFill>
                  <a:srgbClr val="00B4CB"/>
                </a:solidFill>
                <a:latin typeface="Times New Roman" panose="02020603050405020304" pitchFamily="18" charset="0"/>
                <a:cs typeface="Times New Roman" panose="02020603050405020304" pitchFamily="18" charset="0"/>
              </a:rPr>
              <a:t>Go-Live date January 2017</a:t>
            </a:r>
          </a:p>
          <a:p>
            <a:pPr marL="342900" indent="-342900">
              <a:buClr>
                <a:srgbClr val="002060"/>
              </a:buClr>
            </a:pPr>
            <a:r>
              <a:rPr lang="en-US" sz="2600" b="0" i="0" dirty="0">
                <a:solidFill>
                  <a:srgbClr val="00B4CB"/>
                </a:solidFill>
                <a:latin typeface="Times New Roman" panose="02020603050405020304" pitchFamily="18" charset="0"/>
                <a:cs typeface="Times New Roman" panose="02020603050405020304" pitchFamily="18" charset="0"/>
              </a:rPr>
              <a:t>Provides detailed quality metrics </a:t>
            </a:r>
          </a:p>
          <a:p>
            <a:pPr marL="342900" indent="-342900">
              <a:buClr>
                <a:srgbClr val="002060"/>
              </a:buClr>
            </a:pPr>
            <a:r>
              <a:rPr lang="en-US" sz="2600" b="0" i="0" dirty="0">
                <a:solidFill>
                  <a:srgbClr val="00B4CB"/>
                </a:solidFill>
                <a:latin typeface="Times New Roman" panose="02020603050405020304" pitchFamily="18" charset="0"/>
                <a:cs typeface="Times New Roman" panose="02020603050405020304" pitchFamily="18" charset="0"/>
              </a:rPr>
              <a:t>Utilized by Clinical Outcomes Managers</a:t>
            </a:r>
          </a:p>
          <a:p>
            <a:pPr marL="342900" indent="-342900">
              <a:buClr>
                <a:srgbClr val="002060"/>
              </a:buClr>
            </a:pPr>
            <a:r>
              <a:rPr lang="en-US" sz="2600" b="0" i="0" dirty="0">
                <a:solidFill>
                  <a:srgbClr val="00B4CB"/>
                </a:solidFill>
                <a:latin typeface="Times New Roman" panose="02020603050405020304" pitchFamily="18" charset="0"/>
                <a:cs typeface="Times New Roman" panose="02020603050405020304" pitchFamily="18" charset="0"/>
              </a:rPr>
              <a:t>Enhances patient quality outcomes</a:t>
            </a:r>
          </a:p>
        </p:txBody>
      </p:sp>
      <p:pic>
        <p:nvPicPr>
          <p:cNvPr id="4" name="Picture 3">
            <a:extLst>
              <a:ext uri="{FF2B5EF4-FFF2-40B4-BE49-F238E27FC236}">
                <a16:creationId xmlns:a16="http://schemas.microsoft.com/office/drawing/2014/main" id="{D48AEB03-CC28-4F15-993E-B7514EF1879B}"/>
              </a:ext>
            </a:extLst>
          </p:cNvPr>
          <p:cNvPicPr>
            <a:picLocks noChangeAspect="1"/>
          </p:cNvPicPr>
          <p:nvPr/>
        </p:nvPicPr>
        <p:blipFill rotWithShape="1">
          <a:blip r:embed="rId3"/>
          <a:srcRect t="642" r="744"/>
          <a:stretch/>
        </p:blipFill>
        <p:spPr>
          <a:xfrm>
            <a:off x="65108" y="975946"/>
            <a:ext cx="8929424" cy="4624754"/>
          </a:xfrm>
          <a:prstGeom prst="rect">
            <a:avLst/>
          </a:prstGeom>
        </p:spPr>
      </p:pic>
    </p:spTree>
    <p:extLst>
      <p:ext uri="{BB962C8B-B14F-4D97-AF65-F5344CB8AC3E}">
        <p14:creationId xmlns:p14="http://schemas.microsoft.com/office/powerpoint/2010/main" val="323834580"/>
      </p:ext>
    </p:extLst>
  </p:cSld>
  <p:clrMapOvr>
    <a:masterClrMapping/>
  </p:clrMapOvr>
  <mc:AlternateContent xmlns:mc="http://schemas.openxmlformats.org/markup-compatibility/2006" xmlns:p14="http://schemas.microsoft.com/office/powerpoint/2010/main">
    <mc:Choice Requires="p14">
      <p:transition spd="slow" p14:dur="20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out)">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idx="4294967295"/>
          </p:nvPr>
        </p:nvSpPr>
        <p:spPr>
          <a:xfrm>
            <a:off x="2778644" y="71799"/>
            <a:ext cx="6634713" cy="671152"/>
          </a:xfrm>
        </p:spPr>
        <p:txBody>
          <a:bodyPr>
            <a:normAutofit/>
          </a:bodyPr>
          <a:lstStyle/>
          <a:p>
            <a:r>
              <a:rPr lang="en-US" sz="3800"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CareAware CareView Dashboard</a:t>
            </a:r>
          </a:p>
        </p:txBody>
      </p:sp>
      <p:sp>
        <p:nvSpPr>
          <p:cNvPr id="7" name="TextBox 6"/>
          <p:cNvSpPr txBox="1"/>
          <p:nvPr/>
        </p:nvSpPr>
        <p:spPr>
          <a:xfrm>
            <a:off x="9033059" y="841616"/>
            <a:ext cx="3054167" cy="4613042"/>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644" tIns="9644" rIns="9644" bIns="9644" numCol="1" spcCol="38100" rtlCol="0" anchor="t">
            <a:spAutoFit/>
          </a:bodyPr>
          <a:lstStyle/>
          <a:p>
            <a:pPr marL="228600" indent="-228600">
              <a:spcBef>
                <a:spcPts val="300"/>
              </a:spcBef>
              <a:buClr>
                <a:srgbClr val="002060"/>
              </a:buClr>
              <a:buFont typeface="Arial" panose="020B0604020202020204" pitchFamily="34" charset="0"/>
              <a:buChar char="•"/>
            </a:pPr>
            <a:r>
              <a:rPr lang="en-US" sz="2200" b="0" dirty="0">
                <a:solidFill>
                  <a:srgbClr val="00B4CB"/>
                </a:solidFill>
                <a:latin typeface="Times New Roman" panose="02020603050405020304" pitchFamily="18" charset="0"/>
                <a:cs typeface="Times New Roman" panose="02020603050405020304" pitchFamily="18" charset="0"/>
              </a:rPr>
              <a:t>Go Live 11/12/2018</a:t>
            </a:r>
          </a:p>
          <a:p>
            <a:pPr marL="228600" indent="-228600">
              <a:spcBef>
                <a:spcPts val="300"/>
              </a:spcBef>
              <a:buClr>
                <a:srgbClr val="002060"/>
              </a:buClr>
              <a:buFont typeface="Arial" panose="020B0604020202020204" pitchFamily="34" charset="0"/>
              <a:buChar char="•"/>
            </a:pPr>
            <a:r>
              <a:rPr lang="en-US" sz="2200" b="0" dirty="0">
                <a:solidFill>
                  <a:srgbClr val="00B4CB"/>
                </a:solidFill>
                <a:latin typeface="Times New Roman" panose="02020603050405020304" pitchFamily="18" charset="0"/>
                <a:cs typeface="Times New Roman" panose="02020603050405020304" pitchFamily="18" charset="0"/>
              </a:rPr>
              <a:t>Replacing current patient flow dashboard</a:t>
            </a:r>
          </a:p>
          <a:p>
            <a:pPr marL="228600" indent="-228600">
              <a:spcBef>
                <a:spcPts val="300"/>
              </a:spcBef>
              <a:buClr>
                <a:srgbClr val="002060"/>
              </a:buClr>
              <a:buFont typeface="Arial" panose="020B0604020202020204" pitchFamily="34" charset="0"/>
              <a:buChar char="•"/>
            </a:pPr>
            <a:r>
              <a:rPr lang="en-US" sz="2200" b="0" dirty="0">
                <a:solidFill>
                  <a:srgbClr val="00B4CB"/>
                </a:solidFill>
                <a:latin typeface="Times New Roman" panose="02020603050405020304" pitchFamily="18" charset="0"/>
                <a:cs typeface="Times New Roman" panose="02020603050405020304" pitchFamily="18" charset="0"/>
              </a:rPr>
              <a:t>Real time information displaying color coded patient status</a:t>
            </a:r>
          </a:p>
          <a:p>
            <a:pPr marL="228600" indent="-228600">
              <a:spcBef>
                <a:spcPts val="300"/>
              </a:spcBef>
              <a:buClr>
                <a:srgbClr val="002060"/>
              </a:buClr>
              <a:buFont typeface="Arial" panose="020B0604020202020204" pitchFamily="34" charset="0"/>
              <a:buChar char="•"/>
            </a:pPr>
            <a:r>
              <a:rPr lang="en-US" sz="2200" b="0" dirty="0">
                <a:solidFill>
                  <a:srgbClr val="00B4CB"/>
                </a:solidFill>
                <a:latin typeface="Times New Roman" panose="02020603050405020304" pitchFamily="18" charset="0"/>
                <a:cs typeface="Times New Roman" panose="02020603050405020304" pitchFamily="18" charset="0"/>
              </a:rPr>
              <a:t>Integrates with orders to display patient attributes and with Clairvia to display nurse assignment</a:t>
            </a:r>
          </a:p>
          <a:p>
            <a:pPr marL="228600" indent="-228600">
              <a:spcBef>
                <a:spcPts val="300"/>
              </a:spcBef>
              <a:buClr>
                <a:srgbClr val="002060"/>
              </a:buClr>
              <a:buFont typeface="Arial" panose="020B0604020202020204" pitchFamily="34" charset="0"/>
              <a:buChar char="•"/>
            </a:pPr>
            <a:r>
              <a:rPr lang="en-US" sz="2200" b="0" dirty="0">
                <a:solidFill>
                  <a:srgbClr val="00B4CB"/>
                </a:solidFill>
                <a:latin typeface="Times New Roman" panose="02020603050405020304" pitchFamily="18" charset="0"/>
                <a:cs typeface="Times New Roman" panose="02020603050405020304" pitchFamily="18" charset="0"/>
              </a:rPr>
              <a:t>Highly effective for the interdisciplinary huddles</a:t>
            </a:r>
          </a:p>
        </p:txBody>
      </p:sp>
      <p:pic>
        <p:nvPicPr>
          <p:cNvPr id="2" name="Picture 1">
            <a:extLst>
              <a:ext uri="{FF2B5EF4-FFF2-40B4-BE49-F238E27FC236}">
                <a16:creationId xmlns:a16="http://schemas.microsoft.com/office/drawing/2014/main" id="{DBC97A65-ABF0-48F9-B82F-2EF3E63926E9}"/>
              </a:ext>
            </a:extLst>
          </p:cNvPr>
          <p:cNvPicPr>
            <a:picLocks noChangeAspect="1"/>
          </p:cNvPicPr>
          <p:nvPr/>
        </p:nvPicPr>
        <p:blipFill>
          <a:blip r:embed="rId2"/>
          <a:stretch>
            <a:fillRect/>
          </a:stretch>
        </p:blipFill>
        <p:spPr>
          <a:xfrm>
            <a:off x="52020" y="742950"/>
            <a:ext cx="8864755" cy="4866543"/>
          </a:xfrm>
          <a:prstGeom prst="rect">
            <a:avLst/>
          </a:prstGeom>
        </p:spPr>
      </p:pic>
    </p:spTree>
    <p:extLst>
      <p:ext uri="{BB962C8B-B14F-4D97-AF65-F5344CB8AC3E}">
        <p14:creationId xmlns:p14="http://schemas.microsoft.com/office/powerpoint/2010/main" val="1754993646"/>
      </p:ext>
    </p:extLst>
  </p:cSld>
  <p:clrMapOvr>
    <a:masterClrMapping/>
  </p:clrMapOvr>
  <mc:AlternateContent xmlns:mc="http://schemas.openxmlformats.org/markup-compatibility/2006" xmlns:p14="http://schemas.microsoft.com/office/powerpoint/2010/main">
    <mc:Choice Requires="p14">
      <p:transition spd="slow" p14:dur="20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out)">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418156" y="126385"/>
            <a:ext cx="7355687" cy="604252"/>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644" tIns="9644" rIns="9644" bIns="9644" numCol="1" spcCol="38100" rtlCol="0" anchor="t">
            <a:spAutoFit/>
          </a:bodyPr>
          <a:lstStyle/>
          <a:p>
            <a:pPr defTabSz="342872" fontAlgn="auto" hangingPunct="0">
              <a:spcBef>
                <a:spcPts val="0"/>
              </a:spcBef>
              <a:spcAft>
                <a:spcPts val="0"/>
              </a:spcAft>
            </a:pPr>
            <a:r>
              <a:rPr lang="en-US" sz="3800"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3 West Patient Flow Daily Huddle</a:t>
            </a:r>
            <a:endParaRPr lang="en-US" sz="3800"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Calibri"/>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68708" y="2389798"/>
            <a:ext cx="5835116" cy="3282253"/>
          </a:xfrm>
          <a:prstGeom prst="rect">
            <a:avLst/>
          </a:prstGeom>
          <a:ln>
            <a:noFill/>
          </a:ln>
          <a:effectLst>
            <a:glow rad="101600">
              <a:schemeClr val="accent5">
                <a:satMod val="175000"/>
                <a:alpha val="40000"/>
              </a:schemeClr>
            </a:glow>
            <a:softEdge rad="112500"/>
          </a:effectLst>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618" y="893827"/>
            <a:ext cx="6064841" cy="3411473"/>
          </a:xfrm>
          <a:prstGeom prst="rect">
            <a:avLst/>
          </a:prstGeom>
          <a:ln>
            <a:noFill/>
          </a:ln>
          <a:effectLst>
            <a:glow rad="101600">
              <a:schemeClr val="accent5">
                <a:satMod val="175000"/>
                <a:alpha val="40000"/>
              </a:schemeClr>
            </a:glow>
            <a:softEdge rad="112500"/>
          </a:effectLst>
        </p:spPr>
      </p:pic>
      <p:sp>
        <p:nvSpPr>
          <p:cNvPr id="8" name="TextBox 7"/>
          <p:cNvSpPr txBox="1"/>
          <p:nvPr/>
        </p:nvSpPr>
        <p:spPr>
          <a:xfrm>
            <a:off x="7616165" y="1364243"/>
            <a:ext cx="4315356" cy="881251"/>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644" tIns="9644" rIns="9644" bIns="9644" numCol="1" spcCol="38100" rtlCol="0" anchor="t">
            <a:spAutoFit/>
          </a:bodyPr>
          <a:lstStyle/>
          <a:p>
            <a:pPr marL="228600" indent="-228600" defTabSz="342872" fontAlgn="auto" hangingPunct="0">
              <a:spcBef>
                <a:spcPts val="0"/>
              </a:spcBef>
              <a:spcAft>
                <a:spcPts val="0"/>
              </a:spcAft>
              <a:buClr>
                <a:srgbClr val="002060"/>
              </a:buClr>
              <a:buFont typeface="Arial" panose="020B0604020202020204" pitchFamily="34" charset="0"/>
              <a:buChar char="•"/>
            </a:pPr>
            <a:r>
              <a:rPr lang="en-US" sz="2800" b="0" dirty="0">
                <a:solidFill>
                  <a:srgbClr val="00B4CB"/>
                </a:solidFill>
                <a:latin typeface="Times New Roman" panose="02020603050405020304" pitchFamily="18" charset="0"/>
                <a:cs typeface="Times New Roman" panose="02020603050405020304" pitchFamily="18" charset="0"/>
              </a:rPr>
              <a:t>Real time bed status</a:t>
            </a:r>
          </a:p>
          <a:p>
            <a:pPr marL="228600" indent="-228600" defTabSz="342872" fontAlgn="auto" hangingPunct="0">
              <a:spcBef>
                <a:spcPts val="0"/>
              </a:spcBef>
              <a:spcAft>
                <a:spcPts val="0"/>
              </a:spcAft>
              <a:buClr>
                <a:srgbClr val="002060"/>
              </a:buClr>
              <a:buFont typeface="Arial" panose="020B0604020202020204" pitchFamily="34" charset="0"/>
              <a:buChar char="•"/>
            </a:pPr>
            <a:r>
              <a:rPr lang="en-US" sz="2800" b="0" dirty="0">
                <a:solidFill>
                  <a:srgbClr val="00B4CB"/>
                </a:solidFill>
                <a:latin typeface="Times New Roman" panose="02020603050405020304" pitchFamily="18" charset="0"/>
                <a:cs typeface="Times New Roman" panose="02020603050405020304" pitchFamily="18" charset="0"/>
                <a:sym typeface="Calibri"/>
              </a:rPr>
              <a:t>Transfer Orders</a:t>
            </a:r>
          </a:p>
        </p:txBody>
      </p:sp>
      <p:sp>
        <p:nvSpPr>
          <p:cNvPr id="9" name="TextBox 8"/>
          <p:cNvSpPr txBox="1"/>
          <p:nvPr/>
        </p:nvSpPr>
        <p:spPr>
          <a:xfrm>
            <a:off x="1333500" y="4468490"/>
            <a:ext cx="4095749" cy="1312138"/>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644" tIns="9644" rIns="9644" bIns="9644" numCol="1" spcCol="38100" rtlCol="0" anchor="t">
            <a:spAutoFit/>
          </a:bodyPr>
          <a:lstStyle/>
          <a:p>
            <a:pPr marL="228600" indent="-228600" defTabSz="342872" fontAlgn="auto" hangingPunct="0">
              <a:spcBef>
                <a:spcPts val="0"/>
              </a:spcBef>
              <a:spcAft>
                <a:spcPts val="0"/>
              </a:spcAft>
              <a:buClr>
                <a:srgbClr val="002060"/>
              </a:buClr>
              <a:buFont typeface="Arial" panose="020B0604020202020204" pitchFamily="34" charset="0"/>
              <a:buChar char="•"/>
            </a:pPr>
            <a:r>
              <a:rPr lang="en-US" sz="2800" b="0" dirty="0">
                <a:solidFill>
                  <a:srgbClr val="00B4CB"/>
                </a:solidFill>
                <a:latin typeface="Times New Roman" panose="02020603050405020304" pitchFamily="18" charset="0"/>
                <a:cs typeface="Times New Roman" panose="02020603050405020304" pitchFamily="18" charset="0"/>
              </a:rPr>
              <a:t>Discharge Status</a:t>
            </a:r>
          </a:p>
          <a:p>
            <a:pPr marL="228600" indent="-228600" defTabSz="342872" fontAlgn="auto" hangingPunct="0">
              <a:spcBef>
                <a:spcPts val="0"/>
              </a:spcBef>
              <a:spcAft>
                <a:spcPts val="0"/>
              </a:spcAft>
              <a:buClr>
                <a:srgbClr val="002060"/>
              </a:buClr>
              <a:buFont typeface="Arial" panose="020B0604020202020204" pitchFamily="34" charset="0"/>
              <a:buChar char="•"/>
            </a:pPr>
            <a:r>
              <a:rPr lang="en-US" sz="2800" b="0" dirty="0">
                <a:solidFill>
                  <a:srgbClr val="00B4CB"/>
                </a:solidFill>
                <a:latin typeface="Times New Roman" panose="02020603050405020304" pitchFamily="18" charset="0"/>
                <a:cs typeface="Times New Roman" panose="02020603050405020304" pitchFamily="18" charset="0"/>
              </a:rPr>
              <a:t>Barriers to Discharge</a:t>
            </a:r>
          </a:p>
          <a:p>
            <a:pPr marL="228600" indent="-228600" defTabSz="342872" fontAlgn="auto" hangingPunct="0">
              <a:spcBef>
                <a:spcPts val="0"/>
              </a:spcBef>
              <a:spcAft>
                <a:spcPts val="0"/>
              </a:spcAft>
              <a:buClr>
                <a:srgbClr val="002060"/>
              </a:buClr>
              <a:buFont typeface="Arial" panose="020B0604020202020204" pitchFamily="34" charset="0"/>
              <a:buChar char="•"/>
            </a:pPr>
            <a:r>
              <a:rPr lang="en-US" sz="2800" b="0" dirty="0">
                <a:solidFill>
                  <a:srgbClr val="00B4CB"/>
                </a:solidFill>
                <a:latin typeface="Times New Roman" panose="02020603050405020304" pitchFamily="18" charset="0"/>
                <a:cs typeface="Times New Roman" panose="02020603050405020304" pitchFamily="18" charset="0"/>
                <a:sym typeface="Calibri"/>
              </a:rPr>
              <a:t>Meds to Bed</a:t>
            </a:r>
          </a:p>
        </p:txBody>
      </p:sp>
    </p:spTree>
    <p:extLst>
      <p:ext uri="{BB962C8B-B14F-4D97-AF65-F5344CB8AC3E}">
        <p14:creationId xmlns:p14="http://schemas.microsoft.com/office/powerpoint/2010/main" val="2061026588"/>
      </p:ext>
    </p:extLst>
  </p:cSld>
  <p:clrMapOvr>
    <a:masterClrMapping/>
  </p:clrMapOvr>
  <mc:AlternateContent xmlns:mc="http://schemas.openxmlformats.org/markup-compatibility/2006" xmlns:p14="http://schemas.microsoft.com/office/powerpoint/2010/main">
    <mc:Choice Requires="p14">
      <p:transition spd="slow" p14:dur="20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ox(out)">
                                      <p:cBhvr>
                                        <p:cTn id="7" dur="2000"/>
                                        <p:tgtEl>
                                          <p:spTgt spid="7"/>
                                        </p:tgtEl>
                                      </p:cBhvr>
                                    </p:animEffect>
                                  </p:childTnLst>
                                </p:cTn>
                              </p:par>
                              <p:par>
                                <p:cTn id="8" presetID="4" presetClass="entr" presetSubtype="32"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ox(out)">
                                      <p:cBhvr>
                                        <p:cTn id="10"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4294967295"/>
          </p:nvPr>
        </p:nvSpPr>
        <p:spPr>
          <a:xfrm>
            <a:off x="223317" y="929968"/>
            <a:ext cx="6310833" cy="5846936"/>
          </a:xfrm>
        </p:spPr>
        <p:txBody>
          <a:bodyPr>
            <a:noAutofit/>
          </a:bodyPr>
          <a:lstStyle/>
          <a:p>
            <a:pPr defTabSz="457184" hangingPunct="0">
              <a:lnSpc>
                <a:spcPct val="120000"/>
              </a:lnSpc>
              <a:spcBef>
                <a:spcPts val="0"/>
              </a:spcBef>
            </a:pPr>
            <a:r>
              <a:rPr lang="en-US" sz="1800" dirty="0">
                <a:latin typeface="Times New Roman" panose="02020603050405020304" pitchFamily="18" charset="0"/>
                <a:cs typeface="Times New Roman" panose="02020603050405020304" pitchFamily="18" charset="0"/>
                <a:sym typeface="Calibri"/>
              </a:rPr>
              <a:t>Evaluate current staffing</a:t>
            </a:r>
          </a:p>
          <a:p>
            <a:pPr defTabSz="457184" hangingPunct="0">
              <a:lnSpc>
                <a:spcPct val="120000"/>
              </a:lnSpc>
              <a:spcBef>
                <a:spcPts val="0"/>
              </a:spcBef>
            </a:pPr>
            <a:r>
              <a:rPr lang="en-US" sz="1800" dirty="0">
                <a:latin typeface="Times New Roman" panose="02020603050405020304" pitchFamily="18" charset="0"/>
                <a:cs typeface="Times New Roman" panose="02020603050405020304" pitchFamily="18" charset="0"/>
              </a:rPr>
              <a:t>For ED:  Maximize capacity of both Emergency Departments</a:t>
            </a:r>
          </a:p>
          <a:p>
            <a:pPr defTabSz="457184" hangingPunct="0">
              <a:lnSpc>
                <a:spcPct val="120000"/>
              </a:lnSpc>
              <a:spcBef>
                <a:spcPts val="0"/>
              </a:spcBef>
            </a:pPr>
            <a:r>
              <a:rPr lang="en-US" sz="1800" dirty="0">
                <a:latin typeface="Times New Roman" panose="02020603050405020304" pitchFamily="18" charset="0"/>
                <a:cs typeface="Times New Roman" panose="02020603050405020304" pitchFamily="18" charset="0"/>
                <a:sym typeface="Calibri"/>
              </a:rPr>
              <a:t>For ED:  Setting up a quick dispo station</a:t>
            </a:r>
          </a:p>
          <a:p>
            <a:pPr defTabSz="457184" hangingPunct="0">
              <a:lnSpc>
                <a:spcPct val="120000"/>
              </a:lnSpc>
              <a:spcBef>
                <a:spcPts val="0"/>
              </a:spcBef>
            </a:pPr>
            <a:r>
              <a:rPr lang="en-US" sz="1800" dirty="0">
                <a:latin typeface="Times New Roman" panose="02020603050405020304" pitchFamily="18" charset="0"/>
                <a:cs typeface="Times New Roman" panose="02020603050405020304" pitchFamily="18" charset="0"/>
              </a:rPr>
              <a:t>Nursing Supervisor to operate out of area of surge until clear</a:t>
            </a:r>
          </a:p>
          <a:p>
            <a:pPr defTabSz="457184">
              <a:lnSpc>
                <a:spcPct val="120000"/>
              </a:lnSpc>
              <a:spcBef>
                <a:spcPts val="0"/>
              </a:spcBef>
            </a:pPr>
            <a:r>
              <a:rPr lang="en-US" sz="1800" dirty="0">
                <a:latin typeface="Times New Roman" panose="02020603050405020304" pitchFamily="18" charset="0"/>
                <a:cs typeface="Times New Roman" panose="02020603050405020304" pitchFamily="18" charset="0"/>
              </a:rPr>
              <a:t>Increase focus on rounding / discharge rounds</a:t>
            </a:r>
          </a:p>
          <a:p>
            <a:pPr defTabSz="457184" hangingPunct="0">
              <a:lnSpc>
                <a:spcPct val="120000"/>
              </a:lnSpc>
              <a:spcBef>
                <a:spcPts val="0"/>
              </a:spcBef>
            </a:pPr>
            <a:r>
              <a:rPr lang="en-US" sz="1800" dirty="0">
                <a:latin typeface="Times New Roman" panose="02020603050405020304" pitchFamily="18" charset="0"/>
                <a:cs typeface="Times New Roman" panose="02020603050405020304" pitchFamily="18" charset="0"/>
                <a:sym typeface="Calibri"/>
              </a:rPr>
              <a:t>Rapid push to D/C </a:t>
            </a:r>
            <a:r>
              <a:rPr lang="en-US" sz="1800" dirty="0">
                <a:latin typeface="Times New Roman" panose="02020603050405020304" pitchFamily="18" charset="0"/>
                <a:cs typeface="Times New Roman" panose="02020603050405020304" pitchFamily="18" charset="0"/>
              </a:rPr>
              <a:t>Lounge</a:t>
            </a:r>
          </a:p>
          <a:p>
            <a:pPr defTabSz="457184" hangingPunct="0">
              <a:lnSpc>
                <a:spcPct val="120000"/>
              </a:lnSpc>
              <a:spcBef>
                <a:spcPts val="0"/>
              </a:spcBef>
            </a:pPr>
            <a:r>
              <a:rPr lang="en-US" sz="1800" dirty="0">
                <a:latin typeface="Times New Roman" panose="02020603050405020304" pitchFamily="18" charset="0"/>
                <a:cs typeface="Times New Roman" panose="02020603050405020304" pitchFamily="18" charset="0"/>
              </a:rPr>
              <a:t>Activate emergency bed huddle</a:t>
            </a:r>
          </a:p>
          <a:p>
            <a:pPr defTabSz="457184" hangingPunct="0">
              <a:lnSpc>
                <a:spcPct val="120000"/>
              </a:lnSpc>
              <a:spcBef>
                <a:spcPts val="0"/>
              </a:spcBef>
            </a:pPr>
            <a:r>
              <a:rPr lang="en-US" sz="1800" dirty="0">
                <a:latin typeface="Times New Roman" panose="02020603050405020304" pitchFamily="18" charset="0"/>
                <a:cs typeface="Times New Roman" panose="02020603050405020304" pitchFamily="18" charset="0"/>
                <a:sym typeface="Calibri"/>
              </a:rPr>
              <a:t>Hallway patients ok on inpatient floor if bed is dirty/discharging (OOPS done)</a:t>
            </a:r>
          </a:p>
          <a:p>
            <a:pPr defTabSz="457184" hangingPunct="0">
              <a:lnSpc>
                <a:spcPct val="120000"/>
              </a:lnSpc>
              <a:spcBef>
                <a:spcPts val="0"/>
              </a:spcBef>
            </a:pPr>
            <a:r>
              <a:rPr lang="en-US" sz="1800" dirty="0">
                <a:latin typeface="Times New Roman" panose="02020603050405020304" pitchFamily="18" charset="0"/>
                <a:cs typeface="Times New Roman" panose="02020603050405020304" pitchFamily="18" charset="0"/>
              </a:rPr>
              <a:t>Radiology/ Lab prioritizes discharging patients / or ED patients</a:t>
            </a:r>
          </a:p>
          <a:p>
            <a:pPr defTabSz="457184" hangingPunct="0">
              <a:lnSpc>
                <a:spcPct val="120000"/>
              </a:lnSpc>
              <a:spcBef>
                <a:spcPts val="0"/>
              </a:spcBef>
            </a:pPr>
            <a:r>
              <a:rPr lang="en-US" sz="1800" dirty="0">
                <a:latin typeface="Times New Roman" panose="02020603050405020304" pitchFamily="18" charset="0"/>
                <a:cs typeface="Times New Roman" panose="02020603050405020304" pitchFamily="18" charset="0"/>
                <a:sym typeface="Calibri"/>
              </a:rPr>
              <a:t>EVS prioritize</a:t>
            </a:r>
            <a:r>
              <a:rPr lang="en-US" sz="1800" dirty="0">
                <a:latin typeface="Times New Roman" panose="02020603050405020304" pitchFamily="18" charset="0"/>
                <a:cs typeface="Times New Roman" panose="02020603050405020304" pitchFamily="18" charset="0"/>
              </a:rPr>
              <a:t>s D/C versus general clean</a:t>
            </a:r>
          </a:p>
          <a:p>
            <a:pPr defTabSz="457184" hangingPunct="0">
              <a:lnSpc>
                <a:spcPct val="120000"/>
              </a:lnSpc>
              <a:spcBef>
                <a:spcPts val="0"/>
              </a:spcBef>
            </a:pPr>
            <a:r>
              <a:rPr lang="en-US" sz="1800" dirty="0">
                <a:latin typeface="Times New Roman" panose="02020603050405020304" pitchFamily="18" charset="0"/>
                <a:cs typeface="Times New Roman" panose="02020603050405020304" pitchFamily="18" charset="0"/>
              </a:rPr>
              <a:t>Rapid maintenance issues prioritized</a:t>
            </a:r>
          </a:p>
          <a:p>
            <a:pPr defTabSz="457184" hangingPunct="0">
              <a:lnSpc>
                <a:spcPct val="120000"/>
              </a:lnSpc>
              <a:spcBef>
                <a:spcPts val="0"/>
              </a:spcBef>
            </a:pPr>
            <a:r>
              <a:rPr lang="en-US" sz="1800" dirty="0">
                <a:latin typeface="Times New Roman" panose="02020603050405020304" pitchFamily="18" charset="0"/>
                <a:cs typeface="Times New Roman" panose="02020603050405020304" pitchFamily="18" charset="0"/>
                <a:sym typeface="Calibri"/>
              </a:rPr>
              <a:t>Standing up overflow areas in Radiology OBS / PPC / 8West</a:t>
            </a:r>
          </a:p>
          <a:p>
            <a:pPr defTabSz="457184" hangingPunct="0">
              <a:lnSpc>
                <a:spcPct val="120000"/>
              </a:lnSpc>
              <a:spcBef>
                <a:spcPts val="0"/>
              </a:spcBef>
            </a:pPr>
            <a:r>
              <a:rPr lang="en-US" sz="1800" dirty="0">
                <a:latin typeface="Times New Roman" panose="02020603050405020304" pitchFamily="18" charset="0"/>
                <a:cs typeface="Times New Roman" panose="02020603050405020304" pitchFamily="18" charset="0"/>
              </a:rPr>
              <a:t>Canceling meetings</a:t>
            </a:r>
            <a:endParaRPr lang="en-US" sz="1800" dirty="0">
              <a:latin typeface="Times New Roman" panose="02020603050405020304" pitchFamily="18" charset="0"/>
              <a:cs typeface="Times New Roman" panose="02020603050405020304" pitchFamily="18" charset="0"/>
              <a:sym typeface="Calibri"/>
            </a:endParaRPr>
          </a:p>
          <a:p>
            <a:pPr defTabSz="457184" hangingPunct="0">
              <a:lnSpc>
                <a:spcPct val="120000"/>
              </a:lnSpc>
              <a:spcBef>
                <a:spcPts val="0"/>
              </a:spcBef>
            </a:pPr>
            <a:r>
              <a:rPr lang="en-US" sz="1800" dirty="0">
                <a:latin typeface="Times New Roman" panose="02020603050405020304" pitchFamily="18" charset="0"/>
                <a:cs typeface="Times New Roman" panose="02020603050405020304" pitchFamily="18" charset="0"/>
              </a:rPr>
              <a:t>Evaluate elective surgeries</a:t>
            </a:r>
          </a:p>
          <a:p>
            <a:pPr defTabSz="457184" hangingPunct="0">
              <a:lnSpc>
                <a:spcPct val="120000"/>
              </a:lnSpc>
              <a:spcBef>
                <a:spcPts val="0"/>
              </a:spcBef>
            </a:pPr>
            <a:r>
              <a:rPr lang="en-US" sz="1800" dirty="0">
                <a:latin typeface="Times New Roman" panose="02020603050405020304" pitchFamily="18" charset="0"/>
                <a:cs typeface="Times New Roman" panose="02020603050405020304" pitchFamily="18" charset="0"/>
                <a:sym typeface="Calibri"/>
              </a:rPr>
              <a:t>Div</a:t>
            </a:r>
            <a:r>
              <a:rPr lang="en-US" sz="1800" dirty="0">
                <a:latin typeface="Times New Roman" panose="02020603050405020304" pitchFamily="18" charset="0"/>
                <a:cs typeface="Times New Roman" panose="02020603050405020304" pitchFamily="18" charset="0"/>
              </a:rPr>
              <a:t>ersion evaluation</a:t>
            </a:r>
          </a:p>
          <a:p>
            <a:pPr defTabSz="457184" hangingPunct="0">
              <a:lnSpc>
                <a:spcPct val="120000"/>
              </a:lnSpc>
              <a:spcBef>
                <a:spcPts val="0"/>
              </a:spcBef>
            </a:pPr>
            <a:r>
              <a:rPr lang="en-US" sz="1800" dirty="0">
                <a:latin typeface="Times New Roman" panose="02020603050405020304" pitchFamily="18" charset="0"/>
                <a:cs typeface="Times New Roman" panose="02020603050405020304" pitchFamily="18" charset="0"/>
              </a:rPr>
              <a:t>CEPAR assistance</a:t>
            </a:r>
          </a:p>
        </p:txBody>
      </p:sp>
      <p:sp>
        <p:nvSpPr>
          <p:cNvPr id="4" name="Title 3">
            <a:extLst>
              <a:ext uri="{FF2B5EF4-FFF2-40B4-BE49-F238E27FC236}">
                <a16:creationId xmlns:a16="http://schemas.microsoft.com/office/drawing/2014/main" id="{D58B0A7E-911A-4E16-A3A6-6393BC8B61CB}"/>
              </a:ext>
            </a:extLst>
          </p:cNvPr>
          <p:cNvSpPr txBox="1">
            <a:spLocks/>
          </p:cNvSpPr>
          <p:nvPr/>
        </p:nvSpPr>
        <p:spPr>
          <a:xfrm>
            <a:off x="1530054" y="107390"/>
            <a:ext cx="9131892" cy="635560"/>
          </a:xfrm>
          <a:prstGeom prst="rect">
            <a:avLst/>
          </a:prstGeom>
          <a:ln w="3175">
            <a:miter lim="400000"/>
          </a:ln>
          <a:extLst>
            <a:ext uri="{C572A759-6A51-4108-AA02-DFA0A04FC94B}">
              <ma14:wrappingTextBoxFlag xmlns:ma14="http://schemas.microsoft.com/office/mac/drawingml/2011/main" xmlns="" val="1"/>
            </a:ext>
          </a:extLst>
        </p:spPr>
        <p:txBody>
          <a:bodyPr lIns="25717" tIns="25717" rIns="25717" bIns="25717" anchor="ctr">
            <a:noAutofit/>
          </a:bodyPr>
          <a:lstStyle>
            <a:lvl1pPr marL="0" marR="0" indent="0" algn="l" defTabSz="1828800" latinLnBrk="0">
              <a:lnSpc>
                <a:spcPct val="100000"/>
              </a:lnSpc>
              <a:spcBef>
                <a:spcPts val="0"/>
              </a:spcBef>
              <a:spcAft>
                <a:spcPts val="0"/>
              </a:spcAft>
              <a:buClrTx/>
              <a:buSzTx/>
              <a:buFontTx/>
              <a:buNone/>
              <a:tabLst/>
              <a:defRPr sz="8400" b="0" i="0" u="none" strike="noStrike" cap="none" spc="0" baseline="0">
                <a:ln>
                  <a:noFill/>
                </a:ln>
                <a:solidFill>
                  <a:srgbClr val="00B4CB"/>
                </a:solidFill>
                <a:uFillTx/>
                <a:latin typeface="Times New Roman"/>
                <a:ea typeface="Times New Roman"/>
                <a:cs typeface="Times New Roman"/>
                <a:sym typeface="Times New Roman"/>
              </a:defRPr>
            </a:lvl1pPr>
            <a:lvl2pPr marL="0" marR="0" indent="0" algn="l" defTabSz="1828800" latinLnBrk="0">
              <a:lnSpc>
                <a:spcPct val="100000"/>
              </a:lnSpc>
              <a:spcBef>
                <a:spcPts val="0"/>
              </a:spcBef>
              <a:spcAft>
                <a:spcPts val="0"/>
              </a:spcAft>
              <a:buClrTx/>
              <a:buSzTx/>
              <a:buFontTx/>
              <a:buNone/>
              <a:tabLst/>
              <a:defRPr sz="8400" b="0" i="0" u="none" strike="noStrike" cap="none" spc="0" baseline="0">
                <a:ln>
                  <a:noFill/>
                </a:ln>
                <a:solidFill>
                  <a:srgbClr val="FFFFFF"/>
                </a:solidFill>
                <a:uFillTx/>
                <a:latin typeface="Times New Roman"/>
                <a:ea typeface="Times New Roman"/>
                <a:cs typeface="Times New Roman"/>
                <a:sym typeface="Times New Roman"/>
              </a:defRPr>
            </a:lvl2pPr>
            <a:lvl3pPr marL="0" marR="0" indent="0" algn="l" defTabSz="1828800" latinLnBrk="0">
              <a:lnSpc>
                <a:spcPct val="100000"/>
              </a:lnSpc>
              <a:spcBef>
                <a:spcPts val="0"/>
              </a:spcBef>
              <a:spcAft>
                <a:spcPts val="0"/>
              </a:spcAft>
              <a:buClrTx/>
              <a:buSzTx/>
              <a:buFontTx/>
              <a:buNone/>
              <a:tabLst/>
              <a:defRPr sz="8400" b="0" i="0" u="none" strike="noStrike" cap="none" spc="0" baseline="0">
                <a:ln>
                  <a:noFill/>
                </a:ln>
                <a:solidFill>
                  <a:srgbClr val="FFFFFF"/>
                </a:solidFill>
                <a:uFillTx/>
                <a:latin typeface="Times New Roman"/>
                <a:ea typeface="Times New Roman"/>
                <a:cs typeface="Times New Roman"/>
                <a:sym typeface="Times New Roman"/>
              </a:defRPr>
            </a:lvl3pPr>
            <a:lvl4pPr marL="0" marR="0" indent="0" algn="l" defTabSz="1828800" latinLnBrk="0">
              <a:lnSpc>
                <a:spcPct val="100000"/>
              </a:lnSpc>
              <a:spcBef>
                <a:spcPts val="0"/>
              </a:spcBef>
              <a:spcAft>
                <a:spcPts val="0"/>
              </a:spcAft>
              <a:buClrTx/>
              <a:buSzTx/>
              <a:buFontTx/>
              <a:buNone/>
              <a:tabLst/>
              <a:defRPr sz="8400" b="0" i="0" u="none" strike="noStrike" cap="none" spc="0" baseline="0">
                <a:ln>
                  <a:noFill/>
                </a:ln>
                <a:solidFill>
                  <a:srgbClr val="FFFFFF"/>
                </a:solidFill>
                <a:uFillTx/>
                <a:latin typeface="Times New Roman"/>
                <a:ea typeface="Times New Roman"/>
                <a:cs typeface="Times New Roman"/>
                <a:sym typeface="Times New Roman"/>
              </a:defRPr>
            </a:lvl4pPr>
            <a:lvl5pPr marL="0" marR="0" indent="0" algn="l" defTabSz="1828800" latinLnBrk="0">
              <a:lnSpc>
                <a:spcPct val="100000"/>
              </a:lnSpc>
              <a:spcBef>
                <a:spcPts val="0"/>
              </a:spcBef>
              <a:spcAft>
                <a:spcPts val="0"/>
              </a:spcAft>
              <a:buClrTx/>
              <a:buSzTx/>
              <a:buFontTx/>
              <a:buNone/>
              <a:tabLst/>
              <a:defRPr sz="8400" b="0" i="0" u="none" strike="noStrike" cap="none" spc="0" baseline="0">
                <a:ln>
                  <a:noFill/>
                </a:ln>
                <a:solidFill>
                  <a:srgbClr val="FFFFFF"/>
                </a:solidFill>
                <a:uFillTx/>
                <a:latin typeface="Times New Roman"/>
                <a:ea typeface="Times New Roman"/>
                <a:cs typeface="Times New Roman"/>
                <a:sym typeface="Times New Roman"/>
              </a:defRPr>
            </a:lvl5pPr>
            <a:lvl6pPr marL="0" marR="0" indent="0" algn="l" defTabSz="1828800" latinLnBrk="0">
              <a:lnSpc>
                <a:spcPct val="100000"/>
              </a:lnSpc>
              <a:spcBef>
                <a:spcPts val="0"/>
              </a:spcBef>
              <a:spcAft>
                <a:spcPts val="0"/>
              </a:spcAft>
              <a:buClrTx/>
              <a:buSzTx/>
              <a:buFontTx/>
              <a:buNone/>
              <a:tabLst/>
              <a:defRPr sz="8400" b="0" i="0" u="none" strike="noStrike" cap="none" spc="0" baseline="0">
                <a:ln>
                  <a:noFill/>
                </a:ln>
                <a:solidFill>
                  <a:srgbClr val="FFFFFF"/>
                </a:solidFill>
                <a:uFillTx/>
                <a:latin typeface="Times New Roman"/>
                <a:ea typeface="Times New Roman"/>
                <a:cs typeface="Times New Roman"/>
                <a:sym typeface="Times New Roman"/>
              </a:defRPr>
            </a:lvl6pPr>
            <a:lvl7pPr marL="0" marR="0" indent="0" algn="l" defTabSz="1828800" latinLnBrk="0">
              <a:lnSpc>
                <a:spcPct val="100000"/>
              </a:lnSpc>
              <a:spcBef>
                <a:spcPts val="0"/>
              </a:spcBef>
              <a:spcAft>
                <a:spcPts val="0"/>
              </a:spcAft>
              <a:buClrTx/>
              <a:buSzTx/>
              <a:buFontTx/>
              <a:buNone/>
              <a:tabLst/>
              <a:defRPr sz="8400" b="0" i="0" u="none" strike="noStrike" cap="none" spc="0" baseline="0">
                <a:ln>
                  <a:noFill/>
                </a:ln>
                <a:solidFill>
                  <a:srgbClr val="FFFFFF"/>
                </a:solidFill>
                <a:uFillTx/>
                <a:latin typeface="Times New Roman"/>
                <a:ea typeface="Times New Roman"/>
                <a:cs typeface="Times New Roman"/>
                <a:sym typeface="Times New Roman"/>
              </a:defRPr>
            </a:lvl7pPr>
            <a:lvl8pPr marL="0" marR="0" indent="0" algn="l" defTabSz="1828800" latinLnBrk="0">
              <a:lnSpc>
                <a:spcPct val="100000"/>
              </a:lnSpc>
              <a:spcBef>
                <a:spcPts val="0"/>
              </a:spcBef>
              <a:spcAft>
                <a:spcPts val="0"/>
              </a:spcAft>
              <a:buClrTx/>
              <a:buSzTx/>
              <a:buFontTx/>
              <a:buNone/>
              <a:tabLst/>
              <a:defRPr sz="8400" b="0" i="0" u="none" strike="noStrike" cap="none" spc="0" baseline="0">
                <a:ln>
                  <a:noFill/>
                </a:ln>
                <a:solidFill>
                  <a:srgbClr val="FFFFFF"/>
                </a:solidFill>
                <a:uFillTx/>
                <a:latin typeface="Times New Roman"/>
                <a:ea typeface="Times New Roman"/>
                <a:cs typeface="Times New Roman"/>
                <a:sym typeface="Times New Roman"/>
              </a:defRPr>
            </a:lvl8pPr>
            <a:lvl9pPr marL="0" marR="0" indent="0" algn="l" defTabSz="1828800" latinLnBrk="0">
              <a:lnSpc>
                <a:spcPct val="100000"/>
              </a:lnSpc>
              <a:spcBef>
                <a:spcPts val="0"/>
              </a:spcBef>
              <a:spcAft>
                <a:spcPts val="0"/>
              </a:spcAft>
              <a:buClrTx/>
              <a:buSzTx/>
              <a:buFontTx/>
              <a:buNone/>
              <a:tabLst/>
              <a:defRPr sz="8400" b="0" i="0" u="none" strike="noStrike" cap="none" spc="0" baseline="0">
                <a:ln>
                  <a:noFill/>
                </a:ln>
                <a:solidFill>
                  <a:srgbClr val="FFFFFF"/>
                </a:solidFill>
                <a:uFillTx/>
                <a:latin typeface="Times New Roman"/>
                <a:ea typeface="Times New Roman"/>
                <a:cs typeface="Times New Roman"/>
                <a:sym typeface="Times New Roman"/>
              </a:defRPr>
            </a:lvl9pPr>
          </a:lstStyle>
          <a:p>
            <a:pPr hangingPunct="1"/>
            <a:r>
              <a:rPr lang="en-US" sz="4000" b="1" dirty="0">
                <a:solidFill>
                  <a:srgbClr val="002060"/>
                </a:solidFill>
                <a:effectLst>
                  <a:outerShdw blurRad="38100" dist="38100" dir="2700000" algn="tl">
                    <a:srgbClr val="000000">
                      <a:alpha val="43137"/>
                    </a:srgbClr>
                  </a:outerShdw>
                </a:effectLst>
              </a:rPr>
              <a:t>Hospital Wide Surge Plan - Interventions</a:t>
            </a:r>
            <a:endParaRPr lang="en-US" sz="4000" b="1" dirty="0"/>
          </a:p>
        </p:txBody>
      </p:sp>
      <p:pic>
        <p:nvPicPr>
          <p:cNvPr id="8" name="Picture 7">
            <a:extLst>
              <a:ext uri="{FF2B5EF4-FFF2-40B4-BE49-F238E27FC236}">
                <a16:creationId xmlns:a16="http://schemas.microsoft.com/office/drawing/2014/main" id="{F1A42616-6EBA-4233-AD2E-401892448F15}"/>
              </a:ext>
            </a:extLst>
          </p:cNvPr>
          <p:cNvPicPr>
            <a:picLocks noChangeAspect="1"/>
          </p:cNvPicPr>
          <p:nvPr/>
        </p:nvPicPr>
        <p:blipFill>
          <a:blip r:embed="rId2"/>
          <a:stretch>
            <a:fillRect/>
          </a:stretch>
        </p:blipFill>
        <p:spPr>
          <a:xfrm>
            <a:off x="6534150" y="929968"/>
            <a:ext cx="5293511" cy="2937182"/>
          </a:xfrm>
          <a:prstGeom prst="rect">
            <a:avLst/>
          </a:prstGeom>
          <a:ln>
            <a:noFill/>
          </a:ln>
          <a:effectLst>
            <a:softEdge rad="112500"/>
          </a:effectLst>
        </p:spPr>
      </p:pic>
      <p:pic>
        <p:nvPicPr>
          <p:cNvPr id="7" name="Picture 6">
            <a:extLst>
              <a:ext uri="{FF2B5EF4-FFF2-40B4-BE49-F238E27FC236}">
                <a16:creationId xmlns:a16="http://schemas.microsoft.com/office/drawing/2014/main" id="{DC94FE27-1AE0-4016-B960-FDD92163E584}"/>
              </a:ext>
            </a:extLst>
          </p:cNvPr>
          <p:cNvPicPr>
            <a:picLocks noChangeAspect="1"/>
          </p:cNvPicPr>
          <p:nvPr/>
        </p:nvPicPr>
        <p:blipFill>
          <a:blip r:embed="rId3"/>
          <a:stretch>
            <a:fillRect/>
          </a:stretch>
        </p:blipFill>
        <p:spPr>
          <a:xfrm>
            <a:off x="7389654" y="3571875"/>
            <a:ext cx="4802346" cy="3219450"/>
          </a:xfrm>
          <a:prstGeom prst="rect">
            <a:avLst/>
          </a:prstGeom>
          <a:ln>
            <a:noFill/>
          </a:ln>
          <a:effectLst>
            <a:softEdge rad="112500"/>
          </a:effectLst>
        </p:spPr>
      </p:pic>
    </p:spTree>
    <p:extLst>
      <p:ext uri="{BB962C8B-B14F-4D97-AF65-F5344CB8AC3E}">
        <p14:creationId xmlns:p14="http://schemas.microsoft.com/office/powerpoint/2010/main" val="4062604941"/>
      </p:ext>
    </p:extLst>
  </p:cSld>
  <p:clrMapOvr>
    <a:masterClrMapping/>
  </p:clrMapOvr>
  <mc:AlternateContent xmlns:mc="http://schemas.openxmlformats.org/markup-compatibility/2006" xmlns:p14="http://schemas.microsoft.com/office/powerpoint/2010/main">
    <mc:Choice Requires="p14">
      <p:transition spd="slow" p14:dur="20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03859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339478" y="155419"/>
            <a:ext cx="5513044" cy="735190"/>
          </a:xfrm>
        </p:spPr>
        <p:txBody>
          <a:bodyPr>
            <a:noAutofit/>
          </a:bodyPr>
          <a:lstStyle/>
          <a:p>
            <a:r>
              <a:rPr lang="en-US" sz="5750"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The Ultimate Test</a:t>
            </a:r>
          </a:p>
        </p:txBody>
      </p:sp>
      <p:sp>
        <p:nvSpPr>
          <p:cNvPr id="3" name="Content Placeholder 2"/>
          <p:cNvSpPr>
            <a:spLocks noGrp="1"/>
          </p:cNvSpPr>
          <p:nvPr>
            <p:ph type="body" sz="half" idx="4294967295"/>
          </p:nvPr>
        </p:nvSpPr>
        <p:spPr>
          <a:xfrm>
            <a:off x="4565299" y="2448061"/>
            <a:ext cx="2971758" cy="3930695"/>
          </a:xfrm>
        </p:spPr>
        <p:txBody>
          <a:bodyPr>
            <a:noAutofit/>
          </a:bodyPr>
          <a:lstStyle/>
          <a:p>
            <a:pPr algn="ctr">
              <a:spcBef>
                <a:spcPts val="0"/>
              </a:spcBef>
            </a:pPr>
            <a:endParaRPr lang="en-US" sz="900" dirty="0">
              <a:solidFill>
                <a:srgbClr val="002060"/>
              </a:solidFill>
              <a:latin typeface="Times New Roman" panose="02020603050405020304" pitchFamily="18" charset="0"/>
              <a:cs typeface="Times New Roman" panose="02020603050405020304" pitchFamily="18" charset="0"/>
            </a:endParaRPr>
          </a:p>
          <a:p>
            <a:pPr marL="0" indent="0" algn="ctr">
              <a:buNone/>
            </a:pPr>
            <a:r>
              <a:rPr lang="en-US" sz="2400" b="1" i="1" dirty="0">
                <a:solidFill>
                  <a:srgbClr val="002060"/>
                </a:solidFill>
                <a:latin typeface="Times New Roman" panose="02020603050405020304" pitchFamily="18" charset="0"/>
                <a:cs typeface="Times New Roman" panose="02020603050405020304" pitchFamily="18" charset="0"/>
              </a:rPr>
              <a:t>Able to provide real time data for hospital capacity and staffing to aid in placing evacuated patients and  to support increased demand from COVID 19 Pandemic</a:t>
            </a:r>
          </a:p>
        </p:txBody>
      </p:sp>
      <p:sp>
        <p:nvSpPr>
          <p:cNvPr id="8" name="Content Placeholder 2"/>
          <p:cNvSpPr txBox="1">
            <a:spLocks/>
          </p:cNvSpPr>
          <p:nvPr/>
        </p:nvSpPr>
        <p:spPr>
          <a:xfrm>
            <a:off x="8476628" y="901718"/>
            <a:ext cx="2205180" cy="670099"/>
          </a:xfrm>
          <a:prstGeom prst="rect">
            <a:avLst/>
          </a:prstGeom>
          <a:ln w="3175">
            <a:miter lim="400000"/>
          </a:ln>
          <a:extLst>
            <a:ext uri="{C572A759-6A51-4108-AA02-DFA0A04FC94B}">
              <ma14:wrappingTextBoxFlag xmlns:ma14="http://schemas.microsoft.com/office/mac/drawingml/2011/main" xmlns="" val="1"/>
            </a:ext>
          </a:extLst>
        </p:spPr>
        <p:txBody>
          <a:bodyPr lIns="25717" tIns="25717" rIns="25717" bIns="25717" anchor="t">
            <a:normAutofit/>
          </a:bodyPr>
          <a:lstStyle>
            <a:lvl1pPr marL="0" marR="0" indent="0" algn="l" defTabSz="1828800" latinLnBrk="0">
              <a:lnSpc>
                <a:spcPct val="100000"/>
              </a:lnSpc>
              <a:spcBef>
                <a:spcPts val="600"/>
              </a:spcBef>
              <a:spcAft>
                <a:spcPts val="0"/>
              </a:spcAft>
              <a:buClrTx/>
              <a:buSzTx/>
              <a:buFontTx/>
              <a:buNone/>
              <a:tabLst/>
              <a:defRPr sz="2800" b="1" i="1" u="none" strike="noStrike" cap="none" spc="0" baseline="0">
                <a:ln>
                  <a:noFill/>
                </a:ln>
                <a:solidFill>
                  <a:srgbClr val="A5ACAF"/>
                </a:solidFill>
                <a:uFillTx/>
                <a:latin typeface="Arial"/>
                <a:ea typeface="Arial"/>
                <a:cs typeface="Arial"/>
                <a:sym typeface="Arial"/>
              </a:defRPr>
            </a:lvl1pPr>
            <a:lvl2pPr marL="0" marR="0" indent="457200" algn="l" defTabSz="1828800" latinLnBrk="0">
              <a:lnSpc>
                <a:spcPct val="100000"/>
              </a:lnSpc>
              <a:spcBef>
                <a:spcPts val="600"/>
              </a:spcBef>
              <a:spcAft>
                <a:spcPts val="0"/>
              </a:spcAft>
              <a:buClrTx/>
              <a:buSzTx/>
              <a:buFontTx/>
              <a:buNone/>
              <a:tabLst/>
              <a:defRPr sz="2800" b="1" i="1" u="none" strike="noStrike" cap="none" spc="0" baseline="0">
                <a:ln>
                  <a:noFill/>
                </a:ln>
                <a:solidFill>
                  <a:srgbClr val="A5ACAF"/>
                </a:solidFill>
                <a:uFillTx/>
                <a:latin typeface="Arial"/>
                <a:ea typeface="Arial"/>
                <a:cs typeface="Arial"/>
                <a:sym typeface="Arial"/>
              </a:defRPr>
            </a:lvl2pPr>
            <a:lvl3pPr marL="0" marR="0" indent="914400" algn="l" defTabSz="1828800" latinLnBrk="0">
              <a:lnSpc>
                <a:spcPct val="100000"/>
              </a:lnSpc>
              <a:spcBef>
                <a:spcPts val="600"/>
              </a:spcBef>
              <a:spcAft>
                <a:spcPts val="0"/>
              </a:spcAft>
              <a:buClrTx/>
              <a:buSzTx/>
              <a:buFontTx/>
              <a:buNone/>
              <a:tabLst/>
              <a:defRPr sz="2800" b="1" i="1" u="none" strike="noStrike" cap="none" spc="0" baseline="0">
                <a:ln>
                  <a:noFill/>
                </a:ln>
                <a:solidFill>
                  <a:srgbClr val="A5ACAF"/>
                </a:solidFill>
                <a:uFillTx/>
                <a:latin typeface="Arial"/>
                <a:ea typeface="Arial"/>
                <a:cs typeface="Arial"/>
                <a:sym typeface="Arial"/>
              </a:defRPr>
            </a:lvl3pPr>
            <a:lvl4pPr marL="0" marR="0" indent="1371600" algn="l" defTabSz="1828800" latinLnBrk="0">
              <a:lnSpc>
                <a:spcPct val="100000"/>
              </a:lnSpc>
              <a:spcBef>
                <a:spcPts val="600"/>
              </a:spcBef>
              <a:spcAft>
                <a:spcPts val="0"/>
              </a:spcAft>
              <a:buClrTx/>
              <a:buSzTx/>
              <a:buFontTx/>
              <a:buNone/>
              <a:tabLst/>
              <a:defRPr sz="2800" b="1" i="1" u="none" strike="noStrike" cap="none" spc="0" baseline="0">
                <a:ln>
                  <a:noFill/>
                </a:ln>
                <a:solidFill>
                  <a:srgbClr val="A5ACAF"/>
                </a:solidFill>
                <a:uFillTx/>
                <a:latin typeface="Arial"/>
                <a:ea typeface="Arial"/>
                <a:cs typeface="Arial"/>
                <a:sym typeface="Arial"/>
              </a:defRPr>
            </a:lvl4pPr>
            <a:lvl5pPr marL="0" marR="0" indent="1828800" algn="l" defTabSz="1828800" latinLnBrk="0">
              <a:lnSpc>
                <a:spcPct val="100000"/>
              </a:lnSpc>
              <a:spcBef>
                <a:spcPts val="600"/>
              </a:spcBef>
              <a:spcAft>
                <a:spcPts val="0"/>
              </a:spcAft>
              <a:buClrTx/>
              <a:buSzTx/>
              <a:buFontTx/>
              <a:buNone/>
              <a:tabLst/>
              <a:defRPr sz="2800" b="1" i="1" u="none" strike="noStrike" cap="none" spc="0" baseline="0">
                <a:ln>
                  <a:noFill/>
                </a:ln>
                <a:solidFill>
                  <a:srgbClr val="A5ACAF"/>
                </a:solidFill>
                <a:uFillTx/>
                <a:latin typeface="Arial"/>
                <a:ea typeface="Arial"/>
                <a:cs typeface="Arial"/>
                <a:sym typeface="Arial"/>
              </a:defRPr>
            </a:lvl5pPr>
            <a:lvl6pPr marL="0" marR="0" indent="2286000" algn="l" defTabSz="1828800" latinLnBrk="0">
              <a:lnSpc>
                <a:spcPct val="120000"/>
              </a:lnSpc>
              <a:spcBef>
                <a:spcPts val="900"/>
              </a:spcBef>
              <a:spcAft>
                <a:spcPts val="0"/>
              </a:spcAft>
              <a:buClrTx/>
              <a:buSzTx/>
              <a:buFontTx/>
              <a:buNone/>
              <a:tabLst/>
              <a:defRPr sz="2800" b="0" i="0" u="none" strike="noStrike" cap="none" spc="0" baseline="0">
                <a:ln>
                  <a:noFill/>
                </a:ln>
                <a:solidFill>
                  <a:srgbClr val="FFFFFF"/>
                </a:solidFill>
                <a:uFillTx/>
                <a:latin typeface="Arial"/>
                <a:ea typeface="Arial"/>
                <a:cs typeface="Arial"/>
                <a:sym typeface="Arial"/>
              </a:defRPr>
            </a:lvl6pPr>
            <a:lvl7pPr marL="0" marR="0" indent="2743200" algn="l" defTabSz="1828800" latinLnBrk="0">
              <a:lnSpc>
                <a:spcPct val="120000"/>
              </a:lnSpc>
              <a:spcBef>
                <a:spcPts val="900"/>
              </a:spcBef>
              <a:spcAft>
                <a:spcPts val="0"/>
              </a:spcAft>
              <a:buClrTx/>
              <a:buSzTx/>
              <a:buFontTx/>
              <a:buNone/>
              <a:tabLst/>
              <a:defRPr sz="2800" b="0" i="0" u="none" strike="noStrike" cap="none" spc="0" baseline="0">
                <a:ln>
                  <a:noFill/>
                </a:ln>
                <a:solidFill>
                  <a:srgbClr val="FFFFFF"/>
                </a:solidFill>
                <a:uFillTx/>
                <a:latin typeface="Arial"/>
                <a:ea typeface="Arial"/>
                <a:cs typeface="Arial"/>
                <a:sym typeface="Arial"/>
              </a:defRPr>
            </a:lvl7pPr>
            <a:lvl8pPr marL="0" marR="0" indent="3200400" algn="l" defTabSz="1828800" latinLnBrk="0">
              <a:lnSpc>
                <a:spcPct val="120000"/>
              </a:lnSpc>
              <a:spcBef>
                <a:spcPts val="900"/>
              </a:spcBef>
              <a:spcAft>
                <a:spcPts val="0"/>
              </a:spcAft>
              <a:buClrTx/>
              <a:buSzTx/>
              <a:buFontTx/>
              <a:buNone/>
              <a:tabLst/>
              <a:defRPr sz="2800" b="0" i="0" u="none" strike="noStrike" cap="none" spc="0" baseline="0">
                <a:ln>
                  <a:noFill/>
                </a:ln>
                <a:solidFill>
                  <a:srgbClr val="FFFFFF"/>
                </a:solidFill>
                <a:uFillTx/>
                <a:latin typeface="Arial"/>
                <a:ea typeface="Arial"/>
                <a:cs typeface="Arial"/>
                <a:sym typeface="Arial"/>
              </a:defRPr>
            </a:lvl8pPr>
            <a:lvl9pPr marL="0" marR="0" indent="3657600" algn="l" defTabSz="1828800" latinLnBrk="0">
              <a:lnSpc>
                <a:spcPct val="120000"/>
              </a:lnSpc>
              <a:spcBef>
                <a:spcPts val="900"/>
              </a:spcBef>
              <a:spcAft>
                <a:spcPts val="0"/>
              </a:spcAft>
              <a:buClrTx/>
              <a:buSzTx/>
              <a:buFontTx/>
              <a:buNone/>
              <a:tabLst/>
              <a:defRPr sz="2800" b="0" i="0" u="none" strike="noStrike" cap="none" spc="0" baseline="0">
                <a:ln>
                  <a:noFill/>
                </a:ln>
                <a:solidFill>
                  <a:srgbClr val="FFFFFF"/>
                </a:solidFill>
                <a:uFillTx/>
                <a:latin typeface="Arial"/>
                <a:ea typeface="Arial"/>
                <a:cs typeface="Arial"/>
                <a:sym typeface="Arial"/>
              </a:defRPr>
            </a:lvl9pPr>
          </a:lstStyle>
          <a:p>
            <a:pPr marL="233363" indent="-233363">
              <a:spcBef>
                <a:spcPts val="0"/>
              </a:spcBef>
              <a:buFont typeface="Arial" panose="020B0604020202020204" pitchFamily="34" charset="0"/>
              <a:buChar char="•"/>
            </a:pPr>
            <a:r>
              <a:rPr lang="en-US" sz="1950" i="0" dirty="0">
                <a:solidFill>
                  <a:srgbClr val="002060"/>
                </a:solidFill>
                <a:latin typeface="Times New Roman" panose="02020603050405020304" pitchFamily="18" charset="0"/>
                <a:cs typeface="Times New Roman" panose="02020603050405020304" pitchFamily="18" charset="0"/>
              </a:rPr>
              <a:t>Hurricane Dorian</a:t>
            </a:r>
          </a:p>
          <a:p>
            <a:pPr>
              <a:spcBef>
                <a:spcPts val="0"/>
              </a:spcBef>
            </a:pPr>
            <a:r>
              <a:rPr lang="en-US" sz="1950" dirty="0">
                <a:solidFill>
                  <a:srgbClr val="00B4CB"/>
                </a:solidFill>
                <a:latin typeface="Times New Roman" panose="02020603050405020304" pitchFamily="18" charset="0"/>
                <a:cs typeface="Times New Roman" panose="02020603050405020304" pitchFamily="18" charset="0"/>
              </a:rPr>
              <a:t>   September 2019</a:t>
            </a:r>
            <a:endParaRPr lang="en-US" sz="1950" dirty="0">
              <a:solidFill>
                <a:schemeClr val="accent5"/>
              </a:solidFill>
              <a:latin typeface="Arial" panose="020B0604020202020204" pitchFamily="34" charset="0"/>
              <a:cs typeface="Arial" panose="020B0604020202020204" pitchFamily="34" charset="0"/>
            </a:endParaRPr>
          </a:p>
          <a:p>
            <a:pPr hangingPunct="1"/>
            <a:endParaRPr lang="en-US" sz="1950" dirty="0">
              <a:latin typeface="Arial Narrow" panose="020B0606020202030204" pitchFamily="34" charset="0"/>
            </a:endParaRPr>
          </a:p>
          <a:p>
            <a:pPr hangingPunct="1"/>
            <a:endParaRPr lang="en-US" sz="1950" dirty="0"/>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1610" t="3569"/>
          <a:stretch/>
        </p:blipFill>
        <p:spPr>
          <a:xfrm>
            <a:off x="35571" y="2448061"/>
            <a:ext cx="4455749" cy="3261832"/>
          </a:xfrm>
          <a:prstGeom prst="rect">
            <a:avLst/>
          </a:prstGeom>
          <a:ln>
            <a:noFill/>
          </a:ln>
          <a:effectLst>
            <a:reflection blurRad="6350" stA="52000" endA="300" endPos="35000" dir="5400000" sy="-100000" algn="bl" rotWithShape="0"/>
            <a:softEdge rad="112500"/>
          </a:effectLst>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590" t="717" r="829" b="1536"/>
          <a:stretch/>
        </p:blipFill>
        <p:spPr>
          <a:xfrm>
            <a:off x="7611036" y="2462857"/>
            <a:ext cx="4524889" cy="3264965"/>
          </a:xfrm>
          <a:prstGeom prst="rect">
            <a:avLst/>
          </a:prstGeom>
          <a:ln>
            <a:noFill/>
          </a:ln>
          <a:effectLst>
            <a:reflection blurRad="6350" stA="52000" endA="300" endPos="35000" dir="5400000" sy="-100000" algn="bl" rotWithShape="0"/>
            <a:softEdge rad="112500"/>
          </a:effectLst>
        </p:spPr>
      </p:pic>
      <p:sp>
        <p:nvSpPr>
          <p:cNvPr id="9" name="Content Placeholder 2"/>
          <p:cNvSpPr txBox="1">
            <a:spLocks/>
          </p:cNvSpPr>
          <p:nvPr/>
        </p:nvSpPr>
        <p:spPr>
          <a:xfrm>
            <a:off x="864931" y="1626472"/>
            <a:ext cx="2033577" cy="652263"/>
          </a:xfrm>
          <a:prstGeom prst="rect">
            <a:avLst/>
          </a:prstGeom>
          <a:ln w="3175">
            <a:miter lim="400000"/>
          </a:ln>
          <a:extLst>
            <a:ext uri="{C572A759-6A51-4108-AA02-DFA0A04FC94B}">
              <ma14:wrappingTextBoxFlag xmlns:ma14="http://schemas.microsoft.com/office/mac/drawingml/2011/main" xmlns="" val="1"/>
            </a:ext>
          </a:extLst>
        </p:spPr>
        <p:txBody>
          <a:bodyPr lIns="25717" tIns="25717" rIns="25717" bIns="25717" anchor="t">
            <a:noAutofit/>
          </a:bodyPr>
          <a:lstStyle>
            <a:lvl1pPr marL="0" marR="0" indent="0" algn="l" defTabSz="1828800" latinLnBrk="0">
              <a:lnSpc>
                <a:spcPct val="100000"/>
              </a:lnSpc>
              <a:spcBef>
                <a:spcPts val="600"/>
              </a:spcBef>
              <a:spcAft>
                <a:spcPts val="0"/>
              </a:spcAft>
              <a:buClrTx/>
              <a:buSzTx/>
              <a:buFontTx/>
              <a:buNone/>
              <a:tabLst/>
              <a:defRPr sz="2800" b="1" i="1" u="none" strike="noStrike" cap="none" spc="0" baseline="0">
                <a:ln>
                  <a:noFill/>
                </a:ln>
                <a:solidFill>
                  <a:srgbClr val="A5ACAF"/>
                </a:solidFill>
                <a:uFillTx/>
                <a:latin typeface="Arial"/>
                <a:ea typeface="Arial"/>
                <a:cs typeface="Arial"/>
                <a:sym typeface="Arial"/>
              </a:defRPr>
            </a:lvl1pPr>
            <a:lvl2pPr marL="0" marR="0" indent="457200" algn="l" defTabSz="1828800" latinLnBrk="0">
              <a:lnSpc>
                <a:spcPct val="100000"/>
              </a:lnSpc>
              <a:spcBef>
                <a:spcPts val="600"/>
              </a:spcBef>
              <a:spcAft>
                <a:spcPts val="0"/>
              </a:spcAft>
              <a:buClrTx/>
              <a:buSzTx/>
              <a:buFontTx/>
              <a:buNone/>
              <a:tabLst/>
              <a:defRPr sz="2800" b="1" i="1" u="none" strike="noStrike" cap="none" spc="0" baseline="0">
                <a:ln>
                  <a:noFill/>
                </a:ln>
                <a:solidFill>
                  <a:srgbClr val="A5ACAF"/>
                </a:solidFill>
                <a:uFillTx/>
                <a:latin typeface="Arial"/>
                <a:ea typeface="Arial"/>
                <a:cs typeface="Arial"/>
                <a:sym typeface="Arial"/>
              </a:defRPr>
            </a:lvl2pPr>
            <a:lvl3pPr marL="0" marR="0" indent="914400" algn="l" defTabSz="1828800" latinLnBrk="0">
              <a:lnSpc>
                <a:spcPct val="100000"/>
              </a:lnSpc>
              <a:spcBef>
                <a:spcPts val="600"/>
              </a:spcBef>
              <a:spcAft>
                <a:spcPts val="0"/>
              </a:spcAft>
              <a:buClrTx/>
              <a:buSzTx/>
              <a:buFontTx/>
              <a:buNone/>
              <a:tabLst/>
              <a:defRPr sz="2800" b="1" i="1" u="none" strike="noStrike" cap="none" spc="0" baseline="0">
                <a:ln>
                  <a:noFill/>
                </a:ln>
                <a:solidFill>
                  <a:srgbClr val="A5ACAF"/>
                </a:solidFill>
                <a:uFillTx/>
                <a:latin typeface="Arial"/>
                <a:ea typeface="Arial"/>
                <a:cs typeface="Arial"/>
                <a:sym typeface="Arial"/>
              </a:defRPr>
            </a:lvl3pPr>
            <a:lvl4pPr marL="0" marR="0" indent="1371600" algn="l" defTabSz="1828800" latinLnBrk="0">
              <a:lnSpc>
                <a:spcPct val="100000"/>
              </a:lnSpc>
              <a:spcBef>
                <a:spcPts val="600"/>
              </a:spcBef>
              <a:spcAft>
                <a:spcPts val="0"/>
              </a:spcAft>
              <a:buClrTx/>
              <a:buSzTx/>
              <a:buFontTx/>
              <a:buNone/>
              <a:tabLst/>
              <a:defRPr sz="2800" b="1" i="1" u="none" strike="noStrike" cap="none" spc="0" baseline="0">
                <a:ln>
                  <a:noFill/>
                </a:ln>
                <a:solidFill>
                  <a:srgbClr val="A5ACAF"/>
                </a:solidFill>
                <a:uFillTx/>
                <a:latin typeface="Arial"/>
                <a:ea typeface="Arial"/>
                <a:cs typeface="Arial"/>
                <a:sym typeface="Arial"/>
              </a:defRPr>
            </a:lvl4pPr>
            <a:lvl5pPr marL="0" marR="0" indent="1828800" algn="l" defTabSz="1828800" latinLnBrk="0">
              <a:lnSpc>
                <a:spcPct val="100000"/>
              </a:lnSpc>
              <a:spcBef>
                <a:spcPts val="600"/>
              </a:spcBef>
              <a:spcAft>
                <a:spcPts val="0"/>
              </a:spcAft>
              <a:buClrTx/>
              <a:buSzTx/>
              <a:buFontTx/>
              <a:buNone/>
              <a:tabLst/>
              <a:defRPr sz="2800" b="1" i="1" u="none" strike="noStrike" cap="none" spc="0" baseline="0">
                <a:ln>
                  <a:noFill/>
                </a:ln>
                <a:solidFill>
                  <a:srgbClr val="A5ACAF"/>
                </a:solidFill>
                <a:uFillTx/>
                <a:latin typeface="Arial"/>
                <a:ea typeface="Arial"/>
                <a:cs typeface="Arial"/>
                <a:sym typeface="Arial"/>
              </a:defRPr>
            </a:lvl5pPr>
            <a:lvl6pPr marL="0" marR="0" indent="2286000" algn="l" defTabSz="1828800" latinLnBrk="0">
              <a:lnSpc>
                <a:spcPct val="120000"/>
              </a:lnSpc>
              <a:spcBef>
                <a:spcPts val="900"/>
              </a:spcBef>
              <a:spcAft>
                <a:spcPts val="0"/>
              </a:spcAft>
              <a:buClrTx/>
              <a:buSzTx/>
              <a:buFontTx/>
              <a:buNone/>
              <a:tabLst/>
              <a:defRPr sz="2800" b="0" i="0" u="none" strike="noStrike" cap="none" spc="0" baseline="0">
                <a:ln>
                  <a:noFill/>
                </a:ln>
                <a:solidFill>
                  <a:srgbClr val="FFFFFF"/>
                </a:solidFill>
                <a:uFillTx/>
                <a:latin typeface="Arial"/>
                <a:ea typeface="Arial"/>
                <a:cs typeface="Arial"/>
                <a:sym typeface="Arial"/>
              </a:defRPr>
            </a:lvl6pPr>
            <a:lvl7pPr marL="0" marR="0" indent="2743200" algn="l" defTabSz="1828800" latinLnBrk="0">
              <a:lnSpc>
                <a:spcPct val="120000"/>
              </a:lnSpc>
              <a:spcBef>
                <a:spcPts val="900"/>
              </a:spcBef>
              <a:spcAft>
                <a:spcPts val="0"/>
              </a:spcAft>
              <a:buClrTx/>
              <a:buSzTx/>
              <a:buFontTx/>
              <a:buNone/>
              <a:tabLst/>
              <a:defRPr sz="2800" b="0" i="0" u="none" strike="noStrike" cap="none" spc="0" baseline="0">
                <a:ln>
                  <a:noFill/>
                </a:ln>
                <a:solidFill>
                  <a:srgbClr val="FFFFFF"/>
                </a:solidFill>
                <a:uFillTx/>
                <a:latin typeface="Arial"/>
                <a:ea typeface="Arial"/>
                <a:cs typeface="Arial"/>
                <a:sym typeface="Arial"/>
              </a:defRPr>
            </a:lvl7pPr>
            <a:lvl8pPr marL="0" marR="0" indent="3200400" algn="l" defTabSz="1828800" latinLnBrk="0">
              <a:lnSpc>
                <a:spcPct val="120000"/>
              </a:lnSpc>
              <a:spcBef>
                <a:spcPts val="900"/>
              </a:spcBef>
              <a:spcAft>
                <a:spcPts val="0"/>
              </a:spcAft>
              <a:buClrTx/>
              <a:buSzTx/>
              <a:buFontTx/>
              <a:buNone/>
              <a:tabLst/>
              <a:defRPr sz="2800" b="0" i="0" u="none" strike="noStrike" cap="none" spc="0" baseline="0">
                <a:ln>
                  <a:noFill/>
                </a:ln>
                <a:solidFill>
                  <a:srgbClr val="FFFFFF"/>
                </a:solidFill>
                <a:uFillTx/>
                <a:latin typeface="Arial"/>
                <a:ea typeface="Arial"/>
                <a:cs typeface="Arial"/>
                <a:sym typeface="Arial"/>
              </a:defRPr>
            </a:lvl8pPr>
            <a:lvl9pPr marL="0" marR="0" indent="3657600" algn="l" defTabSz="1828800" latinLnBrk="0">
              <a:lnSpc>
                <a:spcPct val="120000"/>
              </a:lnSpc>
              <a:spcBef>
                <a:spcPts val="900"/>
              </a:spcBef>
              <a:spcAft>
                <a:spcPts val="0"/>
              </a:spcAft>
              <a:buClrTx/>
              <a:buSzTx/>
              <a:buFontTx/>
              <a:buNone/>
              <a:tabLst/>
              <a:defRPr sz="2800" b="0" i="0" u="none" strike="noStrike" cap="none" spc="0" baseline="0">
                <a:ln>
                  <a:noFill/>
                </a:ln>
                <a:solidFill>
                  <a:srgbClr val="FFFFFF"/>
                </a:solidFill>
                <a:uFillTx/>
                <a:latin typeface="Arial"/>
                <a:ea typeface="Arial"/>
                <a:cs typeface="Arial"/>
                <a:sym typeface="Arial"/>
              </a:defRPr>
            </a:lvl9pPr>
          </a:lstStyle>
          <a:p>
            <a:pPr marL="233363" indent="-233363">
              <a:spcBef>
                <a:spcPts val="0"/>
              </a:spcBef>
              <a:buFont typeface="Arial" panose="020B0604020202020204" pitchFamily="34" charset="0"/>
              <a:buChar char="•"/>
            </a:pPr>
            <a:r>
              <a:rPr lang="en-US" sz="1950" i="0" dirty="0">
                <a:solidFill>
                  <a:srgbClr val="002060"/>
                </a:solidFill>
                <a:latin typeface="Times New Roman" panose="02020603050405020304" pitchFamily="18" charset="0"/>
                <a:cs typeface="Times New Roman" panose="02020603050405020304" pitchFamily="18" charset="0"/>
              </a:rPr>
              <a:t>Hurricane Irma</a:t>
            </a:r>
          </a:p>
          <a:p>
            <a:pPr>
              <a:spcBef>
                <a:spcPts val="0"/>
              </a:spcBef>
            </a:pPr>
            <a:r>
              <a:rPr lang="en-US" sz="1950" dirty="0">
                <a:solidFill>
                  <a:srgbClr val="00B4CB"/>
                </a:solidFill>
                <a:latin typeface="Times New Roman" panose="02020603050405020304" pitchFamily="18" charset="0"/>
                <a:cs typeface="Times New Roman" panose="02020603050405020304" pitchFamily="18" charset="0"/>
              </a:rPr>
              <a:t>   September 2017</a:t>
            </a:r>
            <a:endParaRPr lang="en-US" sz="1950" dirty="0">
              <a:solidFill>
                <a:schemeClr val="accent5"/>
              </a:solidFill>
              <a:latin typeface="Arial" panose="020B0604020202020204" pitchFamily="34" charset="0"/>
              <a:cs typeface="Arial" panose="020B0604020202020204" pitchFamily="34" charset="0"/>
            </a:endParaRPr>
          </a:p>
          <a:p>
            <a:pPr hangingPunct="1"/>
            <a:endParaRPr lang="en-US" sz="1950" dirty="0">
              <a:latin typeface="Arial Narrow" panose="020B0606020202030204" pitchFamily="34" charset="0"/>
            </a:endParaRPr>
          </a:p>
          <a:p>
            <a:pPr hangingPunct="1"/>
            <a:endParaRPr lang="en-US" sz="1950" dirty="0"/>
          </a:p>
        </p:txBody>
      </p:sp>
      <p:sp>
        <p:nvSpPr>
          <p:cNvPr id="12" name="Content Placeholder 2"/>
          <p:cNvSpPr txBox="1">
            <a:spLocks/>
          </p:cNvSpPr>
          <p:nvPr/>
        </p:nvSpPr>
        <p:spPr>
          <a:xfrm>
            <a:off x="864931" y="893476"/>
            <a:ext cx="2474547" cy="634426"/>
          </a:xfrm>
          <a:prstGeom prst="rect">
            <a:avLst/>
          </a:prstGeom>
          <a:ln w="3175">
            <a:miter lim="400000"/>
          </a:ln>
          <a:extLst>
            <a:ext uri="{C572A759-6A51-4108-AA02-DFA0A04FC94B}">
              <ma14:wrappingTextBoxFlag xmlns:ma14="http://schemas.microsoft.com/office/mac/drawingml/2011/main" xmlns="" val="1"/>
            </a:ext>
          </a:extLst>
        </p:spPr>
        <p:txBody>
          <a:bodyPr lIns="25717" tIns="25717" rIns="25717" bIns="25717" anchor="t">
            <a:noAutofit/>
          </a:bodyPr>
          <a:lstStyle>
            <a:lvl1pPr marL="0" marR="0" indent="0" algn="l" defTabSz="1828800" latinLnBrk="0">
              <a:lnSpc>
                <a:spcPct val="100000"/>
              </a:lnSpc>
              <a:spcBef>
                <a:spcPts val="600"/>
              </a:spcBef>
              <a:spcAft>
                <a:spcPts val="0"/>
              </a:spcAft>
              <a:buClrTx/>
              <a:buSzTx/>
              <a:buFontTx/>
              <a:buNone/>
              <a:tabLst/>
              <a:defRPr sz="2800" b="1" i="1" u="none" strike="noStrike" cap="none" spc="0" baseline="0">
                <a:ln>
                  <a:noFill/>
                </a:ln>
                <a:solidFill>
                  <a:srgbClr val="A5ACAF"/>
                </a:solidFill>
                <a:uFillTx/>
                <a:latin typeface="Arial"/>
                <a:ea typeface="Arial"/>
                <a:cs typeface="Arial"/>
                <a:sym typeface="Arial"/>
              </a:defRPr>
            </a:lvl1pPr>
            <a:lvl2pPr marL="0" marR="0" indent="457200" algn="l" defTabSz="1828800" latinLnBrk="0">
              <a:lnSpc>
                <a:spcPct val="100000"/>
              </a:lnSpc>
              <a:spcBef>
                <a:spcPts val="600"/>
              </a:spcBef>
              <a:spcAft>
                <a:spcPts val="0"/>
              </a:spcAft>
              <a:buClrTx/>
              <a:buSzTx/>
              <a:buFontTx/>
              <a:buNone/>
              <a:tabLst/>
              <a:defRPr sz="2800" b="1" i="1" u="none" strike="noStrike" cap="none" spc="0" baseline="0">
                <a:ln>
                  <a:noFill/>
                </a:ln>
                <a:solidFill>
                  <a:srgbClr val="A5ACAF"/>
                </a:solidFill>
                <a:uFillTx/>
                <a:latin typeface="Arial"/>
                <a:ea typeface="Arial"/>
                <a:cs typeface="Arial"/>
                <a:sym typeface="Arial"/>
              </a:defRPr>
            </a:lvl2pPr>
            <a:lvl3pPr marL="0" marR="0" indent="914400" algn="l" defTabSz="1828800" latinLnBrk="0">
              <a:lnSpc>
                <a:spcPct val="100000"/>
              </a:lnSpc>
              <a:spcBef>
                <a:spcPts val="600"/>
              </a:spcBef>
              <a:spcAft>
                <a:spcPts val="0"/>
              </a:spcAft>
              <a:buClrTx/>
              <a:buSzTx/>
              <a:buFontTx/>
              <a:buNone/>
              <a:tabLst/>
              <a:defRPr sz="2800" b="1" i="1" u="none" strike="noStrike" cap="none" spc="0" baseline="0">
                <a:ln>
                  <a:noFill/>
                </a:ln>
                <a:solidFill>
                  <a:srgbClr val="A5ACAF"/>
                </a:solidFill>
                <a:uFillTx/>
                <a:latin typeface="Arial"/>
                <a:ea typeface="Arial"/>
                <a:cs typeface="Arial"/>
                <a:sym typeface="Arial"/>
              </a:defRPr>
            </a:lvl3pPr>
            <a:lvl4pPr marL="0" marR="0" indent="1371600" algn="l" defTabSz="1828800" latinLnBrk="0">
              <a:lnSpc>
                <a:spcPct val="100000"/>
              </a:lnSpc>
              <a:spcBef>
                <a:spcPts val="600"/>
              </a:spcBef>
              <a:spcAft>
                <a:spcPts val="0"/>
              </a:spcAft>
              <a:buClrTx/>
              <a:buSzTx/>
              <a:buFontTx/>
              <a:buNone/>
              <a:tabLst/>
              <a:defRPr sz="2800" b="1" i="1" u="none" strike="noStrike" cap="none" spc="0" baseline="0">
                <a:ln>
                  <a:noFill/>
                </a:ln>
                <a:solidFill>
                  <a:srgbClr val="A5ACAF"/>
                </a:solidFill>
                <a:uFillTx/>
                <a:latin typeface="Arial"/>
                <a:ea typeface="Arial"/>
                <a:cs typeface="Arial"/>
                <a:sym typeface="Arial"/>
              </a:defRPr>
            </a:lvl4pPr>
            <a:lvl5pPr marL="0" marR="0" indent="1828800" algn="l" defTabSz="1828800" latinLnBrk="0">
              <a:lnSpc>
                <a:spcPct val="100000"/>
              </a:lnSpc>
              <a:spcBef>
                <a:spcPts val="600"/>
              </a:spcBef>
              <a:spcAft>
                <a:spcPts val="0"/>
              </a:spcAft>
              <a:buClrTx/>
              <a:buSzTx/>
              <a:buFontTx/>
              <a:buNone/>
              <a:tabLst/>
              <a:defRPr sz="2800" b="1" i="1" u="none" strike="noStrike" cap="none" spc="0" baseline="0">
                <a:ln>
                  <a:noFill/>
                </a:ln>
                <a:solidFill>
                  <a:srgbClr val="A5ACAF"/>
                </a:solidFill>
                <a:uFillTx/>
                <a:latin typeface="Arial"/>
                <a:ea typeface="Arial"/>
                <a:cs typeface="Arial"/>
                <a:sym typeface="Arial"/>
              </a:defRPr>
            </a:lvl5pPr>
            <a:lvl6pPr marL="0" marR="0" indent="2286000" algn="l" defTabSz="1828800" latinLnBrk="0">
              <a:lnSpc>
                <a:spcPct val="120000"/>
              </a:lnSpc>
              <a:spcBef>
                <a:spcPts val="900"/>
              </a:spcBef>
              <a:spcAft>
                <a:spcPts val="0"/>
              </a:spcAft>
              <a:buClrTx/>
              <a:buSzTx/>
              <a:buFontTx/>
              <a:buNone/>
              <a:tabLst/>
              <a:defRPr sz="2800" b="0" i="0" u="none" strike="noStrike" cap="none" spc="0" baseline="0">
                <a:ln>
                  <a:noFill/>
                </a:ln>
                <a:solidFill>
                  <a:srgbClr val="FFFFFF"/>
                </a:solidFill>
                <a:uFillTx/>
                <a:latin typeface="Arial"/>
                <a:ea typeface="Arial"/>
                <a:cs typeface="Arial"/>
                <a:sym typeface="Arial"/>
              </a:defRPr>
            </a:lvl6pPr>
            <a:lvl7pPr marL="0" marR="0" indent="2743200" algn="l" defTabSz="1828800" latinLnBrk="0">
              <a:lnSpc>
                <a:spcPct val="120000"/>
              </a:lnSpc>
              <a:spcBef>
                <a:spcPts val="900"/>
              </a:spcBef>
              <a:spcAft>
                <a:spcPts val="0"/>
              </a:spcAft>
              <a:buClrTx/>
              <a:buSzTx/>
              <a:buFontTx/>
              <a:buNone/>
              <a:tabLst/>
              <a:defRPr sz="2800" b="0" i="0" u="none" strike="noStrike" cap="none" spc="0" baseline="0">
                <a:ln>
                  <a:noFill/>
                </a:ln>
                <a:solidFill>
                  <a:srgbClr val="FFFFFF"/>
                </a:solidFill>
                <a:uFillTx/>
                <a:latin typeface="Arial"/>
                <a:ea typeface="Arial"/>
                <a:cs typeface="Arial"/>
                <a:sym typeface="Arial"/>
              </a:defRPr>
            </a:lvl7pPr>
            <a:lvl8pPr marL="0" marR="0" indent="3200400" algn="l" defTabSz="1828800" latinLnBrk="0">
              <a:lnSpc>
                <a:spcPct val="120000"/>
              </a:lnSpc>
              <a:spcBef>
                <a:spcPts val="900"/>
              </a:spcBef>
              <a:spcAft>
                <a:spcPts val="0"/>
              </a:spcAft>
              <a:buClrTx/>
              <a:buSzTx/>
              <a:buFontTx/>
              <a:buNone/>
              <a:tabLst/>
              <a:defRPr sz="2800" b="0" i="0" u="none" strike="noStrike" cap="none" spc="0" baseline="0">
                <a:ln>
                  <a:noFill/>
                </a:ln>
                <a:solidFill>
                  <a:srgbClr val="FFFFFF"/>
                </a:solidFill>
                <a:uFillTx/>
                <a:latin typeface="Arial"/>
                <a:ea typeface="Arial"/>
                <a:cs typeface="Arial"/>
                <a:sym typeface="Arial"/>
              </a:defRPr>
            </a:lvl8pPr>
            <a:lvl9pPr marL="0" marR="0" indent="3657600" algn="l" defTabSz="1828800" latinLnBrk="0">
              <a:lnSpc>
                <a:spcPct val="120000"/>
              </a:lnSpc>
              <a:spcBef>
                <a:spcPts val="900"/>
              </a:spcBef>
              <a:spcAft>
                <a:spcPts val="0"/>
              </a:spcAft>
              <a:buClrTx/>
              <a:buSzTx/>
              <a:buFontTx/>
              <a:buNone/>
              <a:tabLst/>
              <a:defRPr sz="2800" b="0" i="0" u="none" strike="noStrike" cap="none" spc="0" baseline="0">
                <a:ln>
                  <a:noFill/>
                </a:ln>
                <a:solidFill>
                  <a:srgbClr val="FFFFFF"/>
                </a:solidFill>
                <a:uFillTx/>
                <a:latin typeface="Arial"/>
                <a:ea typeface="Arial"/>
                <a:cs typeface="Arial"/>
                <a:sym typeface="Arial"/>
              </a:defRPr>
            </a:lvl9pPr>
          </a:lstStyle>
          <a:p>
            <a:pPr marL="233363" indent="-233363">
              <a:spcBef>
                <a:spcPts val="0"/>
              </a:spcBef>
              <a:buFont typeface="Arial" panose="020B0604020202020204" pitchFamily="34" charset="0"/>
              <a:buChar char="•"/>
            </a:pPr>
            <a:r>
              <a:rPr lang="en-US" sz="1950" i="0" dirty="0">
                <a:solidFill>
                  <a:srgbClr val="002060"/>
                </a:solidFill>
                <a:latin typeface="Times New Roman" panose="02020603050405020304" pitchFamily="18" charset="0"/>
                <a:cs typeface="Times New Roman" panose="02020603050405020304" pitchFamily="18" charset="0"/>
              </a:rPr>
              <a:t>Hurricane Matthew</a:t>
            </a:r>
          </a:p>
          <a:p>
            <a:pPr>
              <a:spcBef>
                <a:spcPts val="0"/>
              </a:spcBef>
            </a:pPr>
            <a:r>
              <a:rPr lang="en-US" sz="1950" dirty="0">
                <a:solidFill>
                  <a:srgbClr val="00B4CB"/>
                </a:solidFill>
                <a:latin typeface="Times New Roman" panose="02020603050405020304" pitchFamily="18" charset="0"/>
                <a:cs typeface="Times New Roman" panose="02020603050405020304" pitchFamily="18" charset="0"/>
              </a:rPr>
              <a:t>   October 2016</a:t>
            </a:r>
            <a:endParaRPr lang="en-US" sz="1950" dirty="0">
              <a:latin typeface="Arial Narrow" panose="020B0606020202030204" pitchFamily="34" charset="0"/>
            </a:endParaRPr>
          </a:p>
        </p:txBody>
      </p:sp>
      <p:sp>
        <p:nvSpPr>
          <p:cNvPr id="6" name="TextBox 5"/>
          <p:cNvSpPr txBox="1"/>
          <p:nvPr/>
        </p:nvSpPr>
        <p:spPr>
          <a:xfrm>
            <a:off x="4716067" y="930315"/>
            <a:ext cx="2383971" cy="652101"/>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717" tIns="25717" rIns="25717" bIns="25717" numCol="1" spcCol="38100" rtlCol="0" anchor="t">
            <a:spAutoFit/>
          </a:bodyPr>
          <a:lstStyle/>
          <a:p>
            <a:pPr marL="228600" indent="-228600">
              <a:buFont typeface="Arial" panose="020B0604020202020204" pitchFamily="34" charset="0"/>
              <a:buChar char="•"/>
            </a:pPr>
            <a:r>
              <a:rPr lang="en-US" sz="1950" dirty="0">
                <a:solidFill>
                  <a:srgbClr val="002060"/>
                </a:solidFill>
                <a:latin typeface="Times New Roman" panose="02020603050405020304" pitchFamily="18" charset="0"/>
                <a:cs typeface="Times New Roman" panose="02020603050405020304" pitchFamily="18" charset="0"/>
              </a:rPr>
              <a:t>Hurricane Michael </a:t>
            </a:r>
          </a:p>
          <a:p>
            <a:pPr hangingPunct="1"/>
            <a:r>
              <a:rPr lang="en-US" sz="1950" i="1" dirty="0">
                <a:solidFill>
                  <a:srgbClr val="00B4CB"/>
                </a:solidFill>
                <a:latin typeface="Times New Roman" panose="02020603050405020304" pitchFamily="18" charset="0"/>
                <a:cs typeface="Times New Roman" panose="02020603050405020304" pitchFamily="18" charset="0"/>
              </a:rPr>
              <a:t>   September 2018</a:t>
            </a:r>
          </a:p>
        </p:txBody>
      </p:sp>
      <p:sp>
        <p:nvSpPr>
          <p:cNvPr id="10" name="TextBox 9"/>
          <p:cNvSpPr txBox="1"/>
          <p:nvPr/>
        </p:nvSpPr>
        <p:spPr>
          <a:xfrm>
            <a:off x="4716067" y="1689188"/>
            <a:ext cx="2402601" cy="652101"/>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717" tIns="25717" rIns="25717" bIns="25717" numCol="1" spcCol="38100" rtlCol="0" anchor="t">
            <a:spAutoFit/>
          </a:bodyPr>
          <a:lstStyle/>
          <a:p>
            <a:pPr marL="228600" indent="-228600">
              <a:buFont typeface="Arial" panose="020B0604020202020204" pitchFamily="34" charset="0"/>
              <a:buChar char="•"/>
            </a:pPr>
            <a:r>
              <a:rPr lang="en-US" sz="1950" dirty="0">
                <a:solidFill>
                  <a:srgbClr val="002060"/>
                </a:solidFill>
                <a:latin typeface="Times New Roman" panose="02020603050405020304" pitchFamily="18" charset="0"/>
                <a:cs typeface="Times New Roman" panose="02020603050405020304" pitchFamily="18" charset="0"/>
              </a:rPr>
              <a:t>Hurricane Florence</a:t>
            </a:r>
          </a:p>
          <a:p>
            <a:pPr hangingPunct="1"/>
            <a:r>
              <a:rPr lang="en-US" sz="1950" i="1" dirty="0">
                <a:solidFill>
                  <a:srgbClr val="00B4CB"/>
                </a:solidFill>
                <a:latin typeface="Times New Roman" panose="02020603050405020304" pitchFamily="18" charset="0"/>
                <a:cs typeface="Times New Roman" panose="02020603050405020304" pitchFamily="18" charset="0"/>
              </a:rPr>
              <a:t>   October 2018</a:t>
            </a:r>
          </a:p>
        </p:txBody>
      </p:sp>
      <p:sp>
        <p:nvSpPr>
          <p:cNvPr id="13" name="Content Placeholder 2">
            <a:extLst>
              <a:ext uri="{FF2B5EF4-FFF2-40B4-BE49-F238E27FC236}">
                <a16:creationId xmlns:a16="http://schemas.microsoft.com/office/drawing/2014/main" id="{FF71FBE4-12BE-452D-A56A-9AF011877EE6}"/>
              </a:ext>
            </a:extLst>
          </p:cNvPr>
          <p:cNvSpPr txBox="1">
            <a:spLocks/>
          </p:cNvSpPr>
          <p:nvPr/>
        </p:nvSpPr>
        <p:spPr>
          <a:xfrm>
            <a:off x="8476628" y="1671190"/>
            <a:ext cx="2205180" cy="670099"/>
          </a:xfrm>
          <a:prstGeom prst="rect">
            <a:avLst/>
          </a:prstGeom>
          <a:ln w="3175">
            <a:miter lim="400000"/>
          </a:ln>
          <a:extLst>
            <a:ext uri="{C572A759-6A51-4108-AA02-DFA0A04FC94B}">
              <ma14:wrappingTextBoxFlag xmlns:ma14="http://schemas.microsoft.com/office/mac/drawingml/2011/main" xmlns="" val="1"/>
            </a:ext>
          </a:extLst>
        </p:spPr>
        <p:txBody>
          <a:bodyPr lIns="25717" tIns="25717" rIns="25717" bIns="25717" anchor="t">
            <a:normAutofit fontScale="92500"/>
          </a:bodyPr>
          <a:lstStyle>
            <a:lvl1pPr marL="0" marR="0" indent="0" algn="l" defTabSz="1828800" latinLnBrk="0">
              <a:lnSpc>
                <a:spcPct val="100000"/>
              </a:lnSpc>
              <a:spcBef>
                <a:spcPts val="600"/>
              </a:spcBef>
              <a:spcAft>
                <a:spcPts val="0"/>
              </a:spcAft>
              <a:buClrTx/>
              <a:buSzTx/>
              <a:buFontTx/>
              <a:buNone/>
              <a:tabLst/>
              <a:defRPr sz="2800" b="1" i="1" u="none" strike="noStrike" cap="none" spc="0" baseline="0">
                <a:ln>
                  <a:noFill/>
                </a:ln>
                <a:solidFill>
                  <a:srgbClr val="A5ACAF"/>
                </a:solidFill>
                <a:uFillTx/>
                <a:latin typeface="Arial"/>
                <a:ea typeface="Arial"/>
                <a:cs typeface="Arial"/>
                <a:sym typeface="Arial"/>
              </a:defRPr>
            </a:lvl1pPr>
            <a:lvl2pPr marL="0" marR="0" indent="457200" algn="l" defTabSz="1828800" latinLnBrk="0">
              <a:lnSpc>
                <a:spcPct val="100000"/>
              </a:lnSpc>
              <a:spcBef>
                <a:spcPts val="600"/>
              </a:spcBef>
              <a:spcAft>
                <a:spcPts val="0"/>
              </a:spcAft>
              <a:buClrTx/>
              <a:buSzTx/>
              <a:buFontTx/>
              <a:buNone/>
              <a:tabLst/>
              <a:defRPr sz="2800" b="1" i="1" u="none" strike="noStrike" cap="none" spc="0" baseline="0">
                <a:ln>
                  <a:noFill/>
                </a:ln>
                <a:solidFill>
                  <a:srgbClr val="A5ACAF"/>
                </a:solidFill>
                <a:uFillTx/>
                <a:latin typeface="Arial"/>
                <a:ea typeface="Arial"/>
                <a:cs typeface="Arial"/>
                <a:sym typeface="Arial"/>
              </a:defRPr>
            </a:lvl2pPr>
            <a:lvl3pPr marL="0" marR="0" indent="914400" algn="l" defTabSz="1828800" latinLnBrk="0">
              <a:lnSpc>
                <a:spcPct val="100000"/>
              </a:lnSpc>
              <a:spcBef>
                <a:spcPts val="600"/>
              </a:spcBef>
              <a:spcAft>
                <a:spcPts val="0"/>
              </a:spcAft>
              <a:buClrTx/>
              <a:buSzTx/>
              <a:buFontTx/>
              <a:buNone/>
              <a:tabLst/>
              <a:defRPr sz="2800" b="1" i="1" u="none" strike="noStrike" cap="none" spc="0" baseline="0">
                <a:ln>
                  <a:noFill/>
                </a:ln>
                <a:solidFill>
                  <a:srgbClr val="A5ACAF"/>
                </a:solidFill>
                <a:uFillTx/>
                <a:latin typeface="Arial"/>
                <a:ea typeface="Arial"/>
                <a:cs typeface="Arial"/>
                <a:sym typeface="Arial"/>
              </a:defRPr>
            </a:lvl3pPr>
            <a:lvl4pPr marL="0" marR="0" indent="1371600" algn="l" defTabSz="1828800" latinLnBrk="0">
              <a:lnSpc>
                <a:spcPct val="100000"/>
              </a:lnSpc>
              <a:spcBef>
                <a:spcPts val="600"/>
              </a:spcBef>
              <a:spcAft>
                <a:spcPts val="0"/>
              </a:spcAft>
              <a:buClrTx/>
              <a:buSzTx/>
              <a:buFontTx/>
              <a:buNone/>
              <a:tabLst/>
              <a:defRPr sz="2800" b="1" i="1" u="none" strike="noStrike" cap="none" spc="0" baseline="0">
                <a:ln>
                  <a:noFill/>
                </a:ln>
                <a:solidFill>
                  <a:srgbClr val="A5ACAF"/>
                </a:solidFill>
                <a:uFillTx/>
                <a:latin typeface="Arial"/>
                <a:ea typeface="Arial"/>
                <a:cs typeface="Arial"/>
                <a:sym typeface="Arial"/>
              </a:defRPr>
            </a:lvl4pPr>
            <a:lvl5pPr marL="0" marR="0" indent="1828800" algn="l" defTabSz="1828800" latinLnBrk="0">
              <a:lnSpc>
                <a:spcPct val="100000"/>
              </a:lnSpc>
              <a:spcBef>
                <a:spcPts val="600"/>
              </a:spcBef>
              <a:spcAft>
                <a:spcPts val="0"/>
              </a:spcAft>
              <a:buClrTx/>
              <a:buSzTx/>
              <a:buFontTx/>
              <a:buNone/>
              <a:tabLst/>
              <a:defRPr sz="2800" b="1" i="1" u="none" strike="noStrike" cap="none" spc="0" baseline="0">
                <a:ln>
                  <a:noFill/>
                </a:ln>
                <a:solidFill>
                  <a:srgbClr val="A5ACAF"/>
                </a:solidFill>
                <a:uFillTx/>
                <a:latin typeface="Arial"/>
                <a:ea typeface="Arial"/>
                <a:cs typeface="Arial"/>
                <a:sym typeface="Arial"/>
              </a:defRPr>
            </a:lvl5pPr>
            <a:lvl6pPr marL="0" marR="0" indent="2286000" algn="l" defTabSz="1828800" latinLnBrk="0">
              <a:lnSpc>
                <a:spcPct val="120000"/>
              </a:lnSpc>
              <a:spcBef>
                <a:spcPts val="900"/>
              </a:spcBef>
              <a:spcAft>
                <a:spcPts val="0"/>
              </a:spcAft>
              <a:buClrTx/>
              <a:buSzTx/>
              <a:buFontTx/>
              <a:buNone/>
              <a:tabLst/>
              <a:defRPr sz="2800" b="0" i="0" u="none" strike="noStrike" cap="none" spc="0" baseline="0">
                <a:ln>
                  <a:noFill/>
                </a:ln>
                <a:solidFill>
                  <a:srgbClr val="FFFFFF"/>
                </a:solidFill>
                <a:uFillTx/>
                <a:latin typeface="Arial"/>
                <a:ea typeface="Arial"/>
                <a:cs typeface="Arial"/>
                <a:sym typeface="Arial"/>
              </a:defRPr>
            </a:lvl6pPr>
            <a:lvl7pPr marL="0" marR="0" indent="2743200" algn="l" defTabSz="1828800" latinLnBrk="0">
              <a:lnSpc>
                <a:spcPct val="120000"/>
              </a:lnSpc>
              <a:spcBef>
                <a:spcPts val="900"/>
              </a:spcBef>
              <a:spcAft>
                <a:spcPts val="0"/>
              </a:spcAft>
              <a:buClrTx/>
              <a:buSzTx/>
              <a:buFontTx/>
              <a:buNone/>
              <a:tabLst/>
              <a:defRPr sz="2800" b="0" i="0" u="none" strike="noStrike" cap="none" spc="0" baseline="0">
                <a:ln>
                  <a:noFill/>
                </a:ln>
                <a:solidFill>
                  <a:srgbClr val="FFFFFF"/>
                </a:solidFill>
                <a:uFillTx/>
                <a:latin typeface="Arial"/>
                <a:ea typeface="Arial"/>
                <a:cs typeface="Arial"/>
                <a:sym typeface="Arial"/>
              </a:defRPr>
            </a:lvl7pPr>
            <a:lvl8pPr marL="0" marR="0" indent="3200400" algn="l" defTabSz="1828800" latinLnBrk="0">
              <a:lnSpc>
                <a:spcPct val="120000"/>
              </a:lnSpc>
              <a:spcBef>
                <a:spcPts val="900"/>
              </a:spcBef>
              <a:spcAft>
                <a:spcPts val="0"/>
              </a:spcAft>
              <a:buClrTx/>
              <a:buSzTx/>
              <a:buFontTx/>
              <a:buNone/>
              <a:tabLst/>
              <a:defRPr sz="2800" b="0" i="0" u="none" strike="noStrike" cap="none" spc="0" baseline="0">
                <a:ln>
                  <a:noFill/>
                </a:ln>
                <a:solidFill>
                  <a:srgbClr val="FFFFFF"/>
                </a:solidFill>
                <a:uFillTx/>
                <a:latin typeface="Arial"/>
                <a:ea typeface="Arial"/>
                <a:cs typeface="Arial"/>
                <a:sym typeface="Arial"/>
              </a:defRPr>
            </a:lvl8pPr>
            <a:lvl9pPr marL="0" marR="0" indent="3657600" algn="l" defTabSz="1828800" latinLnBrk="0">
              <a:lnSpc>
                <a:spcPct val="120000"/>
              </a:lnSpc>
              <a:spcBef>
                <a:spcPts val="900"/>
              </a:spcBef>
              <a:spcAft>
                <a:spcPts val="0"/>
              </a:spcAft>
              <a:buClrTx/>
              <a:buSzTx/>
              <a:buFontTx/>
              <a:buNone/>
              <a:tabLst/>
              <a:defRPr sz="2800" b="0" i="0" u="none" strike="noStrike" cap="none" spc="0" baseline="0">
                <a:ln>
                  <a:noFill/>
                </a:ln>
                <a:solidFill>
                  <a:srgbClr val="FFFFFF"/>
                </a:solidFill>
                <a:uFillTx/>
                <a:latin typeface="Arial"/>
                <a:ea typeface="Arial"/>
                <a:cs typeface="Arial"/>
                <a:sym typeface="Arial"/>
              </a:defRPr>
            </a:lvl9pPr>
          </a:lstStyle>
          <a:p>
            <a:pPr marL="233363" indent="-233363">
              <a:spcBef>
                <a:spcPts val="0"/>
              </a:spcBef>
              <a:buFont typeface="Arial" panose="020B0604020202020204" pitchFamily="34" charset="0"/>
              <a:buChar char="•"/>
            </a:pPr>
            <a:r>
              <a:rPr lang="en-US" sz="1950" i="0" dirty="0">
                <a:solidFill>
                  <a:srgbClr val="002060"/>
                </a:solidFill>
                <a:latin typeface="Times New Roman" panose="02020603050405020304" pitchFamily="18" charset="0"/>
                <a:cs typeface="Times New Roman" panose="02020603050405020304" pitchFamily="18" charset="0"/>
              </a:rPr>
              <a:t>COVID Pandemic</a:t>
            </a:r>
          </a:p>
          <a:p>
            <a:pPr>
              <a:spcBef>
                <a:spcPts val="0"/>
              </a:spcBef>
            </a:pPr>
            <a:r>
              <a:rPr lang="en-US" sz="1950" dirty="0">
                <a:solidFill>
                  <a:srgbClr val="00B4CB"/>
                </a:solidFill>
                <a:latin typeface="Times New Roman" panose="02020603050405020304" pitchFamily="18" charset="0"/>
                <a:cs typeface="Times New Roman" panose="02020603050405020304" pitchFamily="18" charset="0"/>
              </a:rPr>
              <a:t>    March 2021</a:t>
            </a:r>
            <a:endParaRPr lang="en-US" sz="1950" dirty="0">
              <a:solidFill>
                <a:schemeClr val="accent5"/>
              </a:solidFill>
              <a:latin typeface="Arial" panose="020B0604020202020204" pitchFamily="34" charset="0"/>
              <a:cs typeface="Arial" panose="020B0604020202020204" pitchFamily="34" charset="0"/>
            </a:endParaRPr>
          </a:p>
          <a:p>
            <a:pPr hangingPunct="1"/>
            <a:endParaRPr lang="en-US" sz="1950" dirty="0">
              <a:latin typeface="Arial Narrow" panose="020B0606020202030204" pitchFamily="34" charset="0"/>
            </a:endParaRPr>
          </a:p>
          <a:p>
            <a:pPr hangingPunct="1"/>
            <a:endParaRPr lang="en-US" sz="1950" dirty="0"/>
          </a:p>
        </p:txBody>
      </p:sp>
    </p:spTree>
    <p:extLst>
      <p:ext uri="{BB962C8B-B14F-4D97-AF65-F5344CB8AC3E}">
        <p14:creationId xmlns:p14="http://schemas.microsoft.com/office/powerpoint/2010/main" val="3732098443"/>
      </p:ext>
    </p:extLst>
  </p:cSld>
  <p:clrMapOvr>
    <a:masterClrMapping/>
  </p:clrMapOvr>
  <mc:AlternateContent xmlns:mc="http://schemas.openxmlformats.org/markup-compatibility/2006" xmlns:p14="http://schemas.microsoft.com/office/powerpoint/2010/main">
    <mc:Choice Requires="p14">
      <p:transition spd="slow" p14:dur="20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750"/>
                                        <p:tgtEl>
                                          <p:spTgt spid="12"/>
                                        </p:tgtEl>
                                      </p:cBhvr>
                                    </p:animEffect>
                                    <p:anim calcmode="lin" valueType="num">
                                      <p:cBhvr>
                                        <p:cTn id="8" dur="750" fill="hold"/>
                                        <p:tgtEl>
                                          <p:spTgt spid="12"/>
                                        </p:tgtEl>
                                        <p:attrNameLst>
                                          <p:attrName>ppt_x</p:attrName>
                                        </p:attrNameLst>
                                      </p:cBhvr>
                                      <p:tavLst>
                                        <p:tav tm="0">
                                          <p:val>
                                            <p:strVal val="#ppt_x"/>
                                          </p:val>
                                        </p:tav>
                                        <p:tav tm="100000">
                                          <p:val>
                                            <p:strVal val="#ppt_x"/>
                                          </p:val>
                                        </p:tav>
                                      </p:tavLst>
                                    </p:anim>
                                    <p:anim calcmode="lin" valueType="num">
                                      <p:cBhvr>
                                        <p:cTn id="9" dur="75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42" presetClass="entr" presetSubtype="0"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750"/>
                                        <p:tgtEl>
                                          <p:spTgt spid="9"/>
                                        </p:tgtEl>
                                      </p:cBhvr>
                                    </p:animEffect>
                                    <p:anim calcmode="lin" valueType="num">
                                      <p:cBhvr>
                                        <p:cTn id="14" dur="750" fill="hold"/>
                                        <p:tgtEl>
                                          <p:spTgt spid="9"/>
                                        </p:tgtEl>
                                        <p:attrNameLst>
                                          <p:attrName>ppt_x</p:attrName>
                                        </p:attrNameLst>
                                      </p:cBhvr>
                                      <p:tavLst>
                                        <p:tav tm="0">
                                          <p:val>
                                            <p:strVal val="#ppt_x"/>
                                          </p:val>
                                        </p:tav>
                                        <p:tav tm="100000">
                                          <p:val>
                                            <p:strVal val="#ppt_x"/>
                                          </p:val>
                                        </p:tav>
                                      </p:tavLst>
                                    </p:anim>
                                    <p:anim calcmode="lin" valueType="num">
                                      <p:cBhvr>
                                        <p:cTn id="15" dur="750" fill="hold"/>
                                        <p:tgtEl>
                                          <p:spTgt spid="9"/>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42" presetClass="entr" presetSubtype="0"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750"/>
                                        <p:tgtEl>
                                          <p:spTgt spid="6"/>
                                        </p:tgtEl>
                                      </p:cBhvr>
                                    </p:animEffect>
                                    <p:anim calcmode="lin" valueType="num">
                                      <p:cBhvr>
                                        <p:cTn id="20" dur="750" fill="hold"/>
                                        <p:tgtEl>
                                          <p:spTgt spid="6"/>
                                        </p:tgtEl>
                                        <p:attrNameLst>
                                          <p:attrName>ppt_x</p:attrName>
                                        </p:attrNameLst>
                                      </p:cBhvr>
                                      <p:tavLst>
                                        <p:tav tm="0">
                                          <p:val>
                                            <p:strVal val="#ppt_x"/>
                                          </p:val>
                                        </p:tav>
                                        <p:tav tm="100000">
                                          <p:val>
                                            <p:strVal val="#ppt_x"/>
                                          </p:val>
                                        </p:tav>
                                      </p:tavLst>
                                    </p:anim>
                                    <p:anim calcmode="lin" valueType="num">
                                      <p:cBhvr>
                                        <p:cTn id="21" dur="750" fill="hold"/>
                                        <p:tgtEl>
                                          <p:spTgt spid="6"/>
                                        </p:tgtEl>
                                        <p:attrNameLst>
                                          <p:attrName>ppt_y</p:attrName>
                                        </p:attrNameLst>
                                      </p:cBhvr>
                                      <p:tavLst>
                                        <p:tav tm="0">
                                          <p:val>
                                            <p:strVal val="#ppt_y+.1"/>
                                          </p:val>
                                        </p:tav>
                                        <p:tav tm="100000">
                                          <p:val>
                                            <p:strVal val="#ppt_y"/>
                                          </p:val>
                                        </p:tav>
                                      </p:tavLst>
                                    </p:anim>
                                  </p:childTnLst>
                                </p:cTn>
                              </p:par>
                            </p:childTnLst>
                          </p:cTn>
                        </p:par>
                        <p:par>
                          <p:cTn id="22" fill="hold">
                            <p:stCondLst>
                              <p:cond delay="2250"/>
                            </p:stCondLst>
                            <p:childTnLst>
                              <p:par>
                                <p:cTn id="23" presetID="42" presetClass="entr" presetSubtype="0" fill="hold" grpId="0" nodeType="after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750"/>
                                        <p:tgtEl>
                                          <p:spTgt spid="10"/>
                                        </p:tgtEl>
                                      </p:cBhvr>
                                    </p:animEffect>
                                    <p:anim calcmode="lin" valueType="num">
                                      <p:cBhvr>
                                        <p:cTn id="26" dur="750" fill="hold"/>
                                        <p:tgtEl>
                                          <p:spTgt spid="10"/>
                                        </p:tgtEl>
                                        <p:attrNameLst>
                                          <p:attrName>ppt_x</p:attrName>
                                        </p:attrNameLst>
                                      </p:cBhvr>
                                      <p:tavLst>
                                        <p:tav tm="0">
                                          <p:val>
                                            <p:strVal val="#ppt_x"/>
                                          </p:val>
                                        </p:tav>
                                        <p:tav tm="100000">
                                          <p:val>
                                            <p:strVal val="#ppt_x"/>
                                          </p:val>
                                        </p:tav>
                                      </p:tavLst>
                                    </p:anim>
                                    <p:anim calcmode="lin" valueType="num">
                                      <p:cBhvr>
                                        <p:cTn id="27" dur="750" fill="hold"/>
                                        <p:tgtEl>
                                          <p:spTgt spid="10"/>
                                        </p:tgtEl>
                                        <p:attrNameLst>
                                          <p:attrName>ppt_y</p:attrName>
                                        </p:attrNameLst>
                                      </p:cBhvr>
                                      <p:tavLst>
                                        <p:tav tm="0">
                                          <p:val>
                                            <p:strVal val="#ppt_y+.1"/>
                                          </p:val>
                                        </p:tav>
                                        <p:tav tm="100000">
                                          <p:val>
                                            <p:strVal val="#ppt_y"/>
                                          </p:val>
                                        </p:tav>
                                      </p:tavLst>
                                    </p:anim>
                                  </p:childTnLst>
                                </p:cTn>
                              </p:par>
                            </p:childTnLst>
                          </p:cTn>
                        </p:par>
                        <p:par>
                          <p:cTn id="28" fill="hold">
                            <p:stCondLst>
                              <p:cond delay="3000"/>
                            </p:stCondLst>
                            <p:childTnLst>
                              <p:par>
                                <p:cTn id="29" presetID="42" presetClass="entr" presetSubtype="0" fill="hold" grpId="0" nodeType="after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750"/>
                                        <p:tgtEl>
                                          <p:spTgt spid="8"/>
                                        </p:tgtEl>
                                      </p:cBhvr>
                                    </p:animEffect>
                                    <p:anim calcmode="lin" valueType="num">
                                      <p:cBhvr>
                                        <p:cTn id="32" dur="750" fill="hold"/>
                                        <p:tgtEl>
                                          <p:spTgt spid="8"/>
                                        </p:tgtEl>
                                        <p:attrNameLst>
                                          <p:attrName>ppt_x</p:attrName>
                                        </p:attrNameLst>
                                      </p:cBhvr>
                                      <p:tavLst>
                                        <p:tav tm="0">
                                          <p:val>
                                            <p:strVal val="#ppt_x"/>
                                          </p:val>
                                        </p:tav>
                                        <p:tav tm="100000">
                                          <p:val>
                                            <p:strVal val="#ppt_x"/>
                                          </p:val>
                                        </p:tav>
                                      </p:tavLst>
                                    </p:anim>
                                    <p:anim calcmode="lin" valueType="num">
                                      <p:cBhvr>
                                        <p:cTn id="33" dur="750" fill="hold"/>
                                        <p:tgtEl>
                                          <p:spTgt spid="8"/>
                                        </p:tgtEl>
                                        <p:attrNameLst>
                                          <p:attrName>ppt_y</p:attrName>
                                        </p:attrNameLst>
                                      </p:cBhvr>
                                      <p:tavLst>
                                        <p:tav tm="0">
                                          <p:val>
                                            <p:strVal val="#ppt_y+.1"/>
                                          </p:val>
                                        </p:tav>
                                        <p:tav tm="100000">
                                          <p:val>
                                            <p:strVal val="#ppt_y"/>
                                          </p:val>
                                        </p:tav>
                                      </p:tavLst>
                                    </p:anim>
                                  </p:childTnLst>
                                </p:cTn>
                              </p:par>
                            </p:childTnLst>
                          </p:cTn>
                        </p:par>
                        <p:par>
                          <p:cTn id="34" fill="hold">
                            <p:stCondLst>
                              <p:cond delay="3750"/>
                            </p:stCondLst>
                            <p:childTnLst>
                              <p:par>
                                <p:cTn id="35" presetID="21" presetClass="entr" presetSubtype="4" fill="hold" grpId="0" nodeType="afterEffect">
                                  <p:stCondLst>
                                    <p:cond delay="0"/>
                                  </p:stCondLst>
                                  <p:childTnLst>
                                    <p:set>
                                      <p:cBhvr>
                                        <p:cTn id="36" dur="1" fill="hold">
                                          <p:stCondLst>
                                            <p:cond delay="0"/>
                                          </p:stCondLst>
                                        </p:cTn>
                                        <p:tgtEl>
                                          <p:spTgt spid="3">
                                            <p:bg/>
                                          </p:spTgt>
                                        </p:tgtEl>
                                        <p:attrNameLst>
                                          <p:attrName>style.visibility</p:attrName>
                                        </p:attrNameLst>
                                      </p:cBhvr>
                                      <p:to>
                                        <p:strVal val="visible"/>
                                      </p:to>
                                    </p:set>
                                    <p:animEffect transition="in" filter="wheel(4)">
                                      <p:cBhvr>
                                        <p:cTn id="37" dur="500"/>
                                        <p:tgtEl>
                                          <p:spTgt spid="3">
                                            <p:bg/>
                                          </p:spTgt>
                                        </p:tgtEl>
                                      </p:cBhvr>
                                    </p:animEffect>
                                  </p:childTnLst>
                                </p:cTn>
                              </p:par>
                            </p:childTnLst>
                          </p:cTn>
                        </p:par>
                        <p:par>
                          <p:cTn id="38" fill="hold">
                            <p:stCondLst>
                              <p:cond delay="4250"/>
                            </p:stCondLst>
                            <p:childTnLst>
                              <p:par>
                                <p:cTn id="39" presetID="21" presetClass="entr" presetSubtype="4" fill="hold" grpId="0" nodeType="afterEffect">
                                  <p:stCondLst>
                                    <p:cond delay="0"/>
                                  </p:stCondLst>
                                  <p:childTnLst>
                                    <p:set>
                                      <p:cBhvr>
                                        <p:cTn id="40" dur="1" fill="hold">
                                          <p:stCondLst>
                                            <p:cond delay="0"/>
                                          </p:stCondLst>
                                        </p:cTn>
                                        <p:tgtEl>
                                          <p:spTgt spid="3">
                                            <p:txEl>
                                              <p:pRg st="1" end="1"/>
                                            </p:txEl>
                                          </p:spTgt>
                                        </p:tgtEl>
                                        <p:attrNameLst>
                                          <p:attrName>style.visibility</p:attrName>
                                        </p:attrNameLst>
                                      </p:cBhvr>
                                      <p:to>
                                        <p:strVal val="visible"/>
                                      </p:to>
                                    </p:set>
                                    <p:animEffect transition="in" filter="wheel(4)">
                                      <p:cBhvr>
                                        <p:cTn id="41" dur="500"/>
                                        <p:tgtEl>
                                          <p:spTgt spid="3">
                                            <p:txEl>
                                              <p:pRg st="1" end="1"/>
                                            </p:txEl>
                                          </p:spTgt>
                                        </p:tgtEl>
                                      </p:cBhvr>
                                    </p:animEffect>
                                  </p:childTnLst>
                                </p:cTn>
                              </p:par>
                            </p:childTnLst>
                          </p:cTn>
                        </p:par>
                        <p:par>
                          <p:cTn id="42" fill="hold">
                            <p:stCondLst>
                              <p:cond delay="4750"/>
                            </p:stCondLst>
                            <p:childTnLst>
                              <p:par>
                                <p:cTn id="43" presetID="42" presetClass="entr" presetSubtype="0" fill="hold" grpId="0" nodeType="after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fade">
                                      <p:cBhvr>
                                        <p:cTn id="45" dur="750"/>
                                        <p:tgtEl>
                                          <p:spTgt spid="13"/>
                                        </p:tgtEl>
                                      </p:cBhvr>
                                    </p:animEffect>
                                    <p:anim calcmode="lin" valueType="num">
                                      <p:cBhvr>
                                        <p:cTn id="46" dur="750" fill="hold"/>
                                        <p:tgtEl>
                                          <p:spTgt spid="13"/>
                                        </p:tgtEl>
                                        <p:attrNameLst>
                                          <p:attrName>ppt_x</p:attrName>
                                        </p:attrNameLst>
                                      </p:cBhvr>
                                      <p:tavLst>
                                        <p:tav tm="0">
                                          <p:val>
                                            <p:strVal val="#ppt_x"/>
                                          </p:val>
                                        </p:tav>
                                        <p:tav tm="100000">
                                          <p:val>
                                            <p:strVal val="#ppt_x"/>
                                          </p:val>
                                        </p:tav>
                                      </p:tavLst>
                                    </p:anim>
                                    <p:anim calcmode="lin" valueType="num">
                                      <p:cBhvr>
                                        <p:cTn id="47" dur="75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8" grpId="0" animBg="1"/>
      <p:bldP spid="9" grpId="0" animBg="1"/>
      <p:bldP spid="12" grpId="0" animBg="1"/>
      <p:bldP spid="6" grpId="0"/>
      <p:bldP spid="10" grpId="0"/>
      <p:bldP spid="1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8502A0E-EAB0-4652-B33B-0DBBB46FBF8F}"/>
              </a:ext>
            </a:extLst>
          </p:cNvPr>
          <p:cNvSpPr>
            <a:spLocks noGrp="1"/>
          </p:cNvSpPr>
          <p:nvPr>
            <p:ph type="title"/>
          </p:nvPr>
        </p:nvSpPr>
        <p:spPr>
          <a:xfrm>
            <a:off x="994582" y="2012238"/>
            <a:ext cx="10202835" cy="1642764"/>
          </a:xfrm>
        </p:spPr>
        <p:txBody>
          <a:bodyPr anchor="ctr">
            <a:normAutofit/>
          </a:bodyPr>
          <a:lstStyle/>
          <a:p>
            <a:r>
              <a:rPr lang="en-US" sz="6000" dirty="0"/>
              <a:t>AU Health Transfer Center </a:t>
            </a:r>
          </a:p>
        </p:txBody>
      </p:sp>
    </p:spTree>
    <p:extLst>
      <p:ext uri="{BB962C8B-B14F-4D97-AF65-F5344CB8AC3E}">
        <p14:creationId xmlns:p14="http://schemas.microsoft.com/office/powerpoint/2010/main" val="17719058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7-03-03 at 12.32.55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7119" y="1080655"/>
            <a:ext cx="10410979" cy="5639560"/>
          </a:xfrm>
          <a:prstGeom prst="rect">
            <a:avLst/>
          </a:prstGeom>
          <a:ln w="19050">
            <a:solidFill>
              <a:schemeClr val="tx1"/>
            </a:solidFill>
          </a:ln>
        </p:spPr>
      </p:pic>
      <p:sp>
        <p:nvSpPr>
          <p:cNvPr id="6" name="Title 5"/>
          <p:cNvSpPr>
            <a:spLocks noGrp="1"/>
          </p:cNvSpPr>
          <p:nvPr>
            <p:ph type="title" idx="4294967295"/>
          </p:nvPr>
        </p:nvSpPr>
        <p:spPr>
          <a:xfrm>
            <a:off x="1524000" y="137785"/>
            <a:ext cx="9144000" cy="735189"/>
          </a:xfrm>
        </p:spPr>
        <p:txBody>
          <a:bodyPr>
            <a:normAutofit fontScale="90000"/>
          </a:bodyPr>
          <a:lstStyle/>
          <a:p>
            <a:pPr algn="ctr"/>
            <a:r>
              <a:rPr lang="en-US" dirty="0"/>
              <a:t>Previous Workflow: </a:t>
            </a:r>
            <a:br>
              <a:rPr lang="en-US" dirty="0"/>
            </a:br>
            <a:r>
              <a:rPr lang="en-US" dirty="0"/>
              <a:t>Emergency Communications Center</a:t>
            </a:r>
          </a:p>
        </p:txBody>
      </p:sp>
    </p:spTree>
    <p:extLst>
      <p:ext uri="{BB962C8B-B14F-4D97-AF65-F5344CB8AC3E}">
        <p14:creationId xmlns:p14="http://schemas.microsoft.com/office/powerpoint/2010/main" val="1494814887"/>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1D7A09-8231-BB4E-9424-6B868E1E813B}"/>
              </a:ext>
            </a:extLst>
          </p:cNvPr>
          <p:cNvSpPr>
            <a:spLocks noGrp="1"/>
          </p:cNvSpPr>
          <p:nvPr>
            <p:ph type="title" idx="4294967295"/>
          </p:nvPr>
        </p:nvSpPr>
        <p:spPr>
          <a:xfrm>
            <a:off x="1524000" y="268776"/>
            <a:ext cx="9144000" cy="735189"/>
          </a:xfrm>
        </p:spPr>
        <p:txBody>
          <a:bodyPr>
            <a:normAutofit fontScale="90000"/>
          </a:bodyPr>
          <a:lstStyle/>
          <a:p>
            <a:pPr algn="ctr"/>
            <a:r>
              <a:rPr lang="en-US" dirty="0"/>
              <a:t>Previous Workflow:</a:t>
            </a:r>
            <a:br>
              <a:rPr lang="en-US" dirty="0"/>
            </a:br>
            <a:r>
              <a:rPr lang="en-US" dirty="0"/>
              <a:t>ECC Trend </a:t>
            </a:r>
          </a:p>
        </p:txBody>
      </p:sp>
      <p:graphicFrame>
        <p:nvGraphicFramePr>
          <p:cNvPr id="4" name="Chart 3">
            <a:extLst>
              <a:ext uri="{FF2B5EF4-FFF2-40B4-BE49-F238E27FC236}">
                <a16:creationId xmlns:a16="http://schemas.microsoft.com/office/drawing/2014/main" id="{49638E32-00B5-1547-9AE1-7BD858C1846C}"/>
              </a:ext>
            </a:extLst>
          </p:cNvPr>
          <p:cNvGraphicFramePr/>
          <p:nvPr/>
        </p:nvGraphicFramePr>
        <p:xfrm>
          <a:off x="1795463" y="1124515"/>
          <a:ext cx="8572500" cy="435966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175512028"/>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Rectangle 72"/>
          <p:cNvSpPr/>
          <p:nvPr/>
        </p:nvSpPr>
        <p:spPr>
          <a:xfrm>
            <a:off x="380656" y="539556"/>
            <a:ext cx="5701012" cy="3640692"/>
          </a:xfrm>
          <a:prstGeom prst="rect">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75" name="Rectangle 74"/>
          <p:cNvSpPr/>
          <p:nvPr/>
        </p:nvSpPr>
        <p:spPr>
          <a:xfrm>
            <a:off x="6122282" y="2686978"/>
            <a:ext cx="2870428" cy="1491006"/>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rgbClr val="00B0F0"/>
              </a:solidFill>
            </a:endParaRPr>
          </a:p>
        </p:txBody>
      </p:sp>
      <p:grpSp>
        <p:nvGrpSpPr>
          <p:cNvPr id="6" name="Group 5"/>
          <p:cNvGrpSpPr/>
          <p:nvPr/>
        </p:nvGrpSpPr>
        <p:grpSpPr>
          <a:xfrm>
            <a:off x="345486" y="988342"/>
            <a:ext cx="11402023" cy="4867114"/>
            <a:chOff x="0" y="1390094"/>
            <a:chExt cx="12043984" cy="4571878"/>
          </a:xfrm>
        </p:grpSpPr>
        <p:sp>
          <p:nvSpPr>
            <p:cNvPr id="7" name="Rectangle 6"/>
            <p:cNvSpPr/>
            <p:nvPr/>
          </p:nvSpPr>
          <p:spPr>
            <a:xfrm>
              <a:off x="2052252" y="4473696"/>
              <a:ext cx="7788093" cy="16330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8" name="Rectangle 7"/>
            <p:cNvSpPr/>
            <p:nvPr/>
          </p:nvSpPr>
          <p:spPr>
            <a:xfrm>
              <a:off x="2107277" y="4550615"/>
              <a:ext cx="373978" cy="93494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9" name="Rectangle 8"/>
            <p:cNvSpPr/>
            <p:nvPr/>
          </p:nvSpPr>
          <p:spPr>
            <a:xfrm>
              <a:off x="9329357" y="4550615"/>
              <a:ext cx="373978" cy="93494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grpSp>
          <p:nvGrpSpPr>
            <p:cNvPr id="10" name="Group 9"/>
            <p:cNvGrpSpPr/>
            <p:nvPr/>
          </p:nvGrpSpPr>
          <p:grpSpPr>
            <a:xfrm>
              <a:off x="2271047" y="3454037"/>
              <a:ext cx="1227254" cy="1227254"/>
              <a:chOff x="1138400" y="3220029"/>
              <a:chExt cx="1227254" cy="1227254"/>
            </a:xfrm>
          </p:grpSpPr>
          <p:pic>
            <p:nvPicPr>
              <p:cNvPr id="62" name="Picture 6" descr="http://icons.iconarchive.com/icons/sirubico/black-metal/256/PC-ico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8400" y="3220029"/>
                <a:ext cx="1227254" cy="1227254"/>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62"/>
              <p:cNvPicPr>
                <a:picLocks noChangeAspect="1"/>
              </p:cNvPicPr>
              <p:nvPr/>
            </p:nvPicPr>
            <p:blipFill rotWithShape="1">
              <a:blip r:embed="rId4">
                <a:extLst>
                  <a:ext uri="{28A0092B-C50C-407E-A947-70E740481C1C}">
                    <a14:useLocalDpi xmlns:a14="http://schemas.microsoft.com/office/drawing/2010/main"/>
                  </a:ext>
                </a:extLst>
              </a:blip>
              <a:srcRect l="1" r="23542" b="10007"/>
              <a:stretch/>
            </p:blipFill>
            <p:spPr>
              <a:xfrm>
                <a:off x="1247493" y="3376721"/>
                <a:ext cx="1002664" cy="652843"/>
              </a:xfrm>
              <a:prstGeom prst="rect">
                <a:avLst/>
              </a:prstGeom>
            </p:spPr>
          </p:pic>
        </p:grpSp>
        <p:grpSp>
          <p:nvGrpSpPr>
            <p:cNvPr id="11" name="Group 10"/>
            <p:cNvGrpSpPr/>
            <p:nvPr/>
          </p:nvGrpSpPr>
          <p:grpSpPr>
            <a:xfrm>
              <a:off x="4078002" y="3462463"/>
              <a:ext cx="1227254" cy="1227254"/>
              <a:chOff x="4271502" y="3658096"/>
              <a:chExt cx="1227254" cy="1227254"/>
            </a:xfrm>
          </p:grpSpPr>
          <p:pic>
            <p:nvPicPr>
              <p:cNvPr id="60" name="Picture 6" descr="http://icons.iconarchive.com/icons/sirubico/black-metal/256/PC-ico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71502" y="3658096"/>
                <a:ext cx="1227254" cy="1227254"/>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60"/>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 t="5148" r="6708"/>
              <a:stretch/>
            </p:blipFill>
            <p:spPr bwMode="auto">
              <a:xfrm>
                <a:off x="4390005" y="3818845"/>
                <a:ext cx="1002164" cy="6542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2" name="Group 11"/>
            <p:cNvGrpSpPr/>
            <p:nvPr/>
          </p:nvGrpSpPr>
          <p:grpSpPr>
            <a:xfrm>
              <a:off x="6120514" y="3454037"/>
              <a:ext cx="1227254" cy="1227254"/>
              <a:chOff x="6207915" y="3630415"/>
              <a:chExt cx="1227254" cy="1227254"/>
            </a:xfrm>
          </p:grpSpPr>
          <p:pic>
            <p:nvPicPr>
              <p:cNvPr id="58" name="Picture 6" descr="http://icons.iconarchive.com/icons/sirubico/black-metal/256/PC-ico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07915" y="3630415"/>
                <a:ext cx="1227254" cy="1227254"/>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58"/>
              <p:cNvPicPr>
                <a:picLocks noChangeAspect="1"/>
              </p:cNvPicPr>
              <p:nvPr/>
            </p:nvPicPr>
            <p:blipFill rotWithShape="1">
              <a:blip r:embed="rId6" cstate="print">
                <a:extLst>
                  <a:ext uri="{28A0092B-C50C-407E-A947-70E740481C1C}">
                    <a14:useLocalDpi xmlns:a14="http://schemas.microsoft.com/office/drawing/2010/main" val="0"/>
                  </a:ext>
                </a:extLst>
              </a:blip>
              <a:srcRect l="21360" r="5789"/>
              <a:stretch/>
            </p:blipFill>
            <p:spPr>
              <a:xfrm>
                <a:off x="6308639" y="3799790"/>
                <a:ext cx="1025806" cy="640159"/>
              </a:xfrm>
              <a:prstGeom prst="rect">
                <a:avLst/>
              </a:prstGeom>
            </p:spPr>
          </p:pic>
        </p:grpSp>
        <p:grpSp>
          <p:nvGrpSpPr>
            <p:cNvPr id="13" name="Group 12"/>
            <p:cNvGrpSpPr/>
            <p:nvPr/>
          </p:nvGrpSpPr>
          <p:grpSpPr>
            <a:xfrm>
              <a:off x="7673054" y="3462463"/>
              <a:ext cx="1227254" cy="1227254"/>
              <a:chOff x="7909031" y="3617754"/>
              <a:chExt cx="1227254" cy="1227254"/>
            </a:xfrm>
          </p:grpSpPr>
          <p:pic>
            <p:nvPicPr>
              <p:cNvPr id="56" name="Picture 6" descr="http://icons.iconarchive.com/icons/sirubico/black-metal/256/PC-ico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09031" y="3617754"/>
                <a:ext cx="1227254" cy="1227254"/>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5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18222" y="3790552"/>
                <a:ext cx="1008872" cy="642237"/>
              </a:xfrm>
              <a:prstGeom prst="rect">
                <a:avLst/>
              </a:prstGeom>
            </p:spPr>
          </p:pic>
        </p:grpSp>
        <p:grpSp>
          <p:nvGrpSpPr>
            <p:cNvPr id="14" name="Group 13"/>
            <p:cNvGrpSpPr/>
            <p:nvPr/>
          </p:nvGrpSpPr>
          <p:grpSpPr>
            <a:xfrm>
              <a:off x="0" y="1395052"/>
              <a:ext cx="2075920" cy="1298870"/>
              <a:chOff x="-48655" y="2896093"/>
              <a:chExt cx="2075920" cy="1298870"/>
            </a:xfrm>
          </p:grpSpPr>
          <p:pic>
            <p:nvPicPr>
              <p:cNvPr id="54" name="Picture 53"/>
              <p:cNvPicPr>
                <a:picLocks noChangeAspect="1"/>
              </p:cNvPicPr>
              <p:nvPr/>
            </p:nvPicPr>
            <p:blipFill>
              <a:blip r:embed="rId8"/>
              <a:stretch>
                <a:fillRect/>
              </a:stretch>
            </p:blipFill>
            <p:spPr>
              <a:xfrm>
                <a:off x="91863" y="2896093"/>
                <a:ext cx="1935402" cy="1298870"/>
              </a:xfrm>
              <a:prstGeom prst="rect">
                <a:avLst/>
              </a:prstGeom>
            </p:spPr>
          </p:pic>
          <p:pic>
            <p:nvPicPr>
              <p:cNvPr id="55" name="Picture 54"/>
              <p:cNvPicPr>
                <a:picLocks noChangeAspect="1"/>
              </p:cNvPicPr>
              <p:nvPr/>
            </p:nvPicPr>
            <p:blipFill rotWithShape="1">
              <a:blip r:embed="rId9" cstate="print">
                <a:extLst>
                  <a:ext uri="{28A0092B-C50C-407E-A947-70E740481C1C}">
                    <a14:useLocalDpi xmlns:a14="http://schemas.microsoft.com/office/drawing/2010/main" val="0"/>
                  </a:ext>
                </a:extLst>
              </a:blip>
              <a:srcRect l="-10156" r="10156"/>
              <a:stretch/>
            </p:blipFill>
            <p:spPr>
              <a:xfrm>
                <a:off x="-48655" y="2947256"/>
                <a:ext cx="2017594" cy="1186628"/>
              </a:xfrm>
              <a:prstGeom prst="rect">
                <a:avLst/>
              </a:prstGeom>
            </p:spPr>
          </p:pic>
        </p:grpSp>
        <p:grpSp>
          <p:nvGrpSpPr>
            <p:cNvPr id="15" name="Group 14"/>
            <p:cNvGrpSpPr/>
            <p:nvPr/>
          </p:nvGrpSpPr>
          <p:grpSpPr>
            <a:xfrm>
              <a:off x="2139578" y="1396701"/>
              <a:ext cx="1935402" cy="1298870"/>
              <a:chOff x="2117150" y="2866465"/>
              <a:chExt cx="1935402" cy="1298870"/>
            </a:xfrm>
          </p:grpSpPr>
          <p:pic>
            <p:nvPicPr>
              <p:cNvPr id="52" name="Picture 51"/>
              <p:cNvPicPr>
                <a:picLocks noChangeAspect="1"/>
              </p:cNvPicPr>
              <p:nvPr/>
            </p:nvPicPr>
            <p:blipFill>
              <a:blip r:embed="rId8"/>
              <a:stretch>
                <a:fillRect/>
              </a:stretch>
            </p:blipFill>
            <p:spPr>
              <a:xfrm>
                <a:off x="2117150" y="2866465"/>
                <a:ext cx="1935402" cy="1298870"/>
              </a:xfrm>
              <a:prstGeom prst="rect">
                <a:avLst/>
              </a:prstGeom>
            </p:spPr>
          </p:pic>
          <p:pic>
            <p:nvPicPr>
              <p:cNvPr id="53" name="Picture 52"/>
              <p:cNvPicPr>
                <a:picLocks noChangeAspect="1"/>
              </p:cNvPicPr>
              <p:nvPr/>
            </p:nvPicPr>
            <p:blipFill rotWithShape="1">
              <a:blip r:embed="rId10" cstate="screen">
                <a:extLst>
                  <a:ext uri="{28A0092B-C50C-407E-A947-70E740481C1C}">
                    <a14:useLocalDpi xmlns:a14="http://schemas.microsoft.com/office/drawing/2010/main"/>
                  </a:ext>
                </a:extLst>
              </a:blip>
              <a:srcRect t="5373" r="9892"/>
              <a:stretch/>
            </p:blipFill>
            <p:spPr>
              <a:xfrm>
                <a:off x="2167190" y="2928998"/>
                <a:ext cx="1828707" cy="1174139"/>
              </a:xfrm>
              <a:prstGeom prst="rect">
                <a:avLst/>
              </a:prstGeom>
            </p:spPr>
          </p:pic>
        </p:grpSp>
        <p:grpSp>
          <p:nvGrpSpPr>
            <p:cNvPr id="16" name="Group 15"/>
            <p:cNvGrpSpPr/>
            <p:nvPr/>
          </p:nvGrpSpPr>
          <p:grpSpPr>
            <a:xfrm>
              <a:off x="4125020" y="1396701"/>
              <a:ext cx="1935402" cy="1298870"/>
              <a:chOff x="4116210" y="2842806"/>
              <a:chExt cx="1935402" cy="1298870"/>
            </a:xfrm>
          </p:grpSpPr>
          <p:pic>
            <p:nvPicPr>
              <p:cNvPr id="50" name="Picture 49"/>
              <p:cNvPicPr>
                <a:picLocks noChangeAspect="1"/>
              </p:cNvPicPr>
              <p:nvPr/>
            </p:nvPicPr>
            <p:blipFill>
              <a:blip r:embed="rId8"/>
              <a:stretch>
                <a:fillRect/>
              </a:stretch>
            </p:blipFill>
            <p:spPr>
              <a:xfrm>
                <a:off x="4116210" y="2842806"/>
                <a:ext cx="1935402" cy="1298870"/>
              </a:xfrm>
              <a:prstGeom prst="rect">
                <a:avLst/>
              </a:prstGeom>
            </p:spPr>
          </p:pic>
          <p:pic>
            <p:nvPicPr>
              <p:cNvPr id="51" name="Picture 50"/>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t="5471" r="15860"/>
              <a:stretch/>
            </p:blipFill>
            <p:spPr bwMode="auto">
              <a:xfrm>
                <a:off x="4178305" y="2896992"/>
                <a:ext cx="1807229" cy="11858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7" name="Group 16"/>
            <p:cNvGrpSpPr/>
            <p:nvPr/>
          </p:nvGrpSpPr>
          <p:grpSpPr>
            <a:xfrm>
              <a:off x="6110462" y="1395052"/>
              <a:ext cx="1935402" cy="1298870"/>
              <a:chOff x="6124596" y="2835014"/>
              <a:chExt cx="1935402" cy="1298870"/>
            </a:xfrm>
          </p:grpSpPr>
          <p:pic>
            <p:nvPicPr>
              <p:cNvPr id="48" name="Picture 47"/>
              <p:cNvPicPr>
                <a:picLocks noChangeAspect="1"/>
              </p:cNvPicPr>
              <p:nvPr/>
            </p:nvPicPr>
            <p:blipFill>
              <a:blip r:embed="rId8"/>
              <a:stretch>
                <a:fillRect/>
              </a:stretch>
            </p:blipFill>
            <p:spPr>
              <a:xfrm>
                <a:off x="6124596" y="2835014"/>
                <a:ext cx="1935402" cy="1298870"/>
              </a:xfrm>
              <a:prstGeom prst="rect">
                <a:avLst/>
              </a:prstGeom>
            </p:spPr>
          </p:pic>
          <p:pic>
            <p:nvPicPr>
              <p:cNvPr id="49" name="Picture 48"/>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6171569" y="2889908"/>
                <a:ext cx="1837844" cy="1189302"/>
              </a:xfrm>
              <a:prstGeom prst="rect">
                <a:avLst/>
              </a:prstGeom>
            </p:spPr>
          </p:pic>
        </p:grpSp>
        <p:grpSp>
          <p:nvGrpSpPr>
            <p:cNvPr id="18" name="Group 17"/>
            <p:cNvGrpSpPr/>
            <p:nvPr/>
          </p:nvGrpSpPr>
          <p:grpSpPr>
            <a:xfrm>
              <a:off x="8109522" y="1390094"/>
              <a:ext cx="1935402" cy="1298870"/>
              <a:chOff x="8172056" y="2842692"/>
              <a:chExt cx="1935402" cy="1298870"/>
            </a:xfrm>
          </p:grpSpPr>
          <p:pic>
            <p:nvPicPr>
              <p:cNvPr id="46" name="Picture 45"/>
              <p:cNvPicPr>
                <a:picLocks noChangeAspect="1"/>
              </p:cNvPicPr>
              <p:nvPr/>
            </p:nvPicPr>
            <p:blipFill>
              <a:blip r:embed="rId8"/>
              <a:stretch>
                <a:fillRect/>
              </a:stretch>
            </p:blipFill>
            <p:spPr>
              <a:xfrm>
                <a:off x="8172056" y="2842692"/>
                <a:ext cx="1935402" cy="1298870"/>
              </a:xfrm>
              <a:prstGeom prst="rect">
                <a:avLst/>
              </a:prstGeom>
            </p:spPr>
          </p:pic>
          <p:pic>
            <p:nvPicPr>
              <p:cNvPr id="47" name="Picture 46"/>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227187" y="2904905"/>
                <a:ext cx="1825738" cy="1182672"/>
              </a:xfrm>
              <a:prstGeom prst="rect">
                <a:avLst/>
              </a:prstGeom>
            </p:spPr>
          </p:pic>
        </p:grpSp>
        <p:grpSp>
          <p:nvGrpSpPr>
            <p:cNvPr id="19" name="Group 18"/>
            <p:cNvGrpSpPr/>
            <p:nvPr/>
          </p:nvGrpSpPr>
          <p:grpSpPr>
            <a:xfrm>
              <a:off x="10108582" y="1396701"/>
              <a:ext cx="1935402" cy="1298870"/>
              <a:chOff x="10188697" y="2842692"/>
              <a:chExt cx="1935402" cy="1298870"/>
            </a:xfrm>
          </p:grpSpPr>
          <p:pic>
            <p:nvPicPr>
              <p:cNvPr id="44" name="Picture 43"/>
              <p:cNvPicPr>
                <a:picLocks noChangeAspect="1"/>
              </p:cNvPicPr>
              <p:nvPr/>
            </p:nvPicPr>
            <p:blipFill>
              <a:blip r:embed="rId8"/>
              <a:stretch>
                <a:fillRect/>
              </a:stretch>
            </p:blipFill>
            <p:spPr>
              <a:xfrm>
                <a:off x="10188697" y="2842692"/>
                <a:ext cx="1935402" cy="1298870"/>
              </a:xfrm>
              <a:prstGeom prst="rect">
                <a:avLst/>
              </a:prstGeom>
            </p:spPr>
          </p:pic>
          <p:pic>
            <p:nvPicPr>
              <p:cNvPr id="45" name="Picture 44"/>
              <p:cNvPicPr>
                <a:picLocks noChangeAspect="1"/>
              </p:cNvPicPr>
              <p:nvPr/>
            </p:nvPicPr>
            <p:blipFill rotWithShape="1">
              <a:blip r:embed="rId14" cstate="print">
                <a:extLst>
                  <a:ext uri="{28A0092B-C50C-407E-A947-70E740481C1C}">
                    <a14:useLocalDpi xmlns:a14="http://schemas.microsoft.com/office/drawing/2010/main" val="0"/>
                  </a:ext>
                </a:extLst>
              </a:blip>
              <a:srcRect l="-1157" r="12137" b="-4353"/>
              <a:stretch/>
            </p:blipFill>
            <p:spPr>
              <a:xfrm>
                <a:off x="10232745" y="2907348"/>
                <a:ext cx="1824194" cy="1234214"/>
              </a:xfrm>
              <a:prstGeom prst="rect">
                <a:avLst/>
              </a:prstGeom>
            </p:spPr>
          </p:pic>
        </p:grpSp>
        <p:grpSp>
          <p:nvGrpSpPr>
            <p:cNvPr id="20" name="Group 11"/>
            <p:cNvGrpSpPr>
              <a:grpSpLocks noChangeAspect="1"/>
            </p:cNvGrpSpPr>
            <p:nvPr/>
          </p:nvGrpSpPr>
          <p:grpSpPr bwMode="auto">
            <a:xfrm>
              <a:off x="6734220" y="3916303"/>
              <a:ext cx="1552575" cy="2030413"/>
              <a:chOff x="4268" y="2484"/>
              <a:chExt cx="978" cy="1279"/>
            </a:xfrm>
          </p:grpSpPr>
          <p:sp>
            <p:nvSpPr>
              <p:cNvPr id="33" name="AutoShape 10"/>
              <p:cNvSpPr>
                <a:spLocks noChangeAspect="1" noChangeArrowheads="1" noTextEdit="1"/>
              </p:cNvSpPr>
              <p:nvPr/>
            </p:nvSpPr>
            <p:spPr bwMode="auto">
              <a:xfrm>
                <a:off x="4268" y="2484"/>
                <a:ext cx="978" cy="1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4290" tIns="17145" rIns="34290" bIns="17145" numCol="1" anchor="t" anchorCtr="0" compatLnSpc="1">
                <a:prstTxWarp prst="textNoShape">
                  <a:avLst/>
                </a:prstTxWarp>
              </a:bodyPr>
              <a:lstStyle/>
              <a:p>
                <a:pPr algn="ctr"/>
                <a:endParaRPr lang="en-US" sz="1013"/>
              </a:p>
            </p:txBody>
          </p:sp>
          <p:sp>
            <p:nvSpPr>
              <p:cNvPr id="34" name="Freeform 12"/>
              <p:cNvSpPr>
                <a:spLocks/>
              </p:cNvSpPr>
              <p:nvPr/>
            </p:nvSpPr>
            <p:spPr bwMode="auto">
              <a:xfrm>
                <a:off x="4441" y="2486"/>
                <a:ext cx="653" cy="675"/>
              </a:xfrm>
              <a:custGeom>
                <a:avLst/>
                <a:gdLst>
                  <a:gd name="T0" fmla="*/ 517 w 570"/>
                  <a:gd name="T1" fmla="*/ 586 h 587"/>
                  <a:gd name="T2" fmla="*/ 517 w 570"/>
                  <a:gd name="T3" fmla="*/ 586 h 587"/>
                  <a:gd name="T4" fmla="*/ 49 w 570"/>
                  <a:gd name="T5" fmla="*/ 587 h 587"/>
                  <a:gd name="T6" fmla="*/ 47 w 570"/>
                  <a:gd name="T7" fmla="*/ 579 h 587"/>
                  <a:gd name="T8" fmla="*/ 26 w 570"/>
                  <a:gd name="T9" fmla="*/ 345 h 587"/>
                  <a:gd name="T10" fmla="*/ 8 w 570"/>
                  <a:gd name="T11" fmla="*/ 156 h 587"/>
                  <a:gd name="T12" fmla="*/ 108 w 570"/>
                  <a:gd name="T13" fmla="*/ 4 h 587"/>
                  <a:gd name="T14" fmla="*/ 141 w 570"/>
                  <a:gd name="T15" fmla="*/ 0 h 587"/>
                  <a:gd name="T16" fmla="*/ 427 w 570"/>
                  <a:gd name="T17" fmla="*/ 0 h 587"/>
                  <a:gd name="T18" fmla="*/ 561 w 570"/>
                  <a:gd name="T19" fmla="*/ 152 h 587"/>
                  <a:gd name="T20" fmla="*/ 539 w 570"/>
                  <a:gd name="T21" fmla="*/ 377 h 587"/>
                  <a:gd name="T22" fmla="*/ 519 w 570"/>
                  <a:gd name="T23" fmla="*/ 575 h 587"/>
                  <a:gd name="T24" fmla="*/ 517 w 570"/>
                  <a:gd name="T25" fmla="*/ 586 h 5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70" h="587">
                    <a:moveTo>
                      <a:pt x="517" y="586"/>
                    </a:moveTo>
                    <a:lnTo>
                      <a:pt x="517" y="586"/>
                    </a:lnTo>
                    <a:cubicBezTo>
                      <a:pt x="361" y="557"/>
                      <a:pt x="205" y="557"/>
                      <a:pt x="49" y="587"/>
                    </a:cubicBezTo>
                    <a:cubicBezTo>
                      <a:pt x="48" y="584"/>
                      <a:pt x="47" y="582"/>
                      <a:pt x="47" y="579"/>
                    </a:cubicBezTo>
                    <a:cubicBezTo>
                      <a:pt x="40" y="501"/>
                      <a:pt x="33" y="423"/>
                      <a:pt x="26" y="345"/>
                    </a:cubicBezTo>
                    <a:cubicBezTo>
                      <a:pt x="20" y="282"/>
                      <a:pt x="15" y="219"/>
                      <a:pt x="8" y="156"/>
                    </a:cubicBezTo>
                    <a:cubicBezTo>
                      <a:pt x="0" y="82"/>
                      <a:pt x="39" y="21"/>
                      <a:pt x="108" y="4"/>
                    </a:cubicBezTo>
                    <a:cubicBezTo>
                      <a:pt x="118" y="1"/>
                      <a:pt x="130" y="0"/>
                      <a:pt x="141" y="0"/>
                    </a:cubicBezTo>
                    <a:cubicBezTo>
                      <a:pt x="236" y="0"/>
                      <a:pt x="332" y="0"/>
                      <a:pt x="427" y="0"/>
                    </a:cubicBezTo>
                    <a:cubicBezTo>
                      <a:pt x="511" y="0"/>
                      <a:pt x="570" y="68"/>
                      <a:pt x="561" y="152"/>
                    </a:cubicBezTo>
                    <a:cubicBezTo>
                      <a:pt x="552" y="227"/>
                      <a:pt x="546" y="302"/>
                      <a:pt x="539" y="377"/>
                    </a:cubicBezTo>
                    <a:cubicBezTo>
                      <a:pt x="532" y="443"/>
                      <a:pt x="526" y="509"/>
                      <a:pt x="519" y="575"/>
                    </a:cubicBezTo>
                    <a:cubicBezTo>
                      <a:pt x="519" y="579"/>
                      <a:pt x="518" y="582"/>
                      <a:pt x="517" y="586"/>
                    </a:cubicBezTo>
                    <a:close/>
                  </a:path>
                </a:pathLst>
              </a:custGeom>
              <a:solidFill>
                <a:schemeClr val="tx1"/>
              </a:solidFill>
              <a:ln w="0">
                <a:solidFill>
                  <a:srgbClr val="000000"/>
                </a:solidFill>
                <a:prstDash val="solid"/>
                <a:round/>
                <a:headEnd/>
                <a:tailEnd/>
              </a:ln>
            </p:spPr>
            <p:txBody>
              <a:bodyPr vert="horz" wrap="square" lIns="34290" tIns="17145" rIns="34290" bIns="17145" numCol="1" anchor="t" anchorCtr="0" compatLnSpc="1">
                <a:prstTxWarp prst="textNoShape">
                  <a:avLst/>
                </a:prstTxWarp>
              </a:bodyPr>
              <a:lstStyle/>
              <a:p>
                <a:pPr algn="ctr"/>
                <a:endParaRPr lang="en-US" sz="1013"/>
              </a:p>
            </p:txBody>
          </p:sp>
          <p:sp>
            <p:nvSpPr>
              <p:cNvPr id="35" name="Freeform 13"/>
              <p:cNvSpPr>
                <a:spLocks/>
              </p:cNvSpPr>
              <p:nvPr/>
            </p:nvSpPr>
            <p:spPr bwMode="auto">
              <a:xfrm>
                <a:off x="4441" y="2486"/>
                <a:ext cx="653" cy="675"/>
              </a:xfrm>
              <a:custGeom>
                <a:avLst/>
                <a:gdLst>
                  <a:gd name="T0" fmla="*/ 517 w 570"/>
                  <a:gd name="T1" fmla="*/ 586 h 587"/>
                  <a:gd name="T2" fmla="*/ 517 w 570"/>
                  <a:gd name="T3" fmla="*/ 586 h 587"/>
                  <a:gd name="T4" fmla="*/ 49 w 570"/>
                  <a:gd name="T5" fmla="*/ 587 h 587"/>
                  <a:gd name="T6" fmla="*/ 47 w 570"/>
                  <a:gd name="T7" fmla="*/ 579 h 587"/>
                  <a:gd name="T8" fmla="*/ 26 w 570"/>
                  <a:gd name="T9" fmla="*/ 345 h 587"/>
                  <a:gd name="T10" fmla="*/ 8 w 570"/>
                  <a:gd name="T11" fmla="*/ 156 h 587"/>
                  <a:gd name="T12" fmla="*/ 108 w 570"/>
                  <a:gd name="T13" fmla="*/ 4 h 587"/>
                  <a:gd name="T14" fmla="*/ 141 w 570"/>
                  <a:gd name="T15" fmla="*/ 0 h 587"/>
                  <a:gd name="T16" fmla="*/ 427 w 570"/>
                  <a:gd name="T17" fmla="*/ 0 h 587"/>
                  <a:gd name="T18" fmla="*/ 561 w 570"/>
                  <a:gd name="T19" fmla="*/ 152 h 587"/>
                  <a:gd name="T20" fmla="*/ 539 w 570"/>
                  <a:gd name="T21" fmla="*/ 377 h 587"/>
                  <a:gd name="T22" fmla="*/ 519 w 570"/>
                  <a:gd name="T23" fmla="*/ 575 h 587"/>
                  <a:gd name="T24" fmla="*/ 517 w 570"/>
                  <a:gd name="T25" fmla="*/ 586 h 587"/>
                  <a:gd name="T26" fmla="*/ 517 w 570"/>
                  <a:gd name="T27" fmla="*/ 586 h 5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70" h="587">
                    <a:moveTo>
                      <a:pt x="517" y="586"/>
                    </a:moveTo>
                    <a:lnTo>
                      <a:pt x="517" y="586"/>
                    </a:lnTo>
                    <a:cubicBezTo>
                      <a:pt x="361" y="557"/>
                      <a:pt x="205" y="557"/>
                      <a:pt x="49" y="587"/>
                    </a:cubicBezTo>
                    <a:cubicBezTo>
                      <a:pt x="48" y="584"/>
                      <a:pt x="47" y="582"/>
                      <a:pt x="47" y="579"/>
                    </a:cubicBezTo>
                    <a:cubicBezTo>
                      <a:pt x="40" y="501"/>
                      <a:pt x="33" y="423"/>
                      <a:pt x="26" y="345"/>
                    </a:cubicBezTo>
                    <a:cubicBezTo>
                      <a:pt x="20" y="282"/>
                      <a:pt x="15" y="219"/>
                      <a:pt x="8" y="156"/>
                    </a:cubicBezTo>
                    <a:cubicBezTo>
                      <a:pt x="0" y="82"/>
                      <a:pt x="39" y="21"/>
                      <a:pt x="108" y="4"/>
                    </a:cubicBezTo>
                    <a:cubicBezTo>
                      <a:pt x="118" y="1"/>
                      <a:pt x="130" y="0"/>
                      <a:pt x="141" y="0"/>
                    </a:cubicBezTo>
                    <a:cubicBezTo>
                      <a:pt x="236" y="0"/>
                      <a:pt x="332" y="0"/>
                      <a:pt x="427" y="0"/>
                    </a:cubicBezTo>
                    <a:cubicBezTo>
                      <a:pt x="511" y="0"/>
                      <a:pt x="570" y="68"/>
                      <a:pt x="561" y="152"/>
                    </a:cubicBezTo>
                    <a:cubicBezTo>
                      <a:pt x="552" y="227"/>
                      <a:pt x="546" y="302"/>
                      <a:pt x="539" y="377"/>
                    </a:cubicBezTo>
                    <a:cubicBezTo>
                      <a:pt x="532" y="443"/>
                      <a:pt x="526" y="509"/>
                      <a:pt x="519" y="575"/>
                    </a:cubicBezTo>
                    <a:cubicBezTo>
                      <a:pt x="519" y="579"/>
                      <a:pt x="518" y="582"/>
                      <a:pt x="517" y="586"/>
                    </a:cubicBezTo>
                    <a:lnTo>
                      <a:pt x="517" y="586"/>
                    </a:lnTo>
                    <a:close/>
                  </a:path>
                </a:pathLst>
              </a:custGeom>
              <a:noFill/>
              <a:ln w="23813"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34290" tIns="17145" rIns="34290" bIns="17145" numCol="1" anchor="t" anchorCtr="0" compatLnSpc="1">
                <a:prstTxWarp prst="textNoShape">
                  <a:avLst/>
                </a:prstTxWarp>
              </a:bodyPr>
              <a:lstStyle/>
              <a:p>
                <a:pPr algn="ctr"/>
                <a:endParaRPr lang="en-US" sz="1013"/>
              </a:p>
            </p:txBody>
          </p:sp>
          <p:sp>
            <p:nvSpPr>
              <p:cNvPr id="36" name="Freeform 14"/>
              <p:cNvSpPr>
                <a:spLocks/>
              </p:cNvSpPr>
              <p:nvPr/>
            </p:nvSpPr>
            <p:spPr bwMode="auto">
              <a:xfrm>
                <a:off x="4349" y="3088"/>
                <a:ext cx="837" cy="240"/>
              </a:xfrm>
              <a:custGeom>
                <a:avLst/>
                <a:gdLst>
                  <a:gd name="T0" fmla="*/ 660 w 730"/>
                  <a:gd name="T1" fmla="*/ 1 h 209"/>
                  <a:gd name="T2" fmla="*/ 660 w 730"/>
                  <a:gd name="T3" fmla="*/ 1 h 209"/>
                  <a:gd name="T4" fmla="*/ 728 w 730"/>
                  <a:gd name="T5" fmla="*/ 1 h 209"/>
                  <a:gd name="T6" fmla="*/ 729 w 730"/>
                  <a:gd name="T7" fmla="*/ 3 h 209"/>
                  <a:gd name="T8" fmla="*/ 729 w 730"/>
                  <a:gd name="T9" fmla="*/ 141 h 209"/>
                  <a:gd name="T10" fmla="*/ 655 w 730"/>
                  <a:gd name="T11" fmla="*/ 208 h 209"/>
                  <a:gd name="T12" fmla="*/ 582 w 730"/>
                  <a:gd name="T13" fmla="*/ 208 h 209"/>
                  <a:gd name="T14" fmla="*/ 79 w 730"/>
                  <a:gd name="T15" fmla="*/ 208 h 209"/>
                  <a:gd name="T16" fmla="*/ 8 w 730"/>
                  <a:gd name="T17" fmla="*/ 169 h 209"/>
                  <a:gd name="T18" fmla="*/ 1 w 730"/>
                  <a:gd name="T19" fmla="*/ 136 h 209"/>
                  <a:gd name="T20" fmla="*/ 0 w 730"/>
                  <a:gd name="T21" fmla="*/ 6 h 209"/>
                  <a:gd name="T22" fmla="*/ 1 w 730"/>
                  <a:gd name="T23" fmla="*/ 0 h 209"/>
                  <a:gd name="T24" fmla="*/ 67 w 730"/>
                  <a:gd name="T25" fmla="*/ 0 h 209"/>
                  <a:gd name="T26" fmla="*/ 80 w 730"/>
                  <a:gd name="T27" fmla="*/ 56 h 209"/>
                  <a:gd name="T28" fmla="*/ 97 w 730"/>
                  <a:gd name="T29" fmla="*/ 86 h 209"/>
                  <a:gd name="T30" fmla="*/ 136 w 730"/>
                  <a:gd name="T31" fmla="*/ 99 h 209"/>
                  <a:gd name="T32" fmla="*/ 308 w 730"/>
                  <a:gd name="T33" fmla="*/ 77 h 209"/>
                  <a:gd name="T34" fmla="*/ 541 w 730"/>
                  <a:gd name="T35" fmla="*/ 89 h 209"/>
                  <a:gd name="T36" fmla="*/ 592 w 730"/>
                  <a:gd name="T37" fmla="*/ 98 h 209"/>
                  <a:gd name="T38" fmla="*/ 640 w 730"/>
                  <a:gd name="T39" fmla="*/ 78 h 209"/>
                  <a:gd name="T40" fmla="*/ 658 w 730"/>
                  <a:gd name="T41" fmla="*/ 24 h 209"/>
                  <a:gd name="T42" fmla="*/ 660 w 730"/>
                  <a:gd name="T43" fmla="*/ 1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30" h="209">
                    <a:moveTo>
                      <a:pt x="660" y="1"/>
                    </a:moveTo>
                    <a:lnTo>
                      <a:pt x="660" y="1"/>
                    </a:lnTo>
                    <a:lnTo>
                      <a:pt x="728" y="1"/>
                    </a:lnTo>
                    <a:cubicBezTo>
                      <a:pt x="728" y="2"/>
                      <a:pt x="729" y="3"/>
                      <a:pt x="729" y="3"/>
                    </a:cubicBezTo>
                    <a:cubicBezTo>
                      <a:pt x="729" y="49"/>
                      <a:pt x="730" y="95"/>
                      <a:pt x="729" y="141"/>
                    </a:cubicBezTo>
                    <a:cubicBezTo>
                      <a:pt x="728" y="181"/>
                      <a:pt x="697" y="208"/>
                      <a:pt x="655" y="208"/>
                    </a:cubicBezTo>
                    <a:cubicBezTo>
                      <a:pt x="630" y="209"/>
                      <a:pt x="606" y="208"/>
                      <a:pt x="582" y="208"/>
                    </a:cubicBezTo>
                    <a:cubicBezTo>
                      <a:pt x="414" y="208"/>
                      <a:pt x="247" y="208"/>
                      <a:pt x="79" y="208"/>
                    </a:cubicBezTo>
                    <a:cubicBezTo>
                      <a:pt x="48" y="208"/>
                      <a:pt x="22" y="198"/>
                      <a:pt x="8" y="169"/>
                    </a:cubicBezTo>
                    <a:cubicBezTo>
                      <a:pt x="4" y="159"/>
                      <a:pt x="1" y="147"/>
                      <a:pt x="1" y="136"/>
                    </a:cubicBezTo>
                    <a:cubicBezTo>
                      <a:pt x="0" y="93"/>
                      <a:pt x="0" y="49"/>
                      <a:pt x="0" y="6"/>
                    </a:cubicBezTo>
                    <a:cubicBezTo>
                      <a:pt x="0" y="4"/>
                      <a:pt x="1" y="3"/>
                      <a:pt x="1" y="0"/>
                    </a:cubicBezTo>
                    <a:lnTo>
                      <a:pt x="67" y="0"/>
                    </a:lnTo>
                    <a:cubicBezTo>
                      <a:pt x="71" y="19"/>
                      <a:pt x="75" y="38"/>
                      <a:pt x="80" y="56"/>
                    </a:cubicBezTo>
                    <a:cubicBezTo>
                      <a:pt x="84" y="66"/>
                      <a:pt x="90" y="77"/>
                      <a:pt x="97" y="86"/>
                    </a:cubicBezTo>
                    <a:cubicBezTo>
                      <a:pt x="107" y="98"/>
                      <a:pt x="118" y="104"/>
                      <a:pt x="136" y="99"/>
                    </a:cubicBezTo>
                    <a:cubicBezTo>
                      <a:pt x="192" y="84"/>
                      <a:pt x="250" y="80"/>
                      <a:pt x="308" y="77"/>
                    </a:cubicBezTo>
                    <a:cubicBezTo>
                      <a:pt x="386" y="74"/>
                      <a:pt x="464" y="77"/>
                      <a:pt x="541" y="89"/>
                    </a:cubicBezTo>
                    <a:cubicBezTo>
                      <a:pt x="558" y="91"/>
                      <a:pt x="575" y="95"/>
                      <a:pt x="592" y="98"/>
                    </a:cubicBezTo>
                    <a:cubicBezTo>
                      <a:pt x="614" y="103"/>
                      <a:pt x="630" y="98"/>
                      <a:pt x="640" y="78"/>
                    </a:cubicBezTo>
                    <a:cubicBezTo>
                      <a:pt x="648" y="61"/>
                      <a:pt x="652" y="42"/>
                      <a:pt x="658" y="24"/>
                    </a:cubicBezTo>
                    <a:cubicBezTo>
                      <a:pt x="660" y="17"/>
                      <a:pt x="659" y="9"/>
                      <a:pt x="660" y="1"/>
                    </a:cubicBezTo>
                    <a:close/>
                  </a:path>
                </a:pathLst>
              </a:custGeom>
              <a:solidFill>
                <a:schemeClr val="tx1"/>
              </a:solidFill>
              <a:ln w="0">
                <a:solidFill>
                  <a:srgbClr val="000000"/>
                </a:solidFill>
                <a:prstDash val="solid"/>
                <a:round/>
                <a:headEnd/>
                <a:tailEnd/>
              </a:ln>
            </p:spPr>
            <p:txBody>
              <a:bodyPr vert="horz" wrap="square" lIns="34290" tIns="17145" rIns="34290" bIns="17145" numCol="1" anchor="t" anchorCtr="0" compatLnSpc="1">
                <a:prstTxWarp prst="textNoShape">
                  <a:avLst/>
                </a:prstTxWarp>
              </a:bodyPr>
              <a:lstStyle/>
              <a:p>
                <a:pPr algn="ctr"/>
                <a:endParaRPr lang="en-US" sz="1013"/>
              </a:p>
            </p:txBody>
          </p:sp>
          <p:sp>
            <p:nvSpPr>
              <p:cNvPr id="37" name="Freeform 15"/>
              <p:cNvSpPr>
                <a:spLocks/>
              </p:cNvSpPr>
              <p:nvPr/>
            </p:nvSpPr>
            <p:spPr bwMode="auto">
              <a:xfrm>
                <a:off x="4349" y="3088"/>
                <a:ext cx="837" cy="240"/>
              </a:xfrm>
              <a:custGeom>
                <a:avLst/>
                <a:gdLst>
                  <a:gd name="T0" fmla="*/ 660 w 730"/>
                  <a:gd name="T1" fmla="*/ 1 h 209"/>
                  <a:gd name="T2" fmla="*/ 660 w 730"/>
                  <a:gd name="T3" fmla="*/ 1 h 209"/>
                  <a:gd name="T4" fmla="*/ 728 w 730"/>
                  <a:gd name="T5" fmla="*/ 1 h 209"/>
                  <a:gd name="T6" fmla="*/ 729 w 730"/>
                  <a:gd name="T7" fmla="*/ 3 h 209"/>
                  <a:gd name="T8" fmla="*/ 729 w 730"/>
                  <a:gd name="T9" fmla="*/ 141 h 209"/>
                  <a:gd name="T10" fmla="*/ 655 w 730"/>
                  <a:gd name="T11" fmla="*/ 208 h 209"/>
                  <a:gd name="T12" fmla="*/ 582 w 730"/>
                  <a:gd name="T13" fmla="*/ 208 h 209"/>
                  <a:gd name="T14" fmla="*/ 79 w 730"/>
                  <a:gd name="T15" fmla="*/ 208 h 209"/>
                  <a:gd name="T16" fmla="*/ 8 w 730"/>
                  <a:gd name="T17" fmla="*/ 169 h 209"/>
                  <a:gd name="T18" fmla="*/ 1 w 730"/>
                  <a:gd name="T19" fmla="*/ 136 h 209"/>
                  <a:gd name="T20" fmla="*/ 0 w 730"/>
                  <a:gd name="T21" fmla="*/ 6 h 209"/>
                  <a:gd name="T22" fmla="*/ 1 w 730"/>
                  <a:gd name="T23" fmla="*/ 0 h 209"/>
                  <a:gd name="T24" fmla="*/ 67 w 730"/>
                  <a:gd name="T25" fmla="*/ 0 h 209"/>
                  <a:gd name="T26" fmla="*/ 80 w 730"/>
                  <a:gd name="T27" fmla="*/ 56 h 209"/>
                  <a:gd name="T28" fmla="*/ 97 w 730"/>
                  <a:gd name="T29" fmla="*/ 86 h 209"/>
                  <a:gd name="T30" fmla="*/ 136 w 730"/>
                  <a:gd name="T31" fmla="*/ 99 h 209"/>
                  <a:gd name="T32" fmla="*/ 308 w 730"/>
                  <a:gd name="T33" fmla="*/ 77 h 209"/>
                  <a:gd name="T34" fmla="*/ 541 w 730"/>
                  <a:gd name="T35" fmla="*/ 89 h 209"/>
                  <a:gd name="T36" fmla="*/ 592 w 730"/>
                  <a:gd name="T37" fmla="*/ 98 h 209"/>
                  <a:gd name="T38" fmla="*/ 640 w 730"/>
                  <a:gd name="T39" fmla="*/ 78 h 209"/>
                  <a:gd name="T40" fmla="*/ 658 w 730"/>
                  <a:gd name="T41" fmla="*/ 24 h 209"/>
                  <a:gd name="T42" fmla="*/ 660 w 730"/>
                  <a:gd name="T43" fmla="*/ 1 h 209"/>
                  <a:gd name="T44" fmla="*/ 660 w 730"/>
                  <a:gd name="T45" fmla="*/ 1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30" h="209">
                    <a:moveTo>
                      <a:pt x="660" y="1"/>
                    </a:moveTo>
                    <a:lnTo>
                      <a:pt x="660" y="1"/>
                    </a:lnTo>
                    <a:lnTo>
                      <a:pt x="728" y="1"/>
                    </a:lnTo>
                    <a:cubicBezTo>
                      <a:pt x="728" y="2"/>
                      <a:pt x="729" y="3"/>
                      <a:pt x="729" y="3"/>
                    </a:cubicBezTo>
                    <a:cubicBezTo>
                      <a:pt x="729" y="49"/>
                      <a:pt x="730" y="95"/>
                      <a:pt x="729" y="141"/>
                    </a:cubicBezTo>
                    <a:cubicBezTo>
                      <a:pt x="728" y="181"/>
                      <a:pt x="697" y="208"/>
                      <a:pt x="655" y="208"/>
                    </a:cubicBezTo>
                    <a:cubicBezTo>
                      <a:pt x="630" y="209"/>
                      <a:pt x="606" y="208"/>
                      <a:pt x="582" y="208"/>
                    </a:cubicBezTo>
                    <a:cubicBezTo>
                      <a:pt x="414" y="208"/>
                      <a:pt x="247" y="208"/>
                      <a:pt x="79" y="208"/>
                    </a:cubicBezTo>
                    <a:cubicBezTo>
                      <a:pt x="48" y="208"/>
                      <a:pt x="22" y="198"/>
                      <a:pt x="8" y="169"/>
                    </a:cubicBezTo>
                    <a:cubicBezTo>
                      <a:pt x="4" y="159"/>
                      <a:pt x="1" y="147"/>
                      <a:pt x="1" y="136"/>
                    </a:cubicBezTo>
                    <a:cubicBezTo>
                      <a:pt x="0" y="93"/>
                      <a:pt x="0" y="49"/>
                      <a:pt x="0" y="6"/>
                    </a:cubicBezTo>
                    <a:cubicBezTo>
                      <a:pt x="0" y="4"/>
                      <a:pt x="1" y="3"/>
                      <a:pt x="1" y="0"/>
                    </a:cubicBezTo>
                    <a:lnTo>
                      <a:pt x="67" y="0"/>
                    </a:lnTo>
                    <a:cubicBezTo>
                      <a:pt x="71" y="19"/>
                      <a:pt x="75" y="38"/>
                      <a:pt x="80" y="56"/>
                    </a:cubicBezTo>
                    <a:cubicBezTo>
                      <a:pt x="84" y="66"/>
                      <a:pt x="90" y="77"/>
                      <a:pt x="97" y="86"/>
                    </a:cubicBezTo>
                    <a:cubicBezTo>
                      <a:pt x="107" y="98"/>
                      <a:pt x="118" y="104"/>
                      <a:pt x="136" y="99"/>
                    </a:cubicBezTo>
                    <a:cubicBezTo>
                      <a:pt x="192" y="84"/>
                      <a:pt x="250" y="80"/>
                      <a:pt x="308" y="77"/>
                    </a:cubicBezTo>
                    <a:cubicBezTo>
                      <a:pt x="386" y="74"/>
                      <a:pt x="464" y="77"/>
                      <a:pt x="541" y="89"/>
                    </a:cubicBezTo>
                    <a:cubicBezTo>
                      <a:pt x="558" y="91"/>
                      <a:pt x="575" y="95"/>
                      <a:pt x="592" y="98"/>
                    </a:cubicBezTo>
                    <a:cubicBezTo>
                      <a:pt x="614" y="103"/>
                      <a:pt x="630" y="98"/>
                      <a:pt x="640" y="78"/>
                    </a:cubicBezTo>
                    <a:cubicBezTo>
                      <a:pt x="648" y="61"/>
                      <a:pt x="652" y="42"/>
                      <a:pt x="658" y="24"/>
                    </a:cubicBezTo>
                    <a:cubicBezTo>
                      <a:pt x="660" y="17"/>
                      <a:pt x="659" y="9"/>
                      <a:pt x="660" y="1"/>
                    </a:cubicBezTo>
                    <a:lnTo>
                      <a:pt x="660" y="1"/>
                    </a:lnTo>
                    <a:close/>
                  </a:path>
                </a:pathLst>
              </a:custGeom>
              <a:noFill/>
              <a:ln w="23813"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34290" tIns="17145" rIns="34290" bIns="17145" numCol="1" anchor="t" anchorCtr="0" compatLnSpc="1">
                <a:prstTxWarp prst="textNoShape">
                  <a:avLst/>
                </a:prstTxWarp>
              </a:bodyPr>
              <a:lstStyle/>
              <a:p>
                <a:pPr algn="ctr"/>
                <a:endParaRPr lang="en-US" sz="1013"/>
              </a:p>
            </p:txBody>
          </p:sp>
          <p:sp>
            <p:nvSpPr>
              <p:cNvPr id="38" name="Freeform 16"/>
              <p:cNvSpPr>
                <a:spLocks/>
              </p:cNvSpPr>
              <p:nvPr/>
            </p:nvSpPr>
            <p:spPr bwMode="auto">
              <a:xfrm>
                <a:off x="4420" y="3369"/>
                <a:ext cx="697" cy="405"/>
              </a:xfrm>
              <a:custGeom>
                <a:avLst/>
                <a:gdLst>
                  <a:gd name="T0" fmla="*/ 365 w 608"/>
                  <a:gd name="T1" fmla="*/ 104 h 353"/>
                  <a:gd name="T2" fmla="*/ 365 w 608"/>
                  <a:gd name="T3" fmla="*/ 104 h 353"/>
                  <a:gd name="T4" fmla="*/ 457 w 608"/>
                  <a:gd name="T5" fmla="*/ 122 h 353"/>
                  <a:gd name="T6" fmla="*/ 550 w 608"/>
                  <a:gd name="T7" fmla="*/ 163 h 353"/>
                  <a:gd name="T8" fmla="*/ 594 w 608"/>
                  <a:gd name="T9" fmla="*/ 210 h 353"/>
                  <a:gd name="T10" fmla="*/ 575 w 608"/>
                  <a:gd name="T11" fmla="*/ 287 h 353"/>
                  <a:gd name="T12" fmla="*/ 496 w 608"/>
                  <a:gd name="T13" fmla="*/ 276 h 353"/>
                  <a:gd name="T14" fmla="*/ 498 w 608"/>
                  <a:gd name="T15" fmla="*/ 197 h 353"/>
                  <a:gd name="T16" fmla="*/ 504 w 608"/>
                  <a:gd name="T17" fmla="*/ 190 h 353"/>
                  <a:gd name="T18" fmla="*/ 328 w 608"/>
                  <a:gd name="T19" fmla="*/ 151 h 353"/>
                  <a:gd name="T20" fmla="*/ 327 w 608"/>
                  <a:gd name="T21" fmla="*/ 161 h 353"/>
                  <a:gd name="T22" fmla="*/ 327 w 608"/>
                  <a:gd name="T23" fmla="*/ 205 h 353"/>
                  <a:gd name="T24" fmla="*/ 343 w 608"/>
                  <a:gd name="T25" fmla="*/ 243 h 353"/>
                  <a:gd name="T26" fmla="*/ 344 w 608"/>
                  <a:gd name="T27" fmla="*/ 330 h 353"/>
                  <a:gd name="T28" fmla="*/ 257 w 608"/>
                  <a:gd name="T29" fmla="*/ 324 h 353"/>
                  <a:gd name="T30" fmla="*/ 270 w 608"/>
                  <a:gd name="T31" fmla="*/ 238 h 353"/>
                  <a:gd name="T32" fmla="*/ 280 w 608"/>
                  <a:gd name="T33" fmla="*/ 218 h 353"/>
                  <a:gd name="T34" fmla="*/ 279 w 608"/>
                  <a:gd name="T35" fmla="*/ 151 h 353"/>
                  <a:gd name="T36" fmla="*/ 105 w 608"/>
                  <a:gd name="T37" fmla="*/ 188 h 353"/>
                  <a:gd name="T38" fmla="*/ 123 w 608"/>
                  <a:gd name="T39" fmla="*/ 229 h 353"/>
                  <a:gd name="T40" fmla="*/ 94 w 608"/>
                  <a:gd name="T41" fmla="*/ 289 h 353"/>
                  <a:gd name="T42" fmla="*/ 26 w 608"/>
                  <a:gd name="T43" fmla="*/ 283 h 353"/>
                  <a:gd name="T44" fmla="*/ 8 w 608"/>
                  <a:gd name="T45" fmla="*/ 219 h 353"/>
                  <a:gd name="T46" fmla="*/ 65 w 608"/>
                  <a:gd name="T47" fmla="*/ 156 h 353"/>
                  <a:gd name="T48" fmla="*/ 219 w 608"/>
                  <a:gd name="T49" fmla="*/ 108 h 353"/>
                  <a:gd name="T50" fmla="*/ 239 w 608"/>
                  <a:gd name="T51" fmla="*/ 105 h 353"/>
                  <a:gd name="T52" fmla="*/ 239 w 608"/>
                  <a:gd name="T53" fmla="*/ 0 h 353"/>
                  <a:gd name="T54" fmla="*/ 365 w 608"/>
                  <a:gd name="T55" fmla="*/ 0 h 353"/>
                  <a:gd name="T56" fmla="*/ 365 w 608"/>
                  <a:gd name="T57" fmla="*/ 104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08" h="353">
                    <a:moveTo>
                      <a:pt x="365" y="104"/>
                    </a:moveTo>
                    <a:lnTo>
                      <a:pt x="365" y="104"/>
                    </a:lnTo>
                    <a:cubicBezTo>
                      <a:pt x="397" y="110"/>
                      <a:pt x="427" y="115"/>
                      <a:pt x="457" y="122"/>
                    </a:cubicBezTo>
                    <a:cubicBezTo>
                      <a:pt x="490" y="130"/>
                      <a:pt x="522" y="144"/>
                      <a:pt x="550" y="163"/>
                    </a:cubicBezTo>
                    <a:cubicBezTo>
                      <a:pt x="569" y="175"/>
                      <a:pt x="583" y="191"/>
                      <a:pt x="594" y="210"/>
                    </a:cubicBezTo>
                    <a:cubicBezTo>
                      <a:pt x="608" y="236"/>
                      <a:pt x="600" y="270"/>
                      <a:pt x="575" y="287"/>
                    </a:cubicBezTo>
                    <a:cubicBezTo>
                      <a:pt x="550" y="304"/>
                      <a:pt x="516" y="299"/>
                      <a:pt x="496" y="276"/>
                    </a:cubicBezTo>
                    <a:cubicBezTo>
                      <a:pt x="477" y="254"/>
                      <a:pt x="477" y="220"/>
                      <a:pt x="498" y="197"/>
                    </a:cubicBezTo>
                    <a:cubicBezTo>
                      <a:pt x="500" y="195"/>
                      <a:pt x="501" y="193"/>
                      <a:pt x="504" y="190"/>
                    </a:cubicBezTo>
                    <a:cubicBezTo>
                      <a:pt x="448" y="163"/>
                      <a:pt x="389" y="154"/>
                      <a:pt x="328" y="151"/>
                    </a:cubicBezTo>
                    <a:cubicBezTo>
                      <a:pt x="328" y="155"/>
                      <a:pt x="327" y="158"/>
                      <a:pt x="327" y="161"/>
                    </a:cubicBezTo>
                    <a:cubicBezTo>
                      <a:pt x="327" y="176"/>
                      <a:pt x="328" y="191"/>
                      <a:pt x="327" y="205"/>
                    </a:cubicBezTo>
                    <a:cubicBezTo>
                      <a:pt x="326" y="221"/>
                      <a:pt x="328" y="232"/>
                      <a:pt x="343" y="243"/>
                    </a:cubicBezTo>
                    <a:cubicBezTo>
                      <a:pt x="370" y="264"/>
                      <a:pt x="369" y="306"/>
                      <a:pt x="344" y="330"/>
                    </a:cubicBezTo>
                    <a:cubicBezTo>
                      <a:pt x="319" y="353"/>
                      <a:pt x="279" y="351"/>
                      <a:pt x="257" y="324"/>
                    </a:cubicBezTo>
                    <a:cubicBezTo>
                      <a:pt x="235" y="297"/>
                      <a:pt x="241" y="257"/>
                      <a:pt x="270" y="238"/>
                    </a:cubicBezTo>
                    <a:cubicBezTo>
                      <a:pt x="278" y="232"/>
                      <a:pt x="280" y="227"/>
                      <a:pt x="280" y="218"/>
                    </a:cubicBezTo>
                    <a:cubicBezTo>
                      <a:pt x="279" y="196"/>
                      <a:pt x="279" y="174"/>
                      <a:pt x="279" y="151"/>
                    </a:cubicBezTo>
                    <a:cubicBezTo>
                      <a:pt x="217" y="154"/>
                      <a:pt x="158" y="163"/>
                      <a:pt x="105" y="188"/>
                    </a:cubicBezTo>
                    <a:cubicBezTo>
                      <a:pt x="111" y="202"/>
                      <a:pt x="119" y="215"/>
                      <a:pt x="123" y="229"/>
                    </a:cubicBezTo>
                    <a:cubicBezTo>
                      <a:pt x="128" y="253"/>
                      <a:pt x="115" y="277"/>
                      <a:pt x="94" y="289"/>
                    </a:cubicBezTo>
                    <a:cubicBezTo>
                      <a:pt x="72" y="301"/>
                      <a:pt x="46" y="299"/>
                      <a:pt x="26" y="283"/>
                    </a:cubicBezTo>
                    <a:cubicBezTo>
                      <a:pt x="8" y="268"/>
                      <a:pt x="0" y="242"/>
                      <a:pt x="8" y="219"/>
                    </a:cubicBezTo>
                    <a:cubicBezTo>
                      <a:pt x="18" y="190"/>
                      <a:pt x="40" y="171"/>
                      <a:pt x="65" y="156"/>
                    </a:cubicBezTo>
                    <a:cubicBezTo>
                      <a:pt x="113" y="128"/>
                      <a:pt x="165" y="116"/>
                      <a:pt x="219" y="108"/>
                    </a:cubicBezTo>
                    <a:cubicBezTo>
                      <a:pt x="225" y="107"/>
                      <a:pt x="232" y="106"/>
                      <a:pt x="239" y="105"/>
                    </a:cubicBezTo>
                    <a:lnTo>
                      <a:pt x="239" y="0"/>
                    </a:lnTo>
                    <a:lnTo>
                      <a:pt x="365" y="0"/>
                    </a:lnTo>
                    <a:lnTo>
                      <a:pt x="365" y="104"/>
                    </a:lnTo>
                    <a:close/>
                  </a:path>
                </a:pathLst>
              </a:custGeom>
              <a:solidFill>
                <a:schemeClr val="tx1"/>
              </a:solidFill>
              <a:ln w="0">
                <a:solidFill>
                  <a:srgbClr val="000000"/>
                </a:solidFill>
                <a:prstDash val="solid"/>
                <a:round/>
                <a:headEnd/>
                <a:tailEnd/>
              </a:ln>
            </p:spPr>
            <p:txBody>
              <a:bodyPr vert="horz" wrap="square" lIns="34290" tIns="17145" rIns="34290" bIns="17145" numCol="1" anchor="t" anchorCtr="0" compatLnSpc="1">
                <a:prstTxWarp prst="textNoShape">
                  <a:avLst/>
                </a:prstTxWarp>
              </a:bodyPr>
              <a:lstStyle/>
              <a:p>
                <a:pPr algn="ctr"/>
                <a:endParaRPr lang="en-US" sz="1013"/>
              </a:p>
            </p:txBody>
          </p:sp>
          <p:sp>
            <p:nvSpPr>
              <p:cNvPr id="39" name="Freeform 17"/>
              <p:cNvSpPr>
                <a:spLocks/>
              </p:cNvSpPr>
              <p:nvPr/>
            </p:nvSpPr>
            <p:spPr bwMode="auto">
              <a:xfrm>
                <a:off x="4420" y="3369"/>
                <a:ext cx="697" cy="405"/>
              </a:xfrm>
              <a:custGeom>
                <a:avLst/>
                <a:gdLst>
                  <a:gd name="T0" fmla="*/ 365 w 608"/>
                  <a:gd name="T1" fmla="*/ 104 h 353"/>
                  <a:gd name="T2" fmla="*/ 365 w 608"/>
                  <a:gd name="T3" fmla="*/ 104 h 353"/>
                  <a:gd name="T4" fmla="*/ 457 w 608"/>
                  <a:gd name="T5" fmla="*/ 122 h 353"/>
                  <a:gd name="T6" fmla="*/ 550 w 608"/>
                  <a:gd name="T7" fmla="*/ 163 h 353"/>
                  <a:gd name="T8" fmla="*/ 594 w 608"/>
                  <a:gd name="T9" fmla="*/ 210 h 353"/>
                  <a:gd name="T10" fmla="*/ 575 w 608"/>
                  <a:gd name="T11" fmla="*/ 287 h 353"/>
                  <a:gd name="T12" fmla="*/ 496 w 608"/>
                  <a:gd name="T13" fmla="*/ 276 h 353"/>
                  <a:gd name="T14" fmla="*/ 498 w 608"/>
                  <a:gd name="T15" fmla="*/ 197 h 353"/>
                  <a:gd name="T16" fmla="*/ 504 w 608"/>
                  <a:gd name="T17" fmla="*/ 190 h 353"/>
                  <a:gd name="T18" fmla="*/ 328 w 608"/>
                  <a:gd name="T19" fmla="*/ 151 h 353"/>
                  <a:gd name="T20" fmla="*/ 327 w 608"/>
                  <a:gd name="T21" fmla="*/ 161 h 353"/>
                  <a:gd name="T22" fmla="*/ 327 w 608"/>
                  <a:gd name="T23" fmla="*/ 205 h 353"/>
                  <a:gd name="T24" fmla="*/ 343 w 608"/>
                  <a:gd name="T25" fmla="*/ 243 h 353"/>
                  <a:gd name="T26" fmla="*/ 344 w 608"/>
                  <a:gd name="T27" fmla="*/ 330 h 353"/>
                  <a:gd name="T28" fmla="*/ 257 w 608"/>
                  <a:gd name="T29" fmla="*/ 324 h 353"/>
                  <a:gd name="T30" fmla="*/ 270 w 608"/>
                  <a:gd name="T31" fmla="*/ 238 h 353"/>
                  <a:gd name="T32" fmla="*/ 280 w 608"/>
                  <a:gd name="T33" fmla="*/ 218 h 353"/>
                  <a:gd name="T34" fmla="*/ 279 w 608"/>
                  <a:gd name="T35" fmla="*/ 151 h 353"/>
                  <a:gd name="T36" fmla="*/ 105 w 608"/>
                  <a:gd name="T37" fmla="*/ 188 h 353"/>
                  <a:gd name="T38" fmla="*/ 123 w 608"/>
                  <a:gd name="T39" fmla="*/ 229 h 353"/>
                  <a:gd name="T40" fmla="*/ 94 w 608"/>
                  <a:gd name="T41" fmla="*/ 289 h 353"/>
                  <a:gd name="T42" fmla="*/ 26 w 608"/>
                  <a:gd name="T43" fmla="*/ 283 h 353"/>
                  <a:gd name="T44" fmla="*/ 8 w 608"/>
                  <a:gd name="T45" fmla="*/ 219 h 353"/>
                  <a:gd name="T46" fmla="*/ 65 w 608"/>
                  <a:gd name="T47" fmla="*/ 156 h 353"/>
                  <a:gd name="T48" fmla="*/ 219 w 608"/>
                  <a:gd name="T49" fmla="*/ 108 h 353"/>
                  <a:gd name="T50" fmla="*/ 239 w 608"/>
                  <a:gd name="T51" fmla="*/ 105 h 353"/>
                  <a:gd name="T52" fmla="*/ 239 w 608"/>
                  <a:gd name="T53" fmla="*/ 0 h 353"/>
                  <a:gd name="T54" fmla="*/ 365 w 608"/>
                  <a:gd name="T55" fmla="*/ 0 h 353"/>
                  <a:gd name="T56" fmla="*/ 365 w 608"/>
                  <a:gd name="T57" fmla="*/ 104 h 353"/>
                  <a:gd name="T58" fmla="*/ 365 w 608"/>
                  <a:gd name="T59" fmla="*/ 104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08" h="353">
                    <a:moveTo>
                      <a:pt x="365" y="104"/>
                    </a:moveTo>
                    <a:lnTo>
                      <a:pt x="365" y="104"/>
                    </a:lnTo>
                    <a:cubicBezTo>
                      <a:pt x="397" y="110"/>
                      <a:pt x="427" y="115"/>
                      <a:pt x="457" y="122"/>
                    </a:cubicBezTo>
                    <a:cubicBezTo>
                      <a:pt x="490" y="130"/>
                      <a:pt x="522" y="144"/>
                      <a:pt x="550" y="163"/>
                    </a:cubicBezTo>
                    <a:cubicBezTo>
                      <a:pt x="569" y="175"/>
                      <a:pt x="583" y="191"/>
                      <a:pt x="594" y="210"/>
                    </a:cubicBezTo>
                    <a:cubicBezTo>
                      <a:pt x="608" y="236"/>
                      <a:pt x="600" y="270"/>
                      <a:pt x="575" y="287"/>
                    </a:cubicBezTo>
                    <a:cubicBezTo>
                      <a:pt x="550" y="304"/>
                      <a:pt x="516" y="299"/>
                      <a:pt x="496" y="276"/>
                    </a:cubicBezTo>
                    <a:cubicBezTo>
                      <a:pt x="477" y="254"/>
                      <a:pt x="477" y="220"/>
                      <a:pt x="498" y="197"/>
                    </a:cubicBezTo>
                    <a:cubicBezTo>
                      <a:pt x="500" y="195"/>
                      <a:pt x="501" y="193"/>
                      <a:pt x="504" y="190"/>
                    </a:cubicBezTo>
                    <a:cubicBezTo>
                      <a:pt x="448" y="163"/>
                      <a:pt x="389" y="154"/>
                      <a:pt x="328" y="151"/>
                    </a:cubicBezTo>
                    <a:cubicBezTo>
                      <a:pt x="328" y="155"/>
                      <a:pt x="327" y="158"/>
                      <a:pt x="327" y="161"/>
                    </a:cubicBezTo>
                    <a:cubicBezTo>
                      <a:pt x="327" y="176"/>
                      <a:pt x="328" y="191"/>
                      <a:pt x="327" y="205"/>
                    </a:cubicBezTo>
                    <a:cubicBezTo>
                      <a:pt x="326" y="221"/>
                      <a:pt x="328" y="232"/>
                      <a:pt x="343" y="243"/>
                    </a:cubicBezTo>
                    <a:cubicBezTo>
                      <a:pt x="370" y="264"/>
                      <a:pt x="369" y="306"/>
                      <a:pt x="344" y="330"/>
                    </a:cubicBezTo>
                    <a:cubicBezTo>
                      <a:pt x="319" y="353"/>
                      <a:pt x="279" y="351"/>
                      <a:pt x="257" y="324"/>
                    </a:cubicBezTo>
                    <a:cubicBezTo>
                      <a:pt x="235" y="297"/>
                      <a:pt x="241" y="257"/>
                      <a:pt x="270" y="238"/>
                    </a:cubicBezTo>
                    <a:cubicBezTo>
                      <a:pt x="278" y="232"/>
                      <a:pt x="280" y="227"/>
                      <a:pt x="280" y="218"/>
                    </a:cubicBezTo>
                    <a:cubicBezTo>
                      <a:pt x="279" y="196"/>
                      <a:pt x="279" y="174"/>
                      <a:pt x="279" y="151"/>
                    </a:cubicBezTo>
                    <a:cubicBezTo>
                      <a:pt x="217" y="154"/>
                      <a:pt x="158" y="163"/>
                      <a:pt x="105" y="188"/>
                    </a:cubicBezTo>
                    <a:cubicBezTo>
                      <a:pt x="111" y="202"/>
                      <a:pt x="119" y="215"/>
                      <a:pt x="123" y="229"/>
                    </a:cubicBezTo>
                    <a:cubicBezTo>
                      <a:pt x="128" y="253"/>
                      <a:pt x="115" y="277"/>
                      <a:pt x="94" y="289"/>
                    </a:cubicBezTo>
                    <a:cubicBezTo>
                      <a:pt x="72" y="301"/>
                      <a:pt x="46" y="299"/>
                      <a:pt x="26" y="283"/>
                    </a:cubicBezTo>
                    <a:cubicBezTo>
                      <a:pt x="8" y="268"/>
                      <a:pt x="0" y="242"/>
                      <a:pt x="8" y="219"/>
                    </a:cubicBezTo>
                    <a:cubicBezTo>
                      <a:pt x="18" y="190"/>
                      <a:pt x="40" y="171"/>
                      <a:pt x="65" y="156"/>
                    </a:cubicBezTo>
                    <a:cubicBezTo>
                      <a:pt x="113" y="128"/>
                      <a:pt x="165" y="116"/>
                      <a:pt x="219" y="108"/>
                    </a:cubicBezTo>
                    <a:cubicBezTo>
                      <a:pt x="225" y="107"/>
                      <a:pt x="232" y="106"/>
                      <a:pt x="239" y="105"/>
                    </a:cubicBezTo>
                    <a:lnTo>
                      <a:pt x="239" y="0"/>
                    </a:lnTo>
                    <a:lnTo>
                      <a:pt x="365" y="0"/>
                    </a:lnTo>
                    <a:lnTo>
                      <a:pt x="365" y="104"/>
                    </a:lnTo>
                    <a:lnTo>
                      <a:pt x="365" y="104"/>
                    </a:lnTo>
                    <a:close/>
                  </a:path>
                </a:pathLst>
              </a:custGeom>
              <a:noFill/>
              <a:ln w="23813"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34290" tIns="17145" rIns="34290" bIns="17145" numCol="1" anchor="t" anchorCtr="0" compatLnSpc="1">
                <a:prstTxWarp prst="textNoShape">
                  <a:avLst/>
                </a:prstTxWarp>
              </a:bodyPr>
              <a:lstStyle/>
              <a:p>
                <a:pPr algn="ctr"/>
                <a:endParaRPr lang="en-US" sz="1013"/>
              </a:p>
            </p:txBody>
          </p:sp>
          <p:sp>
            <p:nvSpPr>
              <p:cNvPr id="40" name="Freeform 18"/>
              <p:cNvSpPr>
                <a:spLocks/>
              </p:cNvSpPr>
              <p:nvPr/>
            </p:nvSpPr>
            <p:spPr bwMode="auto">
              <a:xfrm>
                <a:off x="5092" y="2960"/>
                <a:ext cx="169" cy="95"/>
              </a:xfrm>
              <a:custGeom>
                <a:avLst/>
                <a:gdLst>
                  <a:gd name="T0" fmla="*/ 0 w 147"/>
                  <a:gd name="T1" fmla="*/ 83 h 83"/>
                  <a:gd name="T2" fmla="*/ 0 w 147"/>
                  <a:gd name="T3" fmla="*/ 83 h 83"/>
                  <a:gd name="T4" fmla="*/ 37 w 147"/>
                  <a:gd name="T5" fmla="*/ 17 h 83"/>
                  <a:gd name="T6" fmla="*/ 114 w 147"/>
                  <a:gd name="T7" fmla="*/ 14 h 83"/>
                  <a:gd name="T8" fmla="*/ 136 w 147"/>
                  <a:gd name="T9" fmla="*/ 30 h 83"/>
                  <a:gd name="T10" fmla="*/ 143 w 147"/>
                  <a:gd name="T11" fmla="*/ 62 h 83"/>
                  <a:gd name="T12" fmla="*/ 118 w 147"/>
                  <a:gd name="T13" fmla="*/ 82 h 83"/>
                  <a:gd name="T14" fmla="*/ 0 w 147"/>
                  <a:gd name="T15" fmla="*/ 83 h 8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7" h="83">
                    <a:moveTo>
                      <a:pt x="0" y="83"/>
                    </a:moveTo>
                    <a:lnTo>
                      <a:pt x="0" y="83"/>
                    </a:lnTo>
                    <a:cubicBezTo>
                      <a:pt x="1" y="54"/>
                      <a:pt x="13" y="32"/>
                      <a:pt x="37" y="17"/>
                    </a:cubicBezTo>
                    <a:cubicBezTo>
                      <a:pt x="61" y="1"/>
                      <a:pt x="88" y="0"/>
                      <a:pt x="114" y="14"/>
                    </a:cubicBezTo>
                    <a:cubicBezTo>
                      <a:pt x="122" y="18"/>
                      <a:pt x="130" y="24"/>
                      <a:pt x="136" y="30"/>
                    </a:cubicBezTo>
                    <a:cubicBezTo>
                      <a:pt x="145" y="39"/>
                      <a:pt x="147" y="50"/>
                      <a:pt x="143" y="62"/>
                    </a:cubicBezTo>
                    <a:cubicBezTo>
                      <a:pt x="139" y="74"/>
                      <a:pt x="130" y="82"/>
                      <a:pt x="118" y="82"/>
                    </a:cubicBezTo>
                    <a:cubicBezTo>
                      <a:pt x="79" y="83"/>
                      <a:pt x="40" y="83"/>
                      <a:pt x="0" y="83"/>
                    </a:cubicBezTo>
                    <a:close/>
                  </a:path>
                </a:pathLst>
              </a:custGeom>
              <a:solidFill>
                <a:schemeClr val="tx1"/>
              </a:solidFill>
              <a:ln w="0">
                <a:solidFill>
                  <a:srgbClr val="000000"/>
                </a:solidFill>
                <a:prstDash val="solid"/>
                <a:round/>
                <a:headEnd/>
                <a:tailEnd/>
              </a:ln>
            </p:spPr>
            <p:txBody>
              <a:bodyPr vert="horz" wrap="square" lIns="34290" tIns="17145" rIns="34290" bIns="17145" numCol="1" anchor="t" anchorCtr="0" compatLnSpc="1">
                <a:prstTxWarp prst="textNoShape">
                  <a:avLst/>
                </a:prstTxWarp>
              </a:bodyPr>
              <a:lstStyle/>
              <a:p>
                <a:pPr algn="ctr"/>
                <a:endParaRPr lang="en-US" sz="1013"/>
              </a:p>
            </p:txBody>
          </p:sp>
          <p:sp>
            <p:nvSpPr>
              <p:cNvPr id="41" name="Freeform 19"/>
              <p:cNvSpPr>
                <a:spLocks/>
              </p:cNvSpPr>
              <p:nvPr/>
            </p:nvSpPr>
            <p:spPr bwMode="auto">
              <a:xfrm>
                <a:off x="5092" y="2960"/>
                <a:ext cx="169" cy="95"/>
              </a:xfrm>
              <a:custGeom>
                <a:avLst/>
                <a:gdLst>
                  <a:gd name="T0" fmla="*/ 0 w 147"/>
                  <a:gd name="T1" fmla="*/ 83 h 83"/>
                  <a:gd name="T2" fmla="*/ 0 w 147"/>
                  <a:gd name="T3" fmla="*/ 83 h 83"/>
                  <a:gd name="T4" fmla="*/ 37 w 147"/>
                  <a:gd name="T5" fmla="*/ 17 h 83"/>
                  <a:gd name="T6" fmla="*/ 114 w 147"/>
                  <a:gd name="T7" fmla="*/ 14 h 83"/>
                  <a:gd name="T8" fmla="*/ 136 w 147"/>
                  <a:gd name="T9" fmla="*/ 30 h 83"/>
                  <a:gd name="T10" fmla="*/ 143 w 147"/>
                  <a:gd name="T11" fmla="*/ 62 h 83"/>
                  <a:gd name="T12" fmla="*/ 118 w 147"/>
                  <a:gd name="T13" fmla="*/ 82 h 83"/>
                  <a:gd name="T14" fmla="*/ 0 w 147"/>
                  <a:gd name="T15" fmla="*/ 83 h 83"/>
                  <a:gd name="T16" fmla="*/ 0 w 147"/>
                  <a:gd name="T17" fmla="*/ 8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 h="83">
                    <a:moveTo>
                      <a:pt x="0" y="83"/>
                    </a:moveTo>
                    <a:lnTo>
                      <a:pt x="0" y="83"/>
                    </a:lnTo>
                    <a:cubicBezTo>
                      <a:pt x="1" y="54"/>
                      <a:pt x="13" y="32"/>
                      <a:pt x="37" y="17"/>
                    </a:cubicBezTo>
                    <a:cubicBezTo>
                      <a:pt x="61" y="1"/>
                      <a:pt x="88" y="0"/>
                      <a:pt x="114" y="14"/>
                    </a:cubicBezTo>
                    <a:cubicBezTo>
                      <a:pt x="122" y="18"/>
                      <a:pt x="130" y="24"/>
                      <a:pt x="136" y="30"/>
                    </a:cubicBezTo>
                    <a:cubicBezTo>
                      <a:pt x="145" y="39"/>
                      <a:pt x="147" y="50"/>
                      <a:pt x="143" y="62"/>
                    </a:cubicBezTo>
                    <a:cubicBezTo>
                      <a:pt x="139" y="74"/>
                      <a:pt x="130" y="82"/>
                      <a:pt x="118" y="82"/>
                    </a:cubicBezTo>
                    <a:cubicBezTo>
                      <a:pt x="79" y="83"/>
                      <a:pt x="40" y="83"/>
                      <a:pt x="0" y="83"/>
                    </a:cubicBezTo>
                    <a:lnTo>
                      <a:pt x="0" y="83"/>
                    </a:lnTo>
                    <a:close/>
                  </a:path>
                </a:pathLst>
              </a:custGeom>
              <a:noFill/>
              <a:ln w="23813"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34290" tIns="17145" rIns="34290" bIns="17145" numCol="1" anchor="t" anchorCtr="0" compatLnSpc="1">
                <a:prstTxWarp prst="textNoShape">
                  <a:avLst/>
                </a:prstTxWarp>
              </a:bodyPr>
              <a:lstStyle/>
              <a:p>
                <a:pPr algn="ctr"/>
                <a:endParaRPr lang="en-US" sz="1013"/>
              </a:p>
            </p:txBody>
          </p:sp>
          <p:sp>
            <p:nvSpPr>
              <p:cNvPr id="42" name="Freeform 20"/>
              <p:cNvSpPr>
                <a:spLocks/>
              </p:cNvSpPr>
              <p:nvPr/>
            </p:nvSpPr>
            <p:spPr bwMode="auto">
              <a:xfrm>
                <a:off x="4273" y="2958"/>
                <a:ext cx="168" cy="97"/>
              </a:xfrm>
              <a:custGeom>
                <a:avLst/>
                <a:gdLst>
                  <a:gd name="T0" fmla="*/ 147 w 147"/>
                  <a:gd name="T1" fmla="*/ 84 h 84"/>
                  <a:gd name="T2" fmla="*/ 147 w 147"/>
                  <a:gd name="T3" fmla="*/ 84 h 84"/>
                  <a:gd name="T4" fmla="*/ 31 w 147"/>
                  <a:gd name="T5" fmla="*/ 84 h 84"/>
                  <a:gd name="T6" fmla="*/ 5 w 147"/>
                  <a:gd name="T7" fmla="*/ 64 h 84"/>
                  <a:gd name="T8" fmla="*/ 11 w 147"/>
                  <a:gd name="T9" fmla="*/ 31 h 84"/>
                  <a:gd name="T10" fmla="*/ 96 w 147"/>
                  <a:gd name="T11" fmla="*/ 11 h 84"/>
                  <a:gd name="T12" fmla="*/ 147 w 147"/>
                  <a:gd name="T13" fmla="*/ 84 h 84"/>
                </a:gdLst>
                <a:ahLst/>
                <a:cxnLst>
                  <a:cxn ang="0">
                    <a:pos x="T0" y="T1"/>
                  </a:cxn>
                  <a:cxn ang="0">
                    <a:pos x="T2" y="T3"/>
                  </a:cxn>
                  <a:cxn ang="0">
                    <a:pos x="T4" y="T5"/>
                  </a:cxn>
                  <a:cxn ang="0">
                    <a:pos x="T6" y="T7"/>
                  </a:cxn>
                  <a:cxn ang="0">
                    <a:pos x="T8" y="T9"/>
                  </a:cxn>
                  <a:cxn ang="0">
                    <a:pos x="T10" y="T11"/>
                  </a:cxn>
                  <a:cxn ang="0">
                    <a:pos x="T12" y="T13"/>
                  </a:cxn>
                </a:cxnLst>
                <a:rect l="0" t="0" r="r" b="b"/>
                <a:pathLst>
                  <a:path w="147" h="84">
                    <a:moveTo>
                      <a:pt x="147" y="84"/>
                    </a:moveTo>
                    <a:lnTo>
                      <a:pt x="147" y="84"/>
                    </a:lnTo>
                    <a:cubicBezTo>
                      <a:pt x="107" y="84"/>
                      <a:pt x="69" y="84"/>
                      <a:pt x="31" y="84"/>
                    </a:cubicBezTo>
                    <a:cubicBezTo>
                      <a:pt x="18" y="83"/>
                      <a:pt x="9" y="75"/>
                      <a:pt x="5" y="64"/>
                    </a:cubicBezTo>
                    <a:cubicBezTo>
                      <a:pt x="0" y="52"/>
                      <a:pt x="2" y="40"/>
                      <a:pt x="11" y="31"/>
                    </a:cubicBezTo>
                    <a:cubicBezTo>
                      <a:pt x="32" y="8"/>
                      <a:pt x="67" y="0"/>
                      <a:pt x="96" y="11"/>
                    </a:cubicBezTo>
                    <a:cubicBezTo>
                      <a:pt x="126" y="22"/>
                      <a:pt x="146" y="51"/>
                      <a:pt x="147" y="84"/>
                    </a:cubicBezTo>
                    <a:close/>
                  </a:path>
                </a:pathLst>
              </a:custGeom>
              <a:solidFill>
                <a:schemeClr val="tx1"/>
              </a:solidFill>
              <a:ln w="0">
                <a:solidFill>
                  <a:srgbClr val="000000"/>
                </a:solidFill>
                <a:prstDash val="solid"/>
                <a:round/>
                <a:headEnd/>
                <a:tailEnd/>
              </a:ln>
            </p:spPr>
            <p:txBody>
              <a:bodyPr vert="horz" wrap="square" lIns="34290" tIns="17145" rIns="34290" bIns="17145" numCol="1" anchor="t" anchorCtr="0" compatLnSpc="1">
                <a:prstTxWarp prst="textNoShape">
                  <a:avLst/>
                </a:prstTxWarp>
              </a:bodyPr>
              <a:lstStyle/>
              <a:p>
                <a:pPr algn="ctr"/>
                <a:endParaRPr lang="en-US" sz="1013"/>
              </a:p>
            </p:txBody>
          </p:sp>
          <p:sp>
            <p:nvSpPr>
              <p:cNvPr id="43" name="Freeform 21"/>
              <p:cNvSpPr>
                <a:spLocks/>
              </p:cNvSpPr>
              <p:nvPr/>
            </p:nvSpPr>
            <p:spPr bwMode="auto">
              <a:xfrm>
                <a:off x="4273" y="2958"/>
                <a:ext cx="168" cy="97"/>
              </a:xfrm>
              <a:custGeom>
                <a:avLst/>
                <a:gdLst>
                  <a:gd name="T0" fmla="*/ 147 w 147"/>
                  <a:gd name="T1" fmla="*/ 84 h 84"/>
                  <a:gd name="T2" fmla="*/ 147 w 147"/>
                  <a:gd name="T3" fmla="*/ 84 h 84"/>
                  <a:gd name="T4" fmla="*/ 31 w 147"/>
                  <a:gd name="T5" fmla="*/ 84 h 84"/>
                  <a:gd name="T6" fmla="*/ 5 w 147"/>
                  <a:gd name="T7" fmla="*/ 64 h 84"/>
                  <a:gd name="T8" fmla="*/ 11 w 147"/>
                  <a:gd name="T9" fmla="*/ 31 h 84"/>
                  <a:gd name="T10" fmla="*/ 96 w 147"/>
                  <a:gd name="T11" fmla="*/ 11 h 84"/>
                  <a:gd name="T12" fmla="*/ 147 w 147"/>
                  <a:gd name="T13" fmla="*/ 84 h 84"/>
                  <a:gd name="T14" fmla="*/ 147 w 147"/>
                  <a:gd name="T15" fmla="*/ 84 h 8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7" h="84">
                    <a:moveTo>
                      <a:pt x="147" y="84"/>
                    </a:moveTo>
                    <a:lnTo>
                      <a:pt x="147" y="84"/>
                    </a:lnTo>
                    <a:cubicBezTo>
                      <a:pt x="107" y="84"/>
                      <a:pt x="69" y="84"/>
                      <a:pt x="31" y="84"/>
                    </a:cubicBezTo>
                    <a:cubicBezTo>
                      <a:pt x="18" y="83"/>
                      <a:pt x="9" y="75"/>
                      <a:pt x="5" y="64"/>
                    </a:cubicBezTo>
                    <a:cubicBezTo>
                      <a:pt x="0" y="52"/>
                      <a:pt x="2" y="40"/>
                      <a:pt x="11" y="31"/>
                    </a:cubicBezTo>
                    <a:cubicBezTo>
                      <a:pt x="32" y="8"/>
                      <a:pt x="67" y="0"/>
                      <a:pt x="96" y="11"/>
                    </a:cubicBezTo>
                    <a:cubicBezTo>
                      <a:pt x="126" y="22"/>
                      <a:pt x="146" y="51"/>
                      <a:pt x="147" y="84"/>
                    </a:cubicBezTo>
                    <a:lnTo>
                      <a:pt x="147" y="84"/>
                    </a:lnTo>
                    <a:close/>
                  </a:path>
                </a:pathLst>
              </a:custGeom>
              <a:noFill/>
              <a:ln w="23813"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34290" tIns="17145" rIns="34290" bIns="17145" numCol="1" anchor="t" anchorCtr="0" compatLnSpc="1">
                <a:prstTxWarp prst="textNoShape">
                  <a:avLst/>
                </a:prstTxWarp>
              </a:bodyPr>
              <a:lstStyle/>
              <a:p>
                <a:pPr algn="ctr"/>
                <a:endParaRPr lang="en-US" sz="1013"/>
              </a:p>
            </p:txBody>
          </p:sp>
        </p:grpSp>
        <p:grpSp>
          <p:nvGrpSpPr>
            <p:cNvPr id="21" name="Group 11"/>
            <p:cNvGrpSpPr>
              <a:grpSpLocks noChangeAspect="1"/>
            </p:cNvGrpSpPr>
            <p:nvPr/>
          </p:nvGrpSpPr>
          <p:grpSpPr bwMode="auto">
            <a:xfrm>
              <a:off x="2961370" y="3931559"/>
              <a:ext cx="1552575" cy="2030413"/>
              <a:chOff x="4268" y="2484"/>
              <a:chExt cx="978" cy="1279"/>
            </a:xfrm>
          </p:grpSpPr>
          <p:sp>
            <p:nvSpPr>
              <p:cNvPr id="22" name="AutoShape 10"/>
              <p:cNvSpPr>
                <a:spLocks noChangeAspect="1" noChangeArrowheads="1" noTextEdit="1"/>
              </p:cNvSpPr>
              <p:nvPr/>
            </p:nvSpPr>
            <p:spPr bwMode="auto">
              <a:xfrm>
                <a:off x="4268" y="2484"/>
                <a:ext cx="978" cy="1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4290" tIns="17145" rIns="34290" bIns="17145" numCol="1" anchor="t" anchorCtr="0" compatLnSpc="1">
                <a:prstTxWarp prst="textNoShape">
                  <a:avLst/>
                </a:prstTxWarp>
              </a:bodyPr>
              <a:lstStyle/>
              <a:p>
                <a:pPr algn="ctr"/>
                <a:endParaRPr lang="en-US" sz="1013"/>
              </a:p>
            </p:txBody>
          </p:sp>
          <p:sp>
            <p:nvSpPr>
              <p:cNvPr id="23" name="Freeform 12"/>
              <p:cNvSpPr>
                <a:spLocks/>
              </p:cNvSpPr>
              <p:nvPr/>
            </p:nvSpPr>
            <p:spPr bwMode="auto">
              <a:xfrm>
                <a:off x="4441" y="2486"/>
                <a:ext cx="653" cy="675"/>
              </a:xfrm>
              <a:custGeom>
                <a:avLst/>
                <a:gdLst>
                  <a:gd name="T0" fmla="*/ 517 w 570"/>
                  <a:gd name="T1" fmla="*/ 586 h 587"/>
                  <a:gd name="T2" fmla="*/ 517 w 570"/>
                  <a:gd name="T3" fmla="*/ 586 h 587"/>
                  <a:gd name="T4" fmla="*/ 49 w 570"/>
                  <a:gd name="T5" fmla="*/ 587 h 587"/>
                  <a:gd name="T6" fmla="*/ 47 w 570"/>
                  <a:gd name="T7" fmla="*/ 579 h 587"/>
                  <a:gd name="T8" fmla="*/ 26 w 570"/>
                  <a:gd name="T9" fmla="*/ 345 h 587"/>
                  <a:gd name="T10" fmla="*/ 8 w 570"/>
                  <a:gd name="T11" fmla="*/ 156 h 587"/>
                  <a:gd name="T12" fmla="*/ 108 w 570"/>
                  <a:gd name="T13" fmla="*/ 4 h 587"/>
                  <a:gd name="T14" fmla="*/ 141 w 570"/>
                  <a:gd name="T15" fmla="*/ 0 h 587"/>
                  <a:gd name="T16" fmla="*/ 427 w 570"/>
                  <a:gd name="T17" fmla="*/ 0 h 587"/>
                  <a:gd name="T18" fmla="*/ 561 w 570"/>
                  <a:gd name="T19" fmla="*/ 152 h 587"/>
                  <a:gd name="T20" fmla="*/ 539 w 570"/>
                  <a:gd name="T21" fmla="*/ 377 h 587"/>
                  <a:gd name="T22" fmla="*/ 519 w 570"/>
                  <a:gd name="T23" fmla="*/ 575 h 587"/>
                  <a:gd name="T24" fmla="*/ 517 w 570"/>
                  <a:gd name="T25" fmla="*/ 586 h 5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70" h="587">
                    <a:moveTo>
                      <a:pt x="517" y="586"/>
                    </a:moveTo>
                    <a:lnTo>
                      <a:pt x="517" y="586"/>
                    </a:lnTo>
                    <a:cubicBezTo>
                      <a:pt x="361" y="557"/>
                      <a:pt x="205" y="557"/>
                      <a:pt x="49" y="587"/>
                    </a:cubicBezTo>
                    <a:cubicBezTo>
                      <a:pt x="48" y="584"/>
                      <a:pt x="47" y="582"/>
                      <a:pt x="47" y="579"/>
                    </a:cubicBezTo>
                    <a:cubicBezTo>
                      <a:pt x="40" y="501"/>
                      <a:pt x="33" y="423"/>
                      <a:pt x="26" y="345"/>
                    </a:cubicBezTo>
                    <a:cubicBezTo>
                      <a:pt x="20" y="282"/>
                      <a:pt x="15" y="219"/>
                      <a:pt x="8" y="156"/>
                    </a:cubicBezTo>
                    <a:cubicBezTo>
                      <a:pt x="0" y="82"/>
                      <a:pt x="39" y="21"/>
                      <a:pt x="108" y="4"/>
                    </a:cubicBezTo>
                    <a:cubicBezTo>
                      <a:pt x="118" y="1"/>
                      <a:pt x="130" y="0"/>
                      <a:pt x="141" y="0"/>
                    </a:cubicBezTo>
                    <a:cubicBezTo>
                      <a:pt x="236" y="0"/>
                      <a:pt x="332" y="0"/>
                      <a:pt x="427" y="0"/>
                    </a:cubicBezTo>
                    <a:cubicBezTo>
                      <a:pt x="511" y="0"/>
                      <a:pt x="570" y="68"/>
                      <a:pt x="561" y="152"/>
                    </a:cubicBezTo>
                    <a:cubicBezTo>
                      <a:pt x="552" y="227"/>
                      <a:pt x="546" y="302"/>
                      <a:pt x="539" y="377"/>
                    </a:cubicBezTo>
                    <a:cubicBezTo>
                      <a:pt x="532" y="443"/>
                      <a:pt x="526" y="509"/>
                      <a:pt x="519" y="575"/>
                    </a:cubicBezTo>
                    <a:cubicBezTo>
                      <a:pt x="519" y="579"/>
                      <a:pt x="518" y="582"/>
                      <a:pt x="517" y="586"/>
                    </a:cubicBezTo>
                    <a:close/>
                  </a:path>
                </a:pathLst>
              </a:custGeom>
              <a:solidFill>
                <a:schemeClr val="tx1"/>
              </a:solidFill>
              <a:ln w="0">
                <a:solidFill>
                  <a:srgbClr val="000000"/>
                </a:solidFill>
                <a:prstDash val="solid"/>
                <a:round/>
                <a:headEnd/>
                <a:tailEnd/>
              </a:ln>
            </p:spPr>
            <p:txBody>
              <a:bodyPr vert="horz" wrap="square" lIns="34290" tIns="17145" rIns="34290" bIns="17145" numCol="1" anchor="t" anchorCtr="0" compatLnSpc="1">
                <a:prstTxWarp prst="textNoShape">
                  <a:avLst/>
                </a:prstTxWarp>
              </a:bodyPr>
              <a:lstStyle/>
              <a:p>
                <a:pPr algn="ctr"/>
                <a:endParaRPr lang="en-US" sz="1013"/>
              </a:p>
            </p:txBody>
          </p:sp>
          <p:sp>
            <p:nvSpPr>
              <p:cNvPr id="24" name="Freeform 13"/>
              <p:cNvSpPr>
                <a:spLocks/>
              </p:cNvSpPr>
              <p:nvPr/>
            </p:nvSpPr>
            <p:spPr bwMode="auto">
              <a:xfrm>
                <a:off x="4441" y="2486"/>
                <a:ext cx="653" cy="675"/>
              </a:xfrm>
              <a:custGeom>
                <a:avLst/>
                <a:gdLst>
                  <a:gd name="T0" fmla="*/ 517 w 570"/>
                  <a:gd name="T1" fmla="*/ 586 h 587"/>
                  <a:gd name="T2" fmla="*/ 517 w 570"/>
                  <a:gd name="T3" fmla="*/ 586 h 587"/>
                  <a:gd name="T4" fmla="*/ 49 w 570"/>
                  <a:gd name="T5" fmla="*/ 587 h 587"/>
                  <a:gd name="T6" fmla="*/ 47 w 570"/>
                  <a:gd name="T7" fmla="*/ 579 h 587"/>
                  <a:gd name="T8" fmla="*/ 26 w 570"/>
                  <a:gd name="T9" fmla="*/ 345 h 587"/>
                  <a:gd name="T10" fmla="*/ 8 w 570"/>
                  <a:gd name="T11" fmla="*/ 156 h 587"/>
                  <a:gd name="T12" fmla="*/ 108 w 570"/>
                  <a:gd name="T13" fmla="*/ 4 h 587"/>
                  <a:gd name="T14" fmla="*/ 141 w 570"/>
                  <a:gd name="T15" fmla="*/ 0 h 587"/>
                  <a:gd name="T16" fmla="*/ 427 w 570"/>
                  <a:gd name="T17" fmla="*/ 0 h 587"/>
                  <a:gd name="T18" fmla="*/ 561 w 570"/>
                  <a:gd name="T19" fmla="*/ 152 h 587"/>
                  <a:gd name="T20" fmla="*/ 539 w 570"/>
                  <a:gd name="T21" fmla="*/ 377 h 587"/>
                  <a:gd name="T22" fmla="*/ 519 w 570"/>
                  <a:gd name="T23" fmla="*/ 575 h 587"/>
                  <a:gd name="T24" fmla="*/ 517 w 570"/>
                  <a:gd name="T25" fmla="*/ 586 h 587"/>
                  <a:gd name="T26" fmla="*/ 517 w 570"/>
                  <a:gd name="T27" fmla="*/ 586 h 5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70" h="587">
                    <a:moveTo>
                      <a:pt x="517" y="586"/>
                    </a:moveTo>
                    <a:lnTo>
                      <a:pt x="517" y="586"/>
                    </a:lnTo>
                    <a:cubicBezTo>
                      <a:pt x="361" y="557"/>
                      <a:pt x="205" y="557"/>
                      <a:pt x="49" y="587"/>
                    </a:cubicBezTo>
                    <a:cubicBezTo>
                      <a:pt x="48" y="584"/>
                      <a:pt x="47" y="582"/>
                      <a:pt x="47" y="579"/>
                    </a:cubicBezTo>
                    <a:cubicBezTo>
                      <a:pt x="40" y="501"/>
                      <a:pt x="33" y="423"/>
                      <a:pt x="26" y="345"/>
                    </a:cubicBezTo>
                    <a:cubicBezTo>
                      <a:pt x="20" y="282"/>
                      <a:pt x="15" y="219"/>
                      <a:pt x="8" y="156"/>
                    </a:cubicBezTo>
                    <a:cubicBezTo>
                      <a:pt x="0" y="82"/>
                      <a:pt x="39" y="21"/>
                      <a:pt x="108" y="4"/>
                    </a:cubicBezTo>
                    <a:cubicBezTo>
                      <a:pt x="118" y="1"/>
                      <a:pt x="130" y="0"/>
                      <a:pt x="141" y="0"/>
                    </a:cubicBezTo>
                    <a:cubicBezTo>
                      <a:pt x="236" y="0"/>
                      <a:pt x="332" y="0"/>
                      <a:pt x="427" y="0"/>
                    </a:cubicBezTo>
                    <a:cubicBezTo>
                      <a:pt x="511" y="0"/>
                      <a:pt x="570" y="68"/>
                      <a:pt x="561" y="152"/>
                    </a:cubicBezTo>
                    <a:cubicBezTo>
                      <a:pt x="552" y="227"/>
                      <a:pt x="546" y="302"/>
                      <a:pt x="539" y="377"/>
                    </a:cubicBezTo>
                    <a:cubicBezTo>
                      <a:pt x="532" y="443"/>
                      <a:pt x="526" y="509"/>
                      <a:pt x="519" y="575"/>
                    </a:cubicBezTo>
                    <a:cubicBezTo>
                      <a:pt x="519" y="579"/>
                      <a:pt x="518" y="582"/>
                      <a:pt x="517" y="586"/>
                    </a:cubicBezTo>
                    <a:lnTo>
                      <a:pt x="517" y="586"/>
                    </a:lnTo>
                    <a:close/>
                  </a:path>
                </a:pathLst>
              </a:custGeom>
              <a:noFill/>
              <a:ln w="23813"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34290" tIns="17145" rIns="34290" bIns="17145" numCol="1" anchor="t" anchorCtr="0" compatLnSpc="1">
                <a:prstTxWarp prst="textNoShape">
                  <a:avLst/>
                </a:prstTxWarp>
              </a:bodyPr>
              <a:lstStyle/>
              <a:p>
                <a:pPr algn="ctr"/>
                <a:endParaRPr lang="en-US" sz="1013"/>
              </a:p>
            </p:txBody>
          </p:sp>
          <p:sp>
            <p:nvSpPr>
              <p:cNvPr id="25" name="Freeform 14"/>
              <p:cNvSpPr>
                <a:spLocks/>
              </p:cNvSpPr>
              <p:nvPr/>
            </p:nvSpPr>
            <p:spPr bwMode="auto">
              <a:xfrm>
                <a:off x="4349" y="3088"/>
                <a:ext cx="837" cy="240"/>
              </a:xfrm>
              <a:custGeom>
                <a:avLst/>
                <a:gdLst>
                  <a:gd name="T0" fmla="*/ 660 w 730"/>
                  <a:gd name="T1" fmla="*/ 1 h 209"/>
                  <a:gd name="T2" fmla="*/ 660 w 730"/>
                  <a:gd name="T3" fmla="*/ 1 h 209"/>
                  <a:gd name="T4" fmla="*/ 728 w 730"/>
                  <a:gd name="T5" fmla="*/ 1 h 209"/>
                  <a:gd name="T6" fmla="*/ 729 w 730"/>
                  <a:gd name="T7" fmla="*/ 3 h 209"/>
                  <a:gd name="T8" fmla="*/ 729 w 730"/>
                  <a:gd name="T9" fmla="*/ 141 h 209"/>
                  <a:gd name="T10" fmla="*/ 655 w 730"/>
                  <a:gd name="T11" fmla="*/ 208 h 209"/>
                  <a:gd name="T12" fmla="*/ 582 w 730"/>
                  <a:gd name="T13" fmla="*/ 208 h 209"/>
                  <a:gd name="T14" fmla="*/ 79 w 730"/>
                  <a:gd name="T15" fmla="*/ 208 h 209"/>
                  <a:gd name="T16" fmla="*/ 8 w 730"/>
                  <a:gd name="T17" fmla="*/ 169 h 209"/>
                  <a:gd name="T18" fmla="*/ 1 w 730"/>
                  <a:gd name="T19" fmla="*/ 136 h 209"/>
                  <a:gd name="T20" fmla="*/ 0 w 730"/>
                  <a:gd name="T21" fmla="*/ 6 h 209"/>
                  <a:gd name="T22" fmla="*/ 1 w 730"/>
                  <a:gd name="T23" fmla="*/ 0 h 209"/>
                  <a:gd name="T24" fmla="*/ 67 w 730"/>
                  <a:gd name="T25" fmla="*/ 0 h 209"/>
                  <a:gd name="T26" fmla="*/ 80 w 730"/>
                  <a:gd name="T27" fmla="*/ 56 h 209"/>
                  <a:gd name="T28" fmla="*/ 97 w 730"/>
                  <a:gd name="T29" fmla="*/ 86 h 209"/>
                  <a:gd name="T30" fmla="*/ 136 w 730"/>
                  <a:gd name="T31" fmla="*/ 99 h 209"/>
                  <a:gd name="T32" fmla="*/ 308 w 730"/>
                  <a:gd name="T33" fmla="*/ 77 h 209"/>
                  <a:gd name="T34" fmla="*/ 541 w 730"/>
                  <a:gd name="T35" fmla="*/ 89 h 209"/>
                  <a:gd name="T36" fmla="*/ 592 w 730"/>
                  <a:gd name="T37" fmla="*/ 98 h 209"/>
                  <a:gd name="T38" fmla="*/ 640 w 730"/>
                  <a:gd name="T39" fmla="*/ 78 h 209"/>
                  <a:gd name="T40" fmla="*/ 658 w 730"/>
                  <a:gd name="T41" fmla="*/ 24 h 209"/>
                  <a:gd name="T42" fmla="*/ 660 w 730"/>
                  <a:gd name="T43" fmla="*/ 1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30" h="209">
                    <a:moveTo>
                      <a:pt x="660" y="1"/>
                    </a:moveTo>
                    <a:lnTo>
                      <a:pt x="660" y="1"/>
                    </a:lnTo>
                    <a:lnTo>
                      <a:pt x="728" y="1"/>
                    </a:lnTo>
                    <a:cubicBezTo>
                      <a:pt x="728" y="2"/>
                      <a:pt x="729" y="3"/>
                      <a:pt x="729" y="3"/>
                    </a:cubicBezTo>
                    <a:cubicBezTo>
                      <a:pt x="729" y="49"/>
                      <a:pt x="730" y="95"/>
                      <a:pt x="729" y="141"/>
                    </a:cubicBezTo>
                    <a:cubicBezTo>
                      <a:pt x="728" y="181"/>
                      <a:pt x="697" y="208"/>
                      <a:pt x="655" y="208"/>
                    </a:cubicBezTo>
                    <a:cubicBezTo>
                      <a:pt x="630" y="209"/>
                      <a:pt x="606" y="208"/>
                      <a:pt x="582" y="208"/>
                    </a:cubicBezTo>
                    <a:cubicBezTo>
                      <a:pt x="414" y="208"/>
                      <a:pt x="247" y="208"/>
                      <a:pt x="79" y="208"/>
                    </a:cubicBezTo>
                    <a:cubicBezTo>
                      <a:pt x="48" y="208"/>
                      <a:pt x="22" y="198"/>
                      <a:pt x="8" y="169"/>
                    </a:cubicBezTo>
                    <a:cubicBezTo>
                      <a:pt x="4" y="159"/>
                      <a:pt x="1" y="147"/>
                      <a:pt x="1" y="136"/>
                    </a:cubicBezTo>
                    <a:cubicBezTo>
                      <a:pt x="0" y="93"/>
                      <a:pt x="0" y="49"/>
                      <a:pt x="0" y="6"/>
                    </a:cubicBezTo>
                    <a:cubicBezTo>
                      <a:pt x="0" y="4"/>
                      <a:pt x="1" y="3"/>
                      <a:pt x="1" y="0"/>
                    </a:cubicBezTo>
                    <a:lnTo>
                      <a:pt x="67" y="0"/>
                    </a:lnTo>
                    <a:cubicBezTo>
                      <a:pt x="71" y="19"/>
                      <a:pt x="75" y="38"/>
                      <a:pt x="80" y="56"/>
                    </a:cubicBezTo>
                    <a:cubicBezTo>
                      <a:pt x="84" y="66"/>
                      <a:pt x="90" y="77"/>
                      <a:pt x="97" y="86"/>
                    </a:cubicBezTo>
                    <a:cubicBezTo>
                      <a:pt x="107" y="98"/>
                      <a:pt x="118" y="104"/>
                      <a:pt x="136" y="99"/>
                    </a:cubicBezTo>
                    <a:cubicBezTo>
                      <a:pt x="192" y="84"/>
                      <a:pt x="250" y="80"/>
                      <a:pt x="308" y="77"/>
                    </a:cubicBezTo>
                    <a:cubicBezTo>
                      <a:pt x="386" y="74"/>
                      <a:pt x="464" y="77"/>
                      <a:pt x="541" y="89"/>
                    </a:cubicBezTo>
                    <a:cubicBezTo>
                      <a:pt x="558" y="91"/>
                      <a:pt x="575" y="95"/>
                      <a:pt x="592" y="98"/>
                    </a:cubicBezTo>
                    <a:cubicBezTo>
                      <a:pt x="614" y="103"/>
                      <a:pt x="630" y="98"/>
                      <a:pt x="640" y="78"/>
                    </a:cubicBezTo>
                    <a:cubicBezTo>
                      <a:pt x="648" y="61"/>
                      <a:pt x="652" y="42"/>
                      <a:pt x="658" y="24"/>
                    </a:cubicBezTo>
                    <a:cubicBezTo>
                      <a:pt x="660" y="17"/>
                      <a:pt x="659" y="9"/>
                      <a:pt x="660" y="1"/>
                    </a:cubicBezTo>
                    <a:close/>
                  </a:path>
                </a:pathLst>
              </a:custGeom>
              <a:solidFill>
                <a:schemeClr val="tx1"/>
              </a:solidFill>
              <a:ln w="0">
                <a:solidFill>
                  <a:srgbClr val="000000"/>
                </a:solidFill>
                <a:prstDash val="solid"/>
                <a:round/>
                <a:headEnd/>
                <a:tailEnd/>
              </a:ln>
            </p:spPr>
            <p:txBody>
              <a:bodyPr vert="horz" wrap="square" lIns="34290" tIns="17145" rIns="34290" bIns="17145" numCol="1" anchor="t" anchorCtr="0" compatLnSpc="1">
                <a:prstTxWarp prst="textNoShape">
                  <a:avLst/>
                </a:prstTxWarp>
              </a:bodyPr>
              <a:lstStyle/>
              <a:p>
                <a:pPr algn="ctr"/>
                <a:endParaRPr lang="en-US" sz="1013"/>
              </a:p>
            </p:txBody>
          </p:sp>
          <p:sp>
            <p:nvSpPr>
              <p:cNvPr id="26" name="Freeform 15"/>
              <p:cNvSpPr>
                <a:spLocks/>
              </p:cNvSpPr>
              <p:nvPr/>
            </p:nvSpPr>
            <p:spPr bwMode="auto">
              <a:xfrm>
                <a:off x="4349" y="3088"/>
                <a:ext cx="837" cy="240"/>
              </a:xfrm>
              <a:custGeom>
                <a:avLst/>
                <a:gdLst>
                  <a:gd name="T0" fmla="*/ 660 w 730"/>
                  <a:gd name="T1" fmla="*/ 1 h 209"/>
                  <a:gd name="T2" fmla="*/ 660 w 730"/>
                  <a:gd name="T3" fmla="*/ 1 h 209"/>
                  <a:gd name="T4" fmla="*/ 728 w 730"/>
                  <a:gd name="T5" fmla="*/ 1 h 209"/>
                  <a:gd name="T6" fmla="*/ 729 w 730"/>
                  <a:gd name="T7" fmla="*/ 3 h 209"/>
                  <a:gd name="T8" fmla="*/ 729 w 730"/>
                  <a:gd name="T9" fmla="*/ 141 h 209"/>
                  <a:gd name="T10" fmla="*/ 655 w 730"/>
                  <a:gd name="T11" fmla="*/ 208 h 209"/>
                  <a:gd name="T12" fmla="*/ 582 w 730"/>
                  <a:gd name="T13" fmla="*/ 208 h 209"/>
                  <a:gd name="T14" fmla="*/ 79 w 730"/>
                  <a:gd name="T15" fmla="*/ 208 h 209"/>
                  <a:gd name="T16" fmla="*/ 8 w 730"/>
                  <a:gd name="T17" fmla="*/ 169 h 209"/>
                  <a:gd name="T18" fmla="*/ 1 w 730"/>
                  <a:gd name="T19" fmla="*/ 136 h 209"/>
                  <a:gd name="T20" fmla="*/ 0 w 730"/>
                  <a:gd name="T21" fmla="*/ 6 h 209"/>
                  <a:gd name="T22" fmla="*/ 1 w 730"/>
                  <a:gd name="T23" fmla="*/ 0 h 209"/>
                  <a:gd name="T24" fmla="*/ 67 w 730"/>
                  <a:gd name="T25" fmla="*/ 0 h 209"/>
                  <a:gd name="T26" fmla="*/ 80 w 730"/>
                  <a:gd name="T27" fmla="*/ 56 h 209"/>
                  <a:gd name="T28" fmla="*/ 97 w 730"/>
                  <a:gd name="T29" fmla="*/ 86 h 209"/>
                  <a:gd name="T30" fmla="*/ 136 w 730"/>
                  <a:gd name="T31" fmla="*/ 99 h 209"/>
                  <a:gd name="T32" fmla="*/ 308 w 730"/>
                  <a:gd name="T33" fmla="*/ 77 h 209"/>
                  <a:gd name="T34" fmla="*/ 541 w 730"/>
                  <a:gd name="T35" fmla="*/ 89 h 209"/>
                  <a:gd name="T36" fmla="*/ 592 w 730"/>
                  <a:gd name="T37" fmla="*/ 98 h 209"/>
                  <a:gd name="T38" fmla="*/ 640 w 730"/>
                  <a:gd name="T39" fmla="*/ 78 h 209"/>
                  <a:gd name="T40" fmla="*/ 658 w 730"/>
                  <a:gd name="T41" fmla="*/ 24 h 209"/>
                  <a:gd name="T42" fmla="*/ 660 w 730"/>
                  <a:gd name="T43" fmla="*/ 1 h 209"/>
                  <a:gd name="T44" fmla="*/ 660 w 730"/>
                  <a:gd name="T45" fmla="*/ 1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30" h="209">
                    <a:moveTo>
                      <a:pt x="660" y="1"/>
                    </a:moveTo>
                    <a:lnTo>
                      <a:pt x="660" y="1"/>
                    </a:lnTo>
                    <a:lnTo>
                      <a:pt x="728" y="1"/>
                    </a:lnTo>
                    <a:cubicBezTo>
                      <a:pt x="728" y="2"/>
                      <a:pt x="729" y="3"/>
                      <a:pt x="729" y="3"/>
                    </a:cubicBezTo>
                    <a:cubicBezTo>
                      <a:pt x="729" y="49"/>
                      <a:pt x="730" y="95"/>
                      <a:pt x="729" y="141"/>
                    </a:cubicBezTo>
                    <a:cubicBezTo>
                      <a:pt x="728" y="181"/>
                      <a:pt x="697" y="208"/>
                      <a:pt x="655" y="208"/>
                    </a:cubicBezTo>
                    <a:cubicBezTo>
                      <a:pt x="630" y="209"/>
                      <a:pt x="606" y="208"/>
                      <a:pt x="582" y="208"/>
                    </a:cubicBezTo>
                    <a:cubicBezTo>
                      <a:pt x="414" y="208"/>
                      <a:pt x="247" y="208"/>
                      <a:pt x="79" y="208"/>
                    </a:cubicBezTo>
                    <a:cubicBezTo>
                      <a:pt x="48" y="208"/>
                      <a:pt x="22" y="198"/>
                      <a:pt x="8" y="169"/>
                    </a:cubicBezTo>
                    <a:cubicBezTo>
                      <a:pt x="4" y="159"/>
                      <a:pt x="1" y="147"/>
                      <a:pt x="1" y="136"/>
                    </a:cubicBezTo>
                    <a:cubicBezTo>
                      <a:pt x="0" y="93"/>
                      <a:pt x="0" y="49"/>
                      <a:pt x="0" y="6"/>
                    </a:cubicBezTo>
                    <a:cubicBezTo>
                      <a:pt x="0" y="4"/>
                      <a:pt x="1" y="3"/>
                      <a:pt x="1" y="0"/>
                    </a:cubicBezTo>
                    <a:lnTo>
                      <a:pt x="67" y="0"/>
                    </a:lnTo>
                    <a:cubicBezTo>
                      <a:pt x="71" y="19"/>
                      <a:pt x="75" y="38"/>
                      <a:pt x="80" y="56"/>
                    </a:cubicBezTo>
                    <a:cubicBezTo>
                      <a:pt x="84" y="66"/>
                      <a:pt x="90" y="77"/>
                      <a:pt x="97" y="86"/>
                    </a:cubicBezTo>
                    <a:cubicBezTo>
                      <a:pt x="107" y="98"/>
                      <a:pt x="118" y="104"/>
                      <a:pt x="136" y="99"/>
                    </a:cubicBezTo>
                    <a:cubicBezTo>
                      <a:pt x="192" y="84"/>
                      <a:pt x="250" y="80"/>
                      <a:pt x="308" y="77"/>
                    </a:cubicBezTo>
                    <a:cubicBezTo>
                      <a:pt x="386" y="74"/>
                      <a:pt x="464" y="77"/>
                      <a:pt x="541" y="89"/>
                    </a:cubicBezTo>
                    <a:cubicBezTo>
                      <a:pt x="558" y="91"/>
                      <a:pt x="575" y="95"/>
                      <a:pt x="592" y="98"/>
                    </a:cubicBezTo>
                    <a:cubicBezTo>
                      <a:pt x="614" y="103"/>
                      <a:pt x="630" y="98"/>
                      <a:pt x="640" y="78"/>
                    </a:cubicBezTo>
                    <a:cubicBezTo>
                      <a:pt x="648" y="61"/>
                      <a:pt x="652" y="42"/>
                      <a:pt x="658" y="24"/>
                    </a:cubicBezTo>
                    <a:cubicBezTo>
                      <a:pt x="660" y="17"/>
                      <a:pt x="659" y="9"/>
                      <a:pt x="660" y="1"/>
                    </a:cubicBezTo>
                    <a:lnTo>
                      <a:pt x="660" y="1"/>
                    </a:lnTo>
                    <a:close/>
                  </a:path>
                </a:pathLst>
              </a:custGeom>
              <a:noFill/>
              <a:ln w="23813"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34290" tIns="17145" rIns="34290" bIns="17145" numCol="1" anchor="t" anchorCtr="0" compatLnSpc="1">
                <a:prstTxWarp prst="textNoShape">
                  <a:avLst/>
                </a:prstTxWarp>
              </a:bodyPr>
              <a:lstStyle/>
              <a:p>
                <a:pPr algn="ctr"/>
                <a:endParaRPr lang="en-US" sz="1013"/>
              </a:p>
            </p:txBody>
          </p:sp>
          <p:sp>
            <p:nvSpPr>
              <p:cNvPr id="27" name="Freeform 16"/>
              <p:cNvSpPr>
                <a:spLocks/>
              </p:cNvSpPr>
              <p:nvPr/>
            </p:nvSpPr>
            <p:spPr bwMode="auto">
              <a:xfrm>
                <a:off x="4420" y="3369"/>
                <a:ext cx="697" cy="405"/>
              </a:xfrm>
              <a:custGeom>
                <a:avLst/>
                <a:gdLst>
                  <a:gd name="T0" fmla="*/ 365 w 608"/>
                  <a:gd name="T1" fmla="*/ 104 h 353"/>
                  <a:gd name="T2" fmla="*/ 365 w 608"/>
                  <a:gd name="T3" fmla="*/ 104 h 353"/>
                  <a:gd name="T4" fmla="*/ 457 w 608"/>
                  <a:gd name="T5" fmla="*/ 122 h 353"/>
                  <a:gd name="T6" fmla="*/ 550 w 608"/>
                  <a:gd name="T7" fmla="*/ 163 h 353"/>
                  <a:gd name="T8" fmla="*/ 594 w 608"/>
                  <a:gd name="T9" fmla="*/ 210 h 353"/>
                  <a:gd name="T10" fmla="*/ 575 w 608"/>
                  <a:gd name="T11" fmla="*/ 287 h 353"/>
                  <a:gd name="T12" fmla="*/ 496 w 608"/>
                  <a:gd name="T13" fmla="*/ 276 h 353"/>
                  <a:gd name="T14" fmla="*/ 498 w 608"/>
                  <a:gd name="T15" fmla="*/ 197 h 353"/>
                  <a:gd name="T16" fmla="*/ 504 w 608"/>
                  <a:gd name="T17" fmla="*/ 190 h 353"/>
                  <a:gd name="T18" fmla="*/ 328 w 608"/>
                  <a:gd name="T19" fmla="*/ 151 h 353"/>
                  <a:gd name="T20" fmla="*/ 327 w 608"/>
                  <a:gd name="T21" fmla="*/ 161 h 353"/>
                  <a:gd name="T22" fmla="*/ 327 w 608"/>
                  <a:gd name="T23" fmla="*/ 205 h 353"/>
                  <a:gd name="T24" fmla="*/ 343 w 608"/>
                  <a:gd name="T25" fmla="*/ 243 h 353"/>
                  <a:gd name="T26" fmla="*/ 344 w 608"/>
                  <a:gd name="T27" fmla="*/ 330 h 353"/>
                  <a:gd name="T28" fmla="*/ 257 w 608"/>
                  <a:gd name="T29" fmla="*/ 324 h 353"/>
                  <a:gd name="T30" fmla="*/ 270 w 608"/>
                  <a:gd name="T31" fmla="*/ 238 h 353"/>
                  <a:gd name="T32" fmla="*/ 280 w 608"/>
                  <a:gd name="T33" fmla="*/ 218 h 353"/>
                  <a:gd name="T34" fmla="*/ 279 w 608"/>
                  <a:gd name="T35" fmla="*/ 151 h 353"/>
                  <a:gd name="T36" fmla="*/ 105 w 608"/>
                  <a:gd name="T37" fmla="*/ 188 h 353"/>
                  <a:gd name="T38" fmla="*/ 123 w 608"/>
                  <a:gd name="T39" fmla="*/ 229 h 353"/>
                  <a:gd name="T40" fmla="*/ 94 w 608"/>
                  <a:gd name="T41" fmla="*/ 289 h 353"/>
                  <a:gd name="T42" fmla="*/ 26 w 608"/>
                  <a:gd name="T43" fmla="*/ 283 h 353"/>
                  <a:gd name="T44" fmla="*/ 8 w 608"/>
                  <a:gd name="T45" fmla="*/ 219 h 353"/>
                  <a:gd name="T46" fmla="*/ 65 w 608"/>
                  <a:gd name="T47" fmla="*/ 156 h 353"/>
                  <a:gd name="T48" fmla="*/ 219 w 608"/>
                  <a:gd name="T49" fmla="*/ 108 h 353"/>
                  <a:gd name="T50" fmla="*/ 239 w 608"/>
                  <a:gd name="T51" fmla="*/ 105 h 353"/>
                  <a:gd name="T52" fmla="*/ 239 w 608"/>
                  <a:gd name="T53" fmla="*/ 0 h 353"/>
                  <a:gd name="T54" fmla="*/ 365 w 608"/>
                  <a:gd name="T55" fmla="*/ 0 h 353"/>
                  <a:gd name="T56" fmla="*/ 365 w 608"/>
                  <a:gd name="T57" fmla="*/ 104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08" h="353">
                    <a:moveTo>
                      <a:pt x="365" y="104"/>
                    </a:moveTo>
                    <a:lnTo>
                      <a:pt x="365" y="104"/>
                    </a:lnTo>
                    <a:cubicBezTo>
                      <a:pt x="397" y="110"/>
                      <a:pt x="427" y="115"/>
                      <a:pt x="457" y="122"/>
                    </a:cubicBezTo>
                    <a:cubicBezTo>
                      <a:pt x="490" y="130"/>
                      <a:pt x="522" y="144"/>
                      <a:pt x="550" y="163"/>
                    </a:cubicBezTo>
                    <a:cubicBezTo>
                      <a:pt x="569" y="175"/>
                      <a:pt x="583" y="191"/>
                      <a:pt x="594" y="210"/>
                    </a:cubicBezTo>
                    <a:cubicBezTo>
                      <a:pt x="608" y="236"/>
                      <a:pt x="600" y="270"/>
                      <a:pt x="575" y="287"/>
                    </a:cubicBezTo>
                    <a:cubicBezTo>
                      <a:pt x="550" y="304"/>
                      <a:pt x="516" y="299"/>
                      <a:pt x="496" y="276"/>
                    </a:cubicBezTo>
                    <a:cubicBezTo>
                      <a:pt x="477" y="254"/>
                      <a:pt x="477" y="220"/>
                      <a:pt x="498" y="197"/>
                    </a:cubicBezTo>
                    <a:cubicBezTo>
                      <a:pt x="500" y="195"/>
                      <a:pt x="501" y="193"/>
                      <a:pt x="504" y="190"/>
                    </a:cubicBezTo>
                    <a:cubicBezTo>
                      <a:pt x="448" y="163"/>
                      <a:pt x="389" y="154"/>
                      <a:pt x="328" y="151"/>
                    </a:cubicBezTo>
                    <a:cubicBezTo>
                      <a:pt x="328" y="155"/>
                      <a:pt x="327" y="158"/>
                      <a:pt x="327" y="161"/>
                    </a:cubicBezTo>
                    <a:cubicBezTo>
                      <a:pt x="327" y="176"/>
                      <a:pt x="328" y="191"/>
                      <a:pt x="327" y="205"/>
                    </a:cubicBezTo>
                    <a:cubicBezTo>
                      <a:pt x="326" y="221"/>
                      <a:pt x="328" y="232"/>
                      <a:pt x="343" y="243"/>
                    </a:cubicBezTo>
                    <a:cubicBezTo>
                      <a:pt x="370" y="264"/>
                      <a:pt x="369" y="306"/>
                      <a:pt x="344" y="330"/>
                    </a:cubicBezTo>
                    <a:cubicBezTo>
                      <a:pt x="319" y="353"/>
                      <a:pt x="279" y="351"/>
                      <a:pt x="257" y="324"/>
                    </a:cubicBezTo>
                    <a:cubicBezTo>
                      <a:pt x="235" y="297"/>
                      <a:pt x="241" y="257"/>
                      <a:pt x="270" y="238"/>
                    </a:cubicBezTo>
                    <a:cubicBezTo>
                      <a:pt x="278" y="232"/>
                      <a:pt x="280" y="227"/>
                      <a:pt x="280" y="218"/>
                    </a:cubicBezTo>
                    <a:cubicBezTo>
                      <a:pt x="279" y="196"/>
                      <a:pt x="279" y="174"/>
                      <a:pt x="279" y="151"/>
                    </a:cubicBezTo>
                    <a:cubicBezTo>
                      <a:pt x="217" y="154"/>
                      <a:pt x="158" y="163"/>
                      <a:pt x="105" y="188"/>
                    </a:cubicBezTo>
                    <a:cubicBezTo>
                      <a:pt x="111" y="202"/>
                      <a:pt x="119" y="215"/>
                      <a:pt x="123" y="229"/>
                    </a:cubicBezTo>
                    <a:cubicBezTo>
                      <a:pt x="128" y="253"/>
                      <a:pt x="115" y="277"/>
                      <a:pt x="94" y="289"/>
                    </a:cubicBezTo>
                    <a:cubicBezTo>
                      <a:pt x="72" y="301"/>
                      <a:pt x="46" y="299"/>
                      <a:pt x="26" y="283"/>
                    </a:cubicBezTo>
                    <a:cubicBezTo>
                      <a:pt x="8" y="268"/>
                      <a:pt x="0" y="242"/>
                      <a:pt x="8" y="219"/>
                    </a:cubicBezTo>
                    <a:cubicBezTo>
                      <a:pt x="18" y="190"/>
                      <a:pt x="40" y="171"/>
                      <a:pt x="65" y="156"/>
                    </a:cubicBezTo>
                    <a:cubicBezTo>
                      <a:pt x="113" y="128"/>
                      <a:pt x="165" y="116"/>
                      <a:pt x="219" y="108"/>
                    </a:cubicBezTo>
                    <a:cubicBezTo>
                      <a:pt x="225" y="107"/>
                      <a:pt x="232" y="106"/>
                      <a:pt x="239" y="105"/>
                    </a:cubicBezTo>
                    <a:lnTo>
                      <a:pt x="239" y="0"/>
                    </a:lnTo>
                    <a:lnTo>
                      <a:pt x="365" y="0"/>
                    </a:lnTo>
                    <a:lnTo>
                      <a:pt x="365" y="104"/>
                    </a:lnTo>
                    <a:close/>
                  </a:path>
                </a:pathLst>
              </a:custGeom>
              <a:solidFill>
                <a:schemeClr val="tx1"/>
              </a:solidFill>
              <a:ln w="0">
                <a:solidFill>
                  <a:srgbClr val="000000"/>
                </a:solidFill>
                <a:prstDash val="solid"/>
                <a:round/>
                <a:headEnd/>
                <a:tailEnd/>
              </a:ln>
            </p:spPr>
            <p:txBody>
              <a:bodyPr vert="horz" wrap="square" lIns="34290" tIns="17145" rIns="34290" bIns="17145" numCol="1" anchor="t" anchorCtr="0" compatLnSpc="1">
                <a:prstTxWarp prst="textNoShape">
                  <a:avLst/>
                </a:prstTxWarp>
              </a:bodyPr>
              <a:lstStyle/>
              <a:p>
                <a:pPr algn="ctr"/>
                <a:endParaRPr lang="en-US" sz="1013"/>
              </a:p>
            </p:txBody>
          </p:sp>
          <p:sp>
            <p:nvSpPr>
              <p:cNvPr id="28" name="Freeform 17"/>
              <p:cNvSpPr>
                <a:spLocks/>
              </p:cNvSpPr>
              <p:nvPr/>
            </p:nvSpPr>
            <p:spPr bwMode="auto">
              <a:xfrm>
                <a:off x="4420" y="3369"/>
                <a:ext cx="697" cy="405"/>
              </a:xfrm>
              <a:custGeom>
                <a:avLst/>
                <a:gdLst>
                  <a:gd name="T0" fmla="*/ 365 w 608"/>
                  <a:gd name="T1" fmla="*/ 104 h 353"/>
                  <a:gd name="T2" fmla="*/ 365 w 608"/>
                  <a:gd name="T3" fmla="*/ 104 h 353"/>
                  <a:gd name="T4" fmla="*/ 457 w 608"/>
                  <a:gd name="T5" fmla="*/ 122 h 353"/>
                  <a:gd name="T6" fmla="*/ 550 w 608"/>
                  <a:gd name="T7" fmla="*/ 163 h 353"/>
                  <a:gd name="T8" fmla="*/ 594 w 608"/>
                  <a:gd name="T9" fmla="*/ 210 h 353"/>
                  <a:gd name="T10" fmla="*/ 575 w 608"/>
                  <a:gd name="T11" fmla="*/ 287 h 353"/>
                  <a:gd name="T12" fmla="*/ 496 w 608"/>
                  <a:gd name="T13" fmla="*/ 276 h 353"/>
                  <a:gd name="T14" fmla="*/ 498 w 608"/>
                  <a:gd name="T15" fmla="*/ 197 h 353"/>
                  <a:gd name="T16" fmla="*/ 504 w 608"/>
                  <a:gd name="T17" fmla="*/ 190 h 353"/>
                  <a:gd name="T18" fmla="*/ 328 w 608"/>
                  <a:gd name="T19" fmla="*/ 151 h 353"/>
                  <a:gd name="T20" fmla="*/ 327 w 608"/>
                  <a:gd name="T21" fmla="*/ 161 h 353"/>
                  <a:gd name="T22" fmla="*/ 327 w 608"/>
                  <a:gd name="T23" fmla="*/ 205 h 353"/>
                  <a:gd name="T24" fmla="*/ 343 w 608"/>
                  <a:gd name="T25" fmla="*/ 243 h 353"/>
                  <a:gd name="T26" fmla="*/ 344 w 608"/>
                  <a:gd name="T27" fmla="*/ 330 h 353"/>
                  <a:gd name="T28" fmla="*/ 257 w 608"/>
                  <a:gd name="T29" fmla="*/ 324 h 353"/>
                  <a:gd name="T30" fmla="*/ 270 w 608"/>
                  <a:gd name="T31" fmla="*/ 238 h 353"/>
                  <a:gd name="T32" fmla="*/ 280 w 608"/>
                  <a:gd name="T33" fmla="*/ 218 h 353"/>
                  <a:gd name="T34" fmla="*/ 279 w 608"/>
                  <a:gd name="T35" fmla="*/ 151 h 353"/>
                  <a:gd name="T36" fmla="*/ 105 w 608"/>
                  <a:gd name="T37" fmla="*/ 188 h 353"/>
                  <a:gd name="T38" fmla="*/ 123 w 608"/>
                  <a:gd name="T39" fmla="*/ 229 h 353"/>
                  <a:gd name="T40" fmla="*/ 94 w 608"/>
                  <a:gd name="T41" fmla="*/ 289 h 353"/>
                  <a:gd name="T42" fmla="*/ 26 w 608"/>
                  <a:gd name="T43" fmla="*/ 283 h 353"/>
                  <a:gd name="T44" fmla="*/ 8 w 608"/>
                  <a:gd name="T45" fmla="*/ 219 h 353"/>
                  <a:gd name="T46" fmla="*/ 65 w 608"/>
                  <a:gd name="T47" fmla="*/ 156 h 353"/>
                  <a:gd name="T48" fmla="*/ 219 w 608"/>
                  <a:gd name="T49" fmla="*/ 108 h 353"/>
                  <a:gd name="T50" fmla="*/ 239 w 608"/>
                  <a:gd name="T51" fmla="*/ 105 h 353"/>
                  <a:gd name="T52" fmla="*/ 239 w 608"/>
                  <a:gd name="T53" fmla="*/ 0 h 353"/>
                  <a:gd name="T54" fmla="*/ 365 w 608"/>
                  <a:gd name="T55" fmla="*/ 0 h 353"/>
                  <a:gd name="T56" fmla="*/ 365 w 608"/>
                  <a:gd name="T57" fmla="*/ 104 h 353"/>
                  <a:gd name="T58" fmla="*/ 365 w 608"/>
                  <a:gd name="T59" fmla="*/ 104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08" h="353">
                    <a:moveTo>
                      <a:pt x="365" y="104"/>
                    </a:moveTo>
                    <a:lnTo>
                      <a:pt x="365" y="104"/>
                    </a:lnTo>
                    <a:cubicBezTo>
                      <a:pt x="397" y="110"/>
                      <a:pt x="427" y="115"/>
                      <a:pt x="457" y="122"/>
                    </a:cubicBezTo>
                    <a:cubicBezTo>
                      <a:pt x="490" y="130"/>
                      <a:pt x="522" y="144"/>
                      <a:pt x="550" y="163"/>
                    </a:cubicBezTo>
                    <a:cubicBezTo>
                      <a:pt x="569" y="175"/>
                      <a:pt x="583" y="191"/>
                      <a:pt x="594" y="210"/>
                    </a:cubicBezTo>
                    <a:cubicBezTo>
                      <a:pt x="608" y="236"/>
                      <a:pt x="600" y="270"/>
                      <a:pt x="575" y="287"/>
                    </a:cubicBezTo>
                    <a:cubicBezTo>
                      <a:pt x="550" y="304"/>
                      <a:pt x="516" y="299"/>
                      <a:pt x="496" y="276"/>
                    </a:cubicBezTo>
                    <a:cubicBezTo>
                      <a:pt x="477" y="254"/>
                      <a:pt x="477" y="220"/>
                      <a:pt x="498" y="197"/>
                    </a:cubicBezTo>
                    <a:cubicBezTo>
                      <a:pt x="500" y="195"/>
                      <a:pt x="501" y="193"/>
                      <a:pt x="504" y="190"/>
                    </a:cubicBezTo>
                    <a:cubicBezTo>
                      <a:pt x="448" y="163"/>
                      <a:pt x="389" y="154"/>
                      <a:pt x="328" y="151"/>
                    </a:cubicBezTo>
                    <a:cubicBezTo>
                      <a:pt x="328" y="155"/>
                      <a:pt x="327" y="158"/>
                      <a:pt x="327" y="161"/>
                    </a:cubicBezTo>
                    <a:cubicBezTo>
                      <a:pt x="327" y="176"/>
                      <a:pt x="328" y="191"/>
                      <a:pt x="327" y="205"/>
                    </a:cubicBezTo>
                    <a:cubicBezTo>
                      <a:pt x="326" y="221"/>
                      <a:pt x="328" y="232"/>
                      <a:pt x="343" y="243"/>
                    </a:cubicBezTo>
                    <a:cubicBezTo>
                      <a:pt x="370" y="264"/>
                      <a:pt x="369" y="306"/>
                      <a:pt x="344" y="330"/>
                    </a:cubicBezTo>
                    <a:cubicBezTo>
                      <a:pt x="319" y="353"/>
                      <a:pt x="279" y="351"/>
                      <a:pt x="257" y="324"/>
                    </a:cubicBezTo>
                    <a:cubicBezTo>
                      <a:pt x="235" y="297"/>
                      <a:pt x="241" y="257"/>
                      <a:pt x="270" y="238"/>
                    </a:cubicBezTo>
                    <a:cubicBezTo>
                      <a:pt x="278" y="232"/>
                      <a:pt x="280" y="227"/>
                      <a:pt x="280" y="218"/>
                    </a:cubicBezTo>
                    <a:cubicBezTo>
                      <a:pt x="279" y="196"/>
                      <a:pt x="279" y="174"/>
                      <a:pt x="279" y="151"/>
                    </a:cubicBezTo>
                    <a:cubicBezTo>
                      <a:pt x="217" y="154"/>
                      <a:pt x="158" y="163"/>
                      <a:pt x="105" y="188"/>
                    </a:cubicBezTo>
                    <a:cubicBezTo>
                      <a:pt x="111" y="202"/>
                      <a:pt x="119" y="215"/>
                      <a:pt x="123" y="229"/>
                    </a:cubicBezTo>
                    <a:cubicBezTo>
                      <a:pt x="128" y="253"/>
                      <a:pt x="115" y="277"/>
                      <a:pt x="94" y="289"/>
                    </a:cubicBezTo>
                    <a:cubicBezTo>
                      <a:pt x="72" y="301"/>
                      <a:pt x="46" y="299"/>
                      <a:pt x="26" y="283"/>
                    </a:cubicBezTo>
                    <a:cubicBezTo>
                      <a:pt x="8" y="268"/>
                      <a:pt x="0" y="242"/>
                      <a:pt x="8" y="219"/>
                    </a:cubicBezTo>
                    <a:cubicBezTo>
                      <a:pt x="18" y="190"/>
                      <a:pt x="40" y="171"/>
                      <a:pt x="65" y="156"/>
                    </a:cubicBezTo>
                    <a:cubicBezTo>
                      <a:pt x="113" y="128"/>
                      <a:pt x="165" y="116"/>
                      <a:pt x="219" y="108"/>
                    </a:cubicBezTo>
                    <a:cubicBezTo>
                      <a:pt x="225" y="107"/>
                      <a:pt x="232" y="106"/>
                      <a:pt x="239" y="105"/>
                    </a:cubicBezTo>
                    <a:lnTo>
                      <a:pt x="239" y="0"/>
                    </a:lnTo>
                    <a:lnTo>
                      <a:pt x="365" y="0"/>
                    </a:lnTo>
                    <a:lnTo>
                      <a:pt x="365" y="104"/>
                    </a:lnTo>
                    <a:lnTo>
                      <a:pt x="365" y="104"/>
                    </a:lnTo>
                    <a:close/>
                  </a:path>
                </a:pathLst>
              </a:custGeom>
              <a:noFill/>
              <a:ln w="23813"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34290" tIns="17145" rIns="34290" bIns="17145" numCol="1" anchor="t" anchorCtr="0" compatLnSpc="1">
                <a:prstTxWarp prst="textNoShape">
                  <a:avLst/>
                </a:prstTxWarp>
              </a:bodyPr>
              <a:lstStyle/>
              <a:p>
                <a:pPr algn="ctr"/>
                <a:endParaRPr lang="en-US" sz="1013"/>
              </a:p>
            </p:txBody>
          </p:sp>
          <p:sp>
            <p:nvSpPr>
              <p:cNvPr id="29" name="Freeform 18"/>
              <p:cNvSpPr>
                <a:spLocks/>
              </p:cNvSpPr>
              <p:nvPr/>
            </p:nvSpPr>
            <p:spPr bwMode="auto">
              <a:xfrm>
                <a:off x="5092" y="2960"/>
                <a:ext cx="169" cy="95"/>
              </a:xfrm>
              <a:custGeom>
                <a:avLst/>
                <a:gdLst>
                  <a:gd name="T0" fmla="*/ 0 w 147"/>
                  <a:gd name="T1" fmla="*/ 83 h 83"/>
                  <a:gd name="T2" fmla="*/ 0 w 147"/>
                  <a:gd name="T3" fmla="*/ 83 h 83"/>
                  <a:gd name="T4" fmla="*/ 37 w 147"/>
                  <a:gd name="T5" fmla="*/ 17 h 83"/>
                  <a:gd name="T6" fmla="*/ 114 w 147"/>
                  <a:gd name="T7" fmla="*/ 14 h 83"/>
                  <a:gd name="T8" fmla="*/ 136 w 147"/>
                  <a:gd name="T9" fmla="*/ 30 h 83"/>
                  <a:gd name="T10" fmla="*/ 143 w 147"/>
                  <a:gd name="T11" fmla="*/ 62 h 83"/>
                  <a:gd name="T12" fmla="*/ 118 w 147"/>
                  <a:gd name="T13" fmla="*/ 82 h 83"/>
                  <a:gd name="T14" fmla="*/ 0 w 147"/>
                  <a:gd name="T15" fmla="*/ 83 h 8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7" h="83">
                    <a:moveTo>
                      <a:pt x="0" y="83"/>
                    </a:moveTo>
                    <a:lnTo>
                      <a:pt x="0" y="83"/>
                    </a:lnTo>
                    <a:cubicBezTo>
                      <a:pt x="1" y="54"/>
                      <a:pt x="13" y="32"/>
                      <a:pt x="37" y="17"/>
                    </a:cubicBezTo>
                    <a:cubicBezTo>
                      <a:pt x="61" y="1"/>
                      <a:pt x="88" y="0"/>
                      <a:pt x="114" y="14"/>
                    </a:cubicBezTo>
                    <a:cubicBezTo>
                      <a:pt x="122" y="18"/>
                      <a:pt x="130" y="24"/>
                      <a:pt x="136" y="30"/>
                    </a:cubicBezTo>
                    <a:cubicBezTo>
                      <a:pt x="145" y="39"/>
                      <a:pt x="147" y="50"/>
                      <a:pt x="143" y="62"/>
                    </a:cubicBezTo>
                    <a:cubicBezTo>
                      <a:pt x="139" y="74"/>
                      <a:pt x="130" y="82"/>
                      <a:pt x="118" y="82"/>
                    </a:cubicBezTo>
                    <a:cubicBezTo>
                      <a:pt x="79" y="83"/>
                      <a:pt x="40" y="83"/>
                      <a:pt x="0" y="83"/>
                    </a:cubicBezTo>
                    <a:close/>
                  </a:path>
                </a:pathLst>
              </a:custGeom>
              <a:solidFill>
                <a:schemeClr val="tx1"/>
              </a:solidFill>
              <a:ln w="0">
                <a:solidFill>
                  <a:srgbClr val="000000"/>
                </a:solidFill>
                <a:prstDash val="solid"/>
                <a:round/>
                <a:headEnd/>
                <a:tailEnd/>
              </a:ln>
            </p:spPr>
            <p:txBody>
              <a:bodyPr vert="horz" wrap="square" lIns="34290" tIns="17145" rIns="34290" bIns="17145" numCol="1" anchor="t" anchorCtr="0" compatLnSpc="1">
                <a:prstTxWarp prst="textNoShape">
                  <a:avLst/>
                </a:prstTxWarp>
              </a:bodyPr>
              <a:lstStyle/>
              <a:p>
                <a:pPr algn="ctr"/>
                <a:endParaRPr lang="en-US" sz="1013"/>
              </a:p>
            </p:txBody>
          </p:sp>
          <p:sp>
            <p:nvSpPr>
              <p:cNvPr id="30" name="Freeform 19"/>
              <p:cNvSpPr>
                <a:spLocks/>
              </p:cNvSpPr>
              <p:nvPr/>
            </p:nvSpPr>
            <p:spPr bwMode="auto">
              <a:xfrm>
                <a:off x="5092" y="2960"/>
                <a:ext cx="169" cy="95"/>
              </a:xfrm>
              <a:custGeom>
                <a:avLst/>
                <a:gdLst>
                  <a:gd name="T0" fmla="*/ 0 w 147"/>
                  <a:gd name="T1" fmla="*/ 83 h 83"/>
                  <a:gd name="T2" fmla="*/ 0 w 147"/>
                  <a:gd name="T3" fmla="*/ 83 h 83"/>
                  <a:gd name="T4" fmla="*/ 37 w 147"/>
                  <a:gd name="T5" fmla="*/ 17 h 83"/>
                  <a:gd name="T6" fmla="*/ 114 w 147"/>
                  <a:gd name="T7" fmla="*/ 14 h 83"/>
                  <a:gd name="T8" fmla="*/ 136 w 147"/>
                  <a:gd name="T9" fmla="*/ 30 h 83"/>
                  <a:gd name="T10" fmla="*/ 143 w 147"/>
                  <a:gd name="T11" fmla="*/ 62 h 83"/>
                  <a:gd name="T12" fmla="*/ 118 w 147"/>
                  <a:gd name="T13" fmla="*/ 82 h 83"/>
                  <a:gd name="T14" fmla="*/ 0 w 147"/>
                  <a:gd name="T15" fmla="*/ 83 h 83"/>
                  <a:gd name="T16" fmla="*/ 0 w 147"/>
                  <a:gd name="T17" fmla="*/ 8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 h="83">
                    <a:moveTo>
                      <a:pt x="0" y="83"/>
                    </a:moveTo>
                    <a:lnTo>
                      <a:pt x="0" y="83"/>
                    </a:lnTo>
                    <a:cubicBezTo>
                      <a:pt x="1" y="54"/>
                      <a:pt x="13" y="32"/>
                      <a:pt x="37" y="17"/>
                    </a:cubicBezTo>
                    <a:cubicBezTo>
                      <a:pt x="61" y="1"/>
                      <a:pt x="88" y="0"/>
                      <a:pt x="114" y="14"/>
                    </a:cubicBezTo>
                    <a:cubicBezTo>
                      <a:pt x="122" y="18"/>
                      <a:pt x="130" y="24"/>
                      <a:pt x="136" y="30"/>
                    </a:cubicBezTo>
                    <a:cubicBezTo>
                      <a:pt x="145" y="39"/>
                      <a:pt x="147" y="50"/>
                      <a:pt x="143" y="62"/>
                    </a:cubicBezTo>
                    <a:cubicBezTo>
                      <a:pt x="139" y="74"/>
                      <a:pt x="130" y="82"/>
                      <a:pt x="118" y="82"/>
                    </a:cubicBezTo>
                    <a:cubicBezTo>
                      <a:pt x="79" y="83"/>
                      <a:pt x="40" y="83"/>
                      <a:pt x="0" y="83"/>
                    </a:cubicBezTo>
                    <a:lnTo>
                      <a:pt x="0" y="83"/>
                    </a:lnTo>
                    <a:close/>
                  </a:path>
                </a:pathLst>
              </a:custGeom>
              <a:noFill/>
              <a:ln w="23813"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34290" tIns="17145" rIns="34290" bIns="17145" numCol="1" anchor="t" anchorCtr="0" compatLnSpc="1">
                <a:prstTxWarp prst="textNoShape">
                  <a:avLst/>
                </a:prstTxWarp>
              </a:bodyPr>
              <a:lstStyle/>
              <a:p>
                <a:pPr algn="ctr"/>
                <a:endParaRPr lang="en-US" sz="1013"/>
              </a:p>
            </p:txBody>
          </p:sp>
          <p:sp>
            <p:nvSpPr>
              <p:cNvPr id="31" name="Freeform 20"/>
              <p:cNvSpPr>
                <a:spLocks/>
              </p:cNvSpPr>
              <p:nvPr/>
            </p:nvSpPr>
            <p:spPr bwMode="auto">
              <a:xfrm>
                <a:off x="4273" y="2958"/>
                <a:ext cx="168" cy="97"/>
              </a:xfrm>
              <a:custGeom>
                <a:avLst/>
                <a:gdLst>
                  <a:gd name="T0" fmla="*/ 147 w 147"/>
                  <a:gd name="T1" fmla="*/ 84 h 84"/>
                  <a:gd name="T2" fmla="*/ 147 w 147"/>
                  <a:gd name="T3" fmla="*/ 84 h 84"/>
                  <a:gd name="T4" fmla="*/ 31 w 147"/>
                  <a:gd name="T5" fmla="*/ 84 h 84"/>
                  <a:gd name="T6" fmla="*/ 5 w 147"/>
                  <a:gd name="T7" fmla="*/ 64 h 84"/>
                  <a:gd name="T8" fmla="*/ 11 w 147"/>
                  <a:gd name="T9" fmla="*/ 31 h 84"/>
                  <a:gd name="T10" fmla="*/ 96 w 147"/>
                  <a:gd name="T11" fmla="*/ 11 h 84"/>
                  <a:gd name="T12" fmla="*/ 147 w 147"/>
                  <a:gd name="T13" fmla="*/ 84 h 84"/>
                </a:gdLst>
                <a:ahLst/>
                <a:cxnLst>
                  <a:cxn ang="0">
                    <a:pos x="T0" y="T1"/>
                  </a:cxn>
                  <a:cxn ang="0">
                    <a:pos x="T2" y="T3"/>
                  </a:cxn>
                  <a:cxn ang="0">
                    <a:pos x="T4" y="T5"/>
                  </a:cxn>
                  <a:cxn ang="0">
                    <a:pos x="T6" y="T7"/>
                  </a:cxn>
                  <a:cxn ang="0">
                    <a:pos x="T8" y="T9"/>
                  </a:cxn>
                  <a:cxn ang="0">
                    <a:pos x="T10" y="T11"/>
                  </a:cxn>
                  <a:cxn ang="0">
                    <a:pos x="T12" y="T13"/>
                  </a:cxn>
                </a:cxnLst>
                <a:rect l="0" t="0" r="r" b="b"/>
                <a:pathLst>
                  <a:path w="147" h="84">
                    <a:moveTo>
                      <a:pt x="147" y="84"/>
                    </a:moveTo>
                    <a:lnTo>
                      <a:pt x="147" y="84"/>
                    </a:lnTo>
                    <a:cubicBezTo>
                      <a:pt x="107" y="84"/>
                      <a:pt x="69" y="84"/>
                      <a:pt x="31" y="84"/>
                    </a:cubicBezTo>
                    <a:cubicBezTo>
                      <a:pt x="18" y="83"/>
                      <a:pt x="9" y="75"/>
                      <a:pt x="5" y="64"/>
                    </a:cubicBezTo>
                    <a:cubicBezTo>
                      <a:pt x="0" y="52"/>
                      <a:pt x="2" y="40"/>
                      <a:pt x="11" y="31"/>
                    </a:cubicBezTo>
                    <a:cubicBezTo>
                      <a:pt x="32" y="8"/>
                      <a:pt x="67" y="0"/>
                      <a:pt x="96" y="11"/>
                    </a:cubicBezTo>
                    <a:cubicBezTo>
                      <a:pt x="126" y="22"/>
                      <a:pt x="146" y="51"/>
                      <a:pt x="147" y="84"/>
                    </a:cubicBezTo>
                    <a:close/>
                  </a:path>
                </a:pathLst>
              </a:custGeom>
              <a:solidFill>
                <a:schemeClr val="tx1"/>
              </a:solidFill>
              <a:ln w="0">
                <a:solidFill>
                  <a:srgbClr val="000000"/>
                </a:solidFill>
                <a:prstDash val="solid"/>
                <a:round/>
                <a:headEnd/>
                <a:tailEnd/>
              </a:ln>
            </p:spPr>
            <p:txBody>
              <a:bodyPr vert="horz" wrap="square" lIns="34290" tIns="17145" rIns="34290" bIns="17145" numCol="1" anchor="t" anchorCtr="0" compatLnSpc="1">
                <a:prstTxWarp prst="textNoShape">
                  <a:avLst/>
                </a:prstTxWarp>
              </a:bodyPr>
              <a:lstStyle/>
              <a:p>
                <a:pPr algn="ctr"/>
                <a:endParaRPr lang="en-US" sz="1013"/>
              </a:p>
            </p:txBody>
          </p:sp>
          <p:sp>
            <p:nvSpPr>
              <p:cNvPr id="32" name="Freeform 21"/>
              <p:cNvSpPr>
                <a:spLocks/>
              </p:cNvSpPr>
              <p:nvPr/>
            </p:nvSpPr>
            <p:spPr bwMode="auto">
              <a:xfrm>
                <a:off x="4273" y="2958"/>
                <a:ext cx="168" cy="97"/>
              </a:xfrm>
              <a:custGeom>
                <a:avLst/>
                <a:gdLst>
                  <a:gd name="T0" fmla="*/ 147 w 147"/>
                  <a:gd name="T1" fmla="*/ 84 h 84"/>
                  <a:gd name="T2" fmla="*/ 147 w 147"/>
                  <a:gd name="T3" fmla="*/ 84 h 84"/>
                  <a:gd name="T4" fmla="*/ 31 w 147"/>
                  <a:gd name="T5" fmla="*/ 84 h 84"/>
                  <a:gd name="T6" fmla="*/ 5 w 147"/>
                  <a:gd name="T7" fmla="*/ 64 h 84"/>
                  <a:gd name="T8" fmla="*/ 11 w 147"/>
                  <a:gd name="T9" fmla="*/ 31 h 84"/>
                  <a:gd name="T10" fmla="*/ 96 w 147"/>
                  <a:gd name="T11" fmla="*/ 11 h 84"/>
                  <a:gd name="T12" fmla="*/ 147 w 147"/>
                  <a:gd name="T13" fmla="*/ 84 h 84"/>
                  <a:gd name="T14" fmla="*/ 147 w 147"/>
                  <a:gd name="T15" fmla="*/ 84 h 8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7" h="84">
                    <a:moveTo>
                      <a:pt x="147" y="84"/>
                    </a:moveTo>
                    <a:lnTo>
                      <a:pt x="147" y="84"/>
                    </a:lnTo>
                    <a:cubicBezTo>
                      <a:pt x="107" y="84"/>
                      <a:pt x="69" y="84"/>
                      <a:pt x="31" y="84"/>
                    </a:cubicBezTo>
                    <a:cubicBezTo>
                      <a:pt x="18" y="83"/>
                      <a:pt x="9" y="75"/>
                      <a:pt x="5" y="64"/>
                    </a:cubicBezTo>
                    <a:cubicBezTo>
                      <a:pt x="0" y="52"/>
                      <a:pt x="2" y="40"/>
                      <a:pt x="11" y="31"/>
                    </a:cubicBezTo>
                    <a:cubicBezTo>
                      <a:pt x="32" y="8"/>
                      <a:pt x="67" y="0"/>
                      <a:pt x="96" y="11"/>
                    </a:cubicBezTo>
                    <a:cubicBezTo>
                      <a:pt x="126" y="22"/>
                      <a:pt x="146" y="51"/>
                      <a:pt x="147" y="84"/>
                    </a:cubicBezTo>
                    <a:lnTo>
                      <a:pt x="147" y="84"/>
                    </a:lnTo>
                    <a:close/>
                  </a:path>
                </a:pathLst>
              </a:custGeom>
              <a:noFill/>
              <a:ln w="23813"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34290" tIns="17145" rIns="34290" bIns="17145" numCol="1" anchor="t" anchorCtr="0" compatLnSpc="1">
                <a:prstTxWarp prst="textNoShape">
                  <a:avLst/>
                </a:prstTxWarp>
              </a:bodyPr>
              <a:lstStyle/>
              <a:p>
                <a:pPr algn="ctr"/>
                <a:endParaRPr lang="en-US" sz="1013"/>
              </a:p>
            </p:txBody>
          </p:sp>
        </p:grpSp>
      </p:grpSp>
      <p:sp>
        <p:nvSpPr>
          <p:cNvPr id="64" name="TextBox 63"/>
          <p:cNvSpPr txBox="1"/>
          <p:nvPr/>
        </p:nvSpPr>
        <p:spPr>
          <a:xfrm>
            <a:off x="10456970" y="673552"/>
            <a:ext cx="793589" cy="307777"/>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ICU</a:t>
            </a:r>
          </a:p>
        </p:txBody>
      </p:sp>
      <p:sp>
        <p:nvSpPr>
          <p:cNvPr id="65" name="TextBox 64"/>
          <p:cNvSpPr txBox="1"/>
          <p:nvPr/>
        </p:nvSpPr>
        <p:spPr>
          <a:xfrm>
            <a:off x="9067038" y="2783263"/>
            <a:ext cx="1734312" cy="1323439"/>
          </a:xfrm>
          <a:prstGeom prst="rect">
            <a:avLst/>
          </a:prstGeom>
          <a:noFill/>
        </p:spPr>
        <p:txBody>
          <a:bodyPr wrap="square" rtlCol="0">
            <a:spAutoFit/>
          </a:bodyPr>
          <a:lstStyle/>
          <a:p>
            <a:pPr algn="ctr"/>
            <a:r>
              <a:rPr lang="en-US" sz="2000" dirty="0">
                <a:solidFill>
                  <a:srgbClr val="00B050"/>
                </a:solidFill>
                <a:latin typeface="Times New Roman" panose="02020603050405020304" pitchFamily="18" charset="0"/>
                <a:cs typeface="Times New Roman" panose="02020603050405020304" pitchFamily="18" charset="0"/>
              </a:rPr>
              <a:t>Staffing </a:t>
            </a:r>
          </a:p>
          <a:p>
            <a:pPr algn="ctr"/>
            <a:r>
              <a:rPr lang="en-US" sz="2000" dirty="0">
                <a:solidFill>
                  <a:srgbClr val="00B050"/>
                </a:solidFill>
                <a:latin typeface="Times New Roman" panose="02020603050405020304" pitchFamily="18" charset="0"/>
                <a:cs typeface="Times New Roman" panose="02020603050405020304" pitchFamily="18" charset="0"/>
              </a:rPr>
              <a:t>And</a:t>
            </a:r>
          </a:p>
          <a:p>
            <a:pPr algn="ctr"/>
            <a:r>
              <a:rPr lang="en-US" sz="2000" dirty="0">
                <a:solidFill>
                  <a:srgbClr val="00B050"/>
                </a:solidFill>
                <a:latin typeface="Times New Roman" panose="02020603050405020304" pitchFamily="18" charset="0"/>
                <a:cs typeface="Times New Roman" panose="02020603050405020304" pitchFamily="18" charset="0"/>
              </a:rPr>
              <a:t> Workforce Management</a:t>
            </a:r>
            <a:endParaRPr lang="en-US" sz="2000" baseline="30000" dirty="0">
              <a:solidFill>
                <a:srgbClr val="00B050"/>
              </a:solidFill>
              <a:latin typeface="Times New Roman" panose="02020603050405020304" pitchFamily="18" charset="0"/>
              <a:cs typeface="Times New Roman" panose="02020603050405020304" pitchFamily="18" charset="0"/>
            </a:endParaRPr>
          </a:p>
        </p:txBody>
      </p:sp>
      <p:sp>
        <p:nvSpPr>
          <p:cNvPr id="66" name="TextBox 65"/>
          <p:cNvSpPr txBox="1"/>
          <p:nvPr/>
        </p:nvSpPr>
        <p:spPr>
          <a:xfrm>
            <a:off x="2426295" y="2807847"/>
            <a:ext cx="1372992" cy="523220"/>
          </a:xfrm>
          <a:prstGeom prst="rect">
            <a:avLst/>
          </a:prstGeom>
          <a:noFill/>
        </p:spPr>
        <p:txBody>
          <a:bodyPr wrap="square" rtlCol="0">
            <a:spAutoFit/>
          </a:bodyPr>
          <a:lstStyle/>
          <a:p>
            <a:pPr algn="ctr"/>
            <a:r>
              <a:rPr lang="en-US" sz="1400" dirty="0">
                <a:latin typeface="Times New Roman" panose="02020603050405020304" pitchFamily="18" charset="0"/>
                <a:cs typeface="Times New Roman" panose="02020603050405020304" pitchFamily="18" charset="0"/>
              </a:rPr>
              <a:t>Transfer Center</a:t>
            </a:r>
          </a:p>
        </p:txBody>
      </p:sp>
      <p:sp>
        <p:nvSpPr>
          <p:cNvPr id="67" name="TextBox 66"/>
          <p:cNvSpPr txBox="1"/>
          <p:nvPr/>
        </p:nvSpPr>
        <p:spPr>
          <a:xfrm>
            <a:off x="805162" y="638736"/>
            <a:ext cx="1421117" cy="307777"/>
          </a:xfrm>
          <a:prstGeom prst="rect">
            <a:avLst/>
          </a:prstGeom>
          <a:noFill/>
        </p:spPr>
        <p:txBody>
          <a:bodyPr wrap="square" rtlCol="0">
            <a:spAutoFit/>
          </a:bodyPr>
          <a:lstStyle/>
          <a:p>
            <a:pPr algn="ctr"/>
            <a:r>
              <a:rPr lang="en-US" sz="1400" dirty="0">
                <a:latin typeface="Times New Roman" panose="02020603050405020304" pitchFamily="18" charset="0"/>
                <a:cs typeface="Times New Roman" panose="02020603050405020304" pitchFamily="18" charset="0"/>
              </a:rPr>
              <a:t>Discharge List</a:t>
            </a:r>
          </a:p>
        </p:txBody>
      </p:sp>
      <p:sp>
        <p:nvSpPr>
          <p:cNvPr id="68" name="TextBox 67"/>
          <p:cNvSpPr txBox="1"/>
          <p:nvPr/>
        </p:nvSpPr>
        <p:spPr>
          <a:xfrm>
            <a:off x="8365053" y="664419"/>
            <a:ext cx="922827" cy="307777"/>
          </a:xfrm>
          <a:prstGeom prst="rect">
            <a:avLst/>
          </a:prstGeom>
          <a:noFill/>
        </p:spPr>
        <p:txBody>
          <a:bodyPr wrap="square" rtlCol="0">
            <a:spAutoFit/>
          </a:bodyPr>
          <a:lstStyle/>
          <a:p>
            <a:pPr algn="ctr"/>
            <a:r>
              <a:rPr lang="en-US" sz="1400" dirty="0">
                <a:latin typeface="Times New Roman" panose="02020603050405020304" pitchFamily="18" charset="0"/>
                <a:cs typeface="Times New Roman" panose="02020603050405020304" pitchFamily="18" charset="0"/>
              </a:rPr>
              <a:t>Surgery</a:t>
            </a:r>
          </a:p>
        </p:txBody>
      </p:sp>
      <p:sp>
        <p:nvSpPr>
          <p:cNvPr id="69" name="TextBox 68"/>
          <p:cNvSpPr txBox="1"/>
          <p:nvPr/>
        </p:nvSpPr>
        <p:spPr>
          <a:xfrm>
            <a:off x="2710521" y="531014"/>
            <a:ext cx="1177531" cy="523220"/>
          </a:xfrm>
          <a:prstGeom prst="rect">
            <a:avLst/>
          </a:prstGeom>
          <a:noFill/>
        </p:spPr>
        <p:txBody>
          <a:bodyPr wrap="square" rtlCol="0">
            <a:spAutoFit/>
          </a:bodyPr>
          <a:lstStyle/>
          <a:p>
            <a:pPr algn="ctr"/>
            <a:r>
              <a:rPr lang="en-US" sz="1400" dirty="0">
                <a:latin typeface="Times New Roman" panose="02020603050405020304" pitchFamily="18" charset="0"/>
                <a:cs typeface="Times New Roman" panose="02020603050405020304" pitchFamily="18" charset="0"/>
              </a:rPr>
              <a:t>EVS &amp; Transport</a:t>
            </a:r>
          </a:p>
        </p:txBody>
      </p:sp>
      <p:sp>
        <p:nvSpPr>
          <p:cNvPr id="70" name="TextBox 69"/>
          <p:cNvSpPr txBox="1"/>
          <p:nvPr/>
        </p:nvSpPr>
        <p:spPr>
          <a:xfrm>
            <a:off x="6522068" y="697658"/>
            <a:ext cx="957368" cy="307777"/>
          </a:xfrm>
          <a:prstGeom prst="rect">
            <a:avLst/>
          </a:prstGeom>
          <a:noFill/>
        </p:spPr>
        <p:txBody>
          <a:bodyPr wrap="square" rtlCol="0">
            <a:spAutoFit/>
          </a:bodyPr>
          <a:lstStyle/>
          <a:p>
            <a:pPr algn="ctr"/>
            <a:r>
              <a:rPr lang="en-US" sz="1400" dirty="0">
                <a:latin typeface="Times New Roman" panose="02020603050405020304" pitchFamily="18" charset="0"/>
                <a:cs typeface="Times New Roman" panose="02020603050405020304" pitchFamily="18" charset="0"/>
              </a:rPr>
              <a:t>ED</a:t>
            </a:r>
          </a:p>
        </p:txBody>
      </p:sp>
      <p:sp>
        <p:nvSpPr>
          <p:cNvPr id="71" name="TextBox 70"/>
          <p:cNvSpPr txBox="1"/>
          <p:nvPr/>
        </p:nvSpPr>
        <p:spPr>
          <a:xfrm>
            <a:off x="4305567" y="539556"/>
            <a:ext cx="1676035" cy="523220"/>
          </a:xfrm>
          <a:prstGeom prst="rect">
            <a:avLst/>
          </a:prstGeom>
          <a:noFill/>
        </p:spPr>
        <p:txBody>
          <a:bodyPr wrap="square" rtlCol="0">
            <a:spAutoFit/>
          </a:bodyPr>
          <a:lstStyle/>
          <a:p>
            <a:pPr algn="ctr"/>
            <a:r>
              <a:rPr lang="en-US" sz="1400" dirty="0">
                <a:latin typeface="Times New Roman" panose="02020603050405020304" pitchFamily="18" charset="0"/>
                <a:cs typeface="Times New Roman" panose="02020603050405020304" pitchFamily="18" charset="0"/>
              </a:rPr>
              <a:t>Bed </a:t>
            </a:r>
          </a:p>
          <a:p>
            <a:pPr algn="ctr"/>
            <a:r>
              <a:rPr lang="en-US" sz="1400" dirty="0">
                <a:latin typeface="Times New Roman" panose="02020603050405020304" pitchFamily="18" charset="0"/>
                <a:cs typeface="Times New Roman" panose="02020603050405020304" pitchFamily="18" charset="0"/>
              </a:rPr>
              <a:t>Management</a:t>
            </a:r>
          </a:p>
        </p:txBody>
      </p:sp>
      <p:sp>
        <p:nvSpPr>
          <p:cNvPr id="72" name="Rectangle 71"/>
          <p:cNvSpPr/>
          <p:nvPr/>
        </p:nvSpPr>
        <p:spPr>
          <a:xfrm>
            <a:off x="6113044" y="531978"/>
            <a:ext cx="5698301" cy="2126339"/>
          </a:xfrm>
          <a:prstGeom prst="rect">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74" name="TextBox 73"/>
          <p:cNvSpPr txBox="1"/>
          <p:nvPr/>
        </p:nvSpPr>
        <p:spPr>
          <a:xfrm>
            <a:off x="1218175" y="33174"/>
            <a:ext cx="4247830" cy="507831"/>
          </a:xfrm>
          <a:prstGeom prst="rect">
            <a:avLst/>
          </a:prstGeom>
          <a:noFill/>
        </p:spPr>
        <p:txBody>
          <a:bodyPr wrap="square" rtlCol="0">
            <a:spAutoFit/>
          </a:bodyPr>
          <a:lstStyle/>
          <a:p>
            <a:pPr algn="ctr"/>
            <a:r>
              <a:rPr lang="en-US" sz="2700" dirty="0">
                <a:solidFill>
                  <a:schemeClr val="accent6"/>
                </a:solidFill>
                <a:latin typeface="Times New Roman" panose="02020603050405020304" pitchFamily="18" charset="0"/>
                <a:cs typeface="Times New Roman" panose="02020603050405020304" pitchFamily="18" charset="0"/>
              </a:rPr>
              <a:t>Capacity Management</a:t>
            </a:r>
          </a:p>
        </p:txBody>
      </p:sp>
      <p:sp>
        <p:nvSpPr>
          <p:cNvPr id="76" name="TextBox 75"/>
          <p:cNvSpPr txBox="1"/>
          <p:nvPr/>
        </p:nvSpPr>
        <p:spPr>
          <a:xfrm>
            <a:off x="7129047" y="25144"/>
            <a:ext cx="4306955" cy="507831"/>
          </a:xfrm>
          <a:prstGeom prst="rect">
            <a:avLst/>
          </a:prstGeom>
          <a:noFill/>
        </p:spPr>
        <p:txBody>
          <a:bodyPr wrap="square" rtlCol="0">
            <a:spAutoFit/>
          </a:bodyPr>
          <a:lstStyle/>
          <a:p>
            <a:pPr algn="ctr"/>
            <a:r>
              <a:rPr lang="en-US" sz="2700" dirty="0">
                <a:solidFill>
                  <a:srgbClr val="7030A0"/>
                </a:solidFill>
                <a:latin typeface="Times New Roman" panose="02020603050405020304" pitchFamily="18" charset="0"/>
                <a:cs typeface="Times New Roman" panose="02020603050405020304" pitchFamily="18" charset="0"/>
              </a:rPr>
              <a:t>Venues</a:t>
            </a:r>
          </a:p>
        </p:txBody>
      </p:sp>
      <p:sp>
        <p:nvSpPr>
          <p:cNvPr id="77" name="TextBox 76"/>
          <p:cNvSpPr txBox="1"/>
          <p:nvPr/>
        </p:nvSpPr>
        <p:spPr>
          <a:xfrm>
            <a:off x="4455227" y="2798042"/>
            <a:ext cx="718512" cy="523220"/>
          </a:xfrm>
          <a:prstGeom prst="rect">
            <a:avLst/>
          </a:prstGeom>
          <a:noFill/>
        </p:spPr>
        <p:txBody>
          <a:bodyPr wrap="square" rtlCol="0">
            <a:spAutoFit/>
          </a:bodyPr>
          <a:lstStyle/>
          <a:p>
            <a:pPr algn="ctr"/>
            <a:r>
              <a:rPr lang="en-US" sz="1400" dirty="0">
                <a:latin typeface="Times New Roman" panose="02020603050405020304" pitchFamily="18" charset="0"/>
                <a:cs typeface="Times New Roman" panose="02020603050405020304" pitchFamily="18" charset="0"/>
              </a:rPr>
              <a:t>Bed Board</a:t>
            </a:r>
          </a:p>
        </p:txBody>
      </p:sp>
      <p:sp>
        <p:nvSpPr>
          <p:cNvPr id="78" name="TextBox 77"/>
          <p:cNvSpPr txBox="1"/>
          <p:nvPr/>
        </p:nvSpPr>
        <p:spPr>
          <a:xfrm>
            <a:off x="6103377" y="2816633"/>
            <a:ext cx="1196152" cy="523220"/>
          </a:xfrm>
          <a:prstGeom prst="rect">
            <a:avLst/>
          </a:prstGeom>
          <a:noFill/>
        </p:spPr>
        <p:txBody>
          <a:bodyPr wrap="square" rtlCol="0">
            <a:spAutoFit/>
          </a:bodyPr>
          <a:lstStyle/>
          <a:p>
            <a:pPr algn="ctr"/>
            <a:r>
              <a:rPr lang="en-US" sz="1400" dirty="0">
                <a:latin typeface="Times New Roman" panose="02020603050405020304" pitchFamily="18" charset="0"/>
                <a:cs typeface="Times New Roman" panose="02020603050405020304" pitchFamily="18" charset="0"/>
              </a:rPr>
              <a:t>Patient Progression</a:t>
            </a:r>
          </a:p>
        </p:txBody>
      </p:sp>
      <p:sp>
        <p:nvSpPr>
          <p:cNvPr id="79" name="TextBox 78"/>
          <p:cNvSpPr txBox="1"/>
          <p:nvPr/>
        </p:nvSpPr>
        <p:spPr>
          <a:xfrm>
            <a:off x="7607535" y="2822175"/>
            <a:ext cx="1055116" cy="523220"/>
          </a:xfrm>
          <a:prstGeom prst="rect">
            <a:avLst/>
          </a:prstGeom>
          <a:noFill/>
        </p:spPr>
        <p:txBody>
          <a:bodyPr wrap="square" rtlCol="0">
            <a:spAutoFit/>
          </a:bodyPr>
          <a:lstStyle/>
          <a:p>
            <a:pPr algn="ctr"/>
            <a:r>
              <a:rPr lang="en-US" sz="1400" dirty="0">
                <a:latin typeface="Times New Roman" panose="02020603050405020304" pitchFamily="18" charset="0"/>
                <a:cs typeface="Times New Roman" panose="02020603050405020304" pitchFamily="18" charset="0"/>
              </a:rPr>
              <a:t>Predictive Staffing</a:t>
            </a:r>
          </a:p>
        </p:txBody>
      </p:sp>
    </p:spTree>
    <p:extLst>
      <p:ext uri="{BB962C8B-B14F-4D97-AF65-F5344CB8AC3E}">
        <p14:creationId xmlns:p14="http://schemas.microsoft.com/office/powerpoint/2010/main" val="3806001524"/>
      </p:ext>
    </p:extLst>
  </p:cSld>
  <p:clrMapOvr>
    <a:masterClrMapping/>
  </p:clrMapOvr>
  <mc:AlternateContent xmlns:mc="http://schemas.openxmlformats.org/markup-compatibility/2006" xmlns:p14="http://schemas.microsoft.com/office/powerpoint/2010/main">
    <mc:Choice Requires="p14">
      <p:transition spd="slow" p14:dur="20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7"/>
                                        </p:tgtEl>
                                        <p:attrNameLst>
                                          <p:attrName>style.visibility</p:attrName>
                                        </p:attrNameLst>
                                      </p:cBhvr>
                                      <p:to>
                                        <p:strVal val="visible"/>
                                      </p:to>
                                    </p:set>
                                    <p:animEffect transition="in" filter="fade">
                                      <p:cBhvr>
                                        <p:cTn id="7" dur="10"/>
                                        <p:tgtEl>
                                          <p:spTgt spid="6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9"/>
                                        </p:tgtEl>
                                        <p:attrNameLst>
                                          <p:attrName>style.visibility</p:attrName>
                                        </p:attrNameLst>
                                      </p:cBhvr>
                                      <p:to>
                                        <p:strVal val="visible"/>
                                      </p:to>
                                    </p:set>
                                    <p:animEffect transition="in" filter="fade">
                                      <p:cBhvr>
                                        <p:cTn id="10" dur="10"/>
                                        <p:tgtEl>
                                          <p:spTgt spid="6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1"/>
                                        </p:tgtEl>
                                        <p:attrNameLst>
                                          <p:attrName>style.visibility</p:attrName>
                                        </p:attrNameLst>
                                      </p:cBhvr>
                                      <p:to>
                                        <p:strVal val="visible"/>
                                      </p:to>
                                    </p:set>
                                    <p:animEffect transition="in" filter="fade">
                                      <p:cBhvr>
                                        <p:cTn id="13" dur="10"/>
                                        <p:tgtEl>
                                          <p:spTgt spid="7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6"/>
                                        </p:tgtEl>
                                        <p:attrNameLst>
                                          <p:attrName>style.visibility</p:attrName>
                                        </p:attrNameLst>
                                      </p:cBhvr>
                                      <p:to>
                                        <p:strVal val="visible"/>
                                      </p:to>
                                    </p:set>
                                    <p:animEffect transition="in" filter="fade">
                                      <p:cBhvr>
                                        <p:cTn id="16" dur="10"/>
                                        <p:tgtEl>
                                          <p:spTgt spid="66"/>
                                        </p:tgtEl>
                                      </p:cBhvr>
                                    </p:animEffect>
                                  </p:childTnLst>
                                </p:cTn>
                              </p:par>
                            </p:childTnLst>
                          </p:cTn>
                        </p:par>
                        <p:par>
                          <p:cTn id="17" fill="hold">
                            <p:stCondLst>
                              <p:cond delay="10"/>
                            </p:stCondLst>
                            <p:childTnLst>
                              <p:par>
                                <p:cTn id="18" presetID="10" presetClass="entr" presetSubtype="0" fill="hold" grpId="0" nodeType="afterEffect">
                                  <p:stCondLst>
                                    <p:cond delay="0"/>
                                  </p:stCondLst>
                                  <p:childTnLst>
                                    <p:set>
                                      <p:cBhvr>
                                        <p:cTn id="19" dur="1" fill="hold">
                                          <p:stCondLst>
                                            <p:cond delay="0"/>
                                          </p:stCondLst>
                                        </p:cTn>
                                        <p:tgtEl>
                                          <p:spTgt spid="77"/>
                                        </p:tgtEl>
                                        <p:attrNameLst>
                                          <p:attrName>style.visibility</p:attrName>
                                        </p:attrNameLst>
                                      </p:cBhvr>
                                      <p:to>
                                        <p:strVal val="visible"/>
                                      </p:to>
                                    </p:set>
                                    <p:animEffect transition="in" filter="fade">
                                      <p:cBhvr>
                                        <p:cTn id="20" dur="10"/>
                                        <p:tgtEl>
                                          <p:spTgt spid="77"/>
                                        </p:tgtEl>
                                      </p:cBhvr>
                                    </p:animEffect>
                                  </p:childTnLst>
                                </p:cTn>
                              </p:par>
                              <p:par>
                                <p:cTn id="21" presetID="1" presetClass="entr" presetSubtype="0" fill="hold" grpId="0" nodeType="withEffect">
                                  <p:stCondLst>
                                    <p:cond delay="0"/>
                                  </p:stCondLst>
                                  <p:childTnLst>
                                    <p:set>
                                      <p:cBhvr>
                                        <p:cTn id="22" dur="1" fill="hold">
                                          <p:stCondLst>
                                            <p:cond delay="9"/>
                                          </p:stCondLst>
                                        </p:cTn>
                                        <p:tgtEl>
                                          <p:spTgt spid="74"/>
                                        </p:tgtEl>
                                        <p:attrNameLst>
                                          <p:attrName>style.visibility</p:attrName>
                                        </p:attrNameLst>
                                      </p:cBhvr>
                                      <p:to>
                                        <p:strVal val="visible"/>
                                      </p:to>
                                    </p:set>
                                  </p:childTnLst>
                                </p:cTn>
                              </p:par>
                              <p:par>
                                <p:cTn id="23" presetID="21" presetClass="entr" presetSubtype="1" fill="hold" grpId="0" nodeType="withEffect">
                                  <p:stCondLst>
                                    <p:cond delay="0"/>
                                  </p:stCondLst>
                                  <p:childTnLst>
                                    <p:set>
                                      <p:cBhvr>
                                        <p:cTn id="24" dur="1" fill="hold">
                                          <p:stCondLst>
                                            <p:cond delay="0"/>
                                          </p:stCondLst>
                                        </p:cTn>
                                        <p:tgtEl>
                                          <p:spTgt spid="73"/>
                                        </p:tgtEl>
                                        <p:attrNameLst>
                                          <p:attrName>style.visibility</p:attrName>
                                        </p:attrNameLst>
                                      </p:cBhvr>
                                      <p:to>
                                        <p:strVal val="visible"/>
                                      </p:to>
                                    </p:set>
                                    <p:animEffect transition="in" filter="wheel(1)">
                                      <p:cBhvr>
                                        <p:cTn id="25" dur="2000"/>
                                        <p:tgtEl>
                                          <p:spTgt spid="73"/>
                                        </p:tgtEl>
                                      </p:cBhvr>
                                    </p:animEffect>
                                  </p:childTnLst>
                                </p:cTn>
                              </p:par>
                            </p:childTnLst>
                          </p:cTn>
                        </p:par>
                        <p:par>
                          <p:cTn id="26" fill="hold">
                            <p:stCondLst>
                              <p:cond delay="2010"/>
                            </p:stCondLst>
                            <p:childTnLst>
                              <p:par>
                                <p:cTn id="27" presetID="10" presetClass="entr" presetSubtype="0" fill="hold" grpId="0" nodeType="afterEffect">
                                  <p:stCondLst>
                                    <p:cond delay="0"/>
                                  </p:stCondLst>
                                  <p:childTnLst>
                                    <p:set>
                                      <p:cBhvr>
                                        <p:cTn id="28" dur="1" fill="hold">
                                          <p:stCondLst>
                                            <p:cond delay="0"/>
                                          </p:stCondLst>
                                        </p:cTn>
                                        <p:tgtEl>
                                          <p:spTgt spid="78"/>
                                        </p:tgtEl>
                                        <p:attrNameLst>
                                          <p:attrName>style.visibility</p:attrName>
                                        </p:attrNameLst>
                                      </p:cBhvr>
                                      <p:to>
                                        <p:strVal val="visible"/>
                                      </p:to>
                                    </p:set>
                                    <p:animEffect transition="in" filter="fade">
                                      <p:cBhvr>
                                        <p:cTn id="29" dur="10"/>
                                        <p:tgtEl>
                                          <p:spTgt spid="78"/>
                                        </p:tgtEl>
                                      </p:cBhvr>
                                    </p:animEffect>
                                  </p:childTnLst>
                                </p:cTn>
                              </p:par>
                            </p:childTnLst>
                          </p:cTn>
                        </p:par>
                        <p:par>
                          <p:cTn id="30" fill="hold">
                            <p:stCondLst>
                              <p:cond delay="2020"/>
                            </p:stCondLst>
                            <p:childTnLst>
                              <p:par>
                                <p:cTn id="31" presetID="10" presetClass="entr" presetSubtype="0" fill="hold" grpId="0" nodeType="afterEffect">
                                  <p:stCondLst>
                                    <p:cond delay="0"/>
                                  </p:stCondLst>
                                  <p:childTnLst>
                                    <p:set>
                                      <p:cBhvr>
                                        <p:cTn id="32" dur="1" fill="hold">
                                          <p:stCondLst>
                                            <p:cond delay="0"/>
                                          </p:stCondLst>
                                        </p:cTn>
                                        <p:tgtEl>
                                          <p:spTgt spid="79"/>
                                        </p:tgtEl>
                                        <p:attrNameLst>
                                          <p:attrName>style.visibility</p:attrName>
                                        </p:attrNameLst>
                                      </p:cBhvr>
                                      <p:to>
                                        <p:strVal val="visible"/>
                                      </p:to>
                                    </p:set>
                                    <p:animEffect transition="in" filter="fade">
                                      <p:cBhvr>
                                        <p:cTn id="33" dur="10"/>
                                        <p:tgtEl>
                                          <p:spTgt spid="79"/>
                                        </p:tgtEl>
                                      </p:cBhvr>
                                    </p:animEffect>
                                  </p:childTnLst>
                                </p:cTn>
                              </p:par>
                            </p:childTnLst>
                          </p:cTn>
                        </p:par>
                        <p:par>
                          <p:cTn id="34" fill="hold">
                            <p:stCondLst>
                              <p:cond delay="2030"/>
                            </p:stCondLst>
                            <p:childTnLst>
                              <p:par>
                                <p:cTn id="35" presetID="21" presetClass="entr" presetSubtype="1" fill="hold" grpId="0" nodeType="afterEffect">
                                  <p:stCondLst>
                                    <p:cond delay="0"/>
                                  </p:stCondLst>
                                  <p:childTnLst>
                                    <p:set>
                                      <p:cBhvr>
                                        <p:cTn id="36" dur="1" fill="hold">
                                          <p:stCondLst>
                                            <p:cond delay="0"/>
                                          </p:stCondLst>
                                        </p:cTn>
                                        <p:tgtEl>
                                          <p:spTgt spid="75"/>
                                        </p:tgtEl>
                                        <p:attrNameLst>
                                          <p:attrName>style.visibility</p:attrName>
                                        </p:attrNameLst>
                                      </p:cBhvr>
                                      <p:to>
                                        <p:strVal val="visible"/>
                                      </p:to>
                                    </p:set>
                                    <p:animEffect transition="in" filter="wheel(1)">
                                      <p:cBhvr>
                                        <p:cTn id="37" dur="2000"/>
                                        <p:tgtEl>
                                          <p:spTgt spid="75"/>
                                        </p:tgtEl>
                                      </p:cBhvr>
                                    </p:animEffect>
                                  </p:childTnLst>
                                </p:cTn>
                              </p:par>
                              <p:par>
                                <p:cTn id="38" presetID="1" presetClass="entr" presetSubtype="0" fill="hold" grpId="0" nodeType="withEffect">
                                  <p:stCondLst>
                                    <p:cond delay="0"/>
                                  </p:stCondLst>
                                  <p:childTnLst>
                                    <p:set>
                                      <p:cBhvr>
                                        <p:cTn id="39" dur="1" fill="hold">
                                          <p:stCondLst>
                                            <p:cond delay="0"/>
                                          </p:stCondLst>
                                        </p:cTn>
                                        <p:tgtEl>
                                          <p:spTgt spid="65"/>
                                        </p:tgtEl>
                                        <p:attrNameLst>
                                          <p:attrName>style.visibility</p:attrName>
                                        </p:attrNameLst>
                                      </p:cBhvr>
                                      <p:to>
                                        <p:strVal val="visible"/>
                                      </p:to>
                                    </p:set>
                                  </p:childTnLst>
                                </p:cTn>
                              </p:par>
                            </p:childTnLst>
                          </p:cTn>
                        </p:par>
                        <p:par>
                          <p:cTn id="40" fill="hold">
                            <p:stCondLst>
                              <p:cond delay="4030"/>
                            </p:stCondLst>
                            <p:childTnLst>
                              <p:par>
                                <p:cTn id="41" presetID="10" presetClass="entr" presetSubtype="0" fill="hold" grpId="0" nodeType="afterEffect">
                                  <p:stCondLst>
                                    <p:cond delay="0"/>
                                  </p:stCondLst>
                                  <p:childTnLst>
                                    <p:set>
                                      <p:cBhvr>
                                        <p:cTn id="42" dur="1" fill="hold">
                                          <p:stCondLst>
                                            <p:cond delay="0"/>
                                          </p:stCondLst>
                                        </p:cTn>
                                        <p:tgtEl>
                                          <p:spTgt spid="68"/>
                                        </p:tgtEl>
                                        <p:attrNameLst>
                                          <p:attrName>style.visibility</p:attrName>
                                        </p:attrNameLst>
                                      </p:cBhvr>
                                      <p:to>
                                        <p:strVal val="visible"/>
                                      </p:to>
                                    </p:set>
                                    <p:animEffect transition="in" filter="fade">
                                      <p:cBhvr>
                                        <p:cTn id="43" dur="10"/>
                                        <p:tgtEl>
                                          <p:spTgt spid="68"/>
                                        </p:tgtEl>
                                      </p:cBhvr>
                                    </p:animEffect>
                                  </p:childTnLst>
                                </p:cTn>
                              </p:par>
                            </p:childTnLst>
                          </p:cTn>
                        </p:par>
                        <p:par>
                          <p:cTn id="44" fill="hold">
                            <p:stCondLst>
                              <p:cond delay="4040"/>
                            </p:stCondLst>
                            <p:childTnLst>
                              <p:par>
                                <p:cTn id="45" presetID="10" presetClass="entr" presetSubtype="0" fill="hold" grpId="0" nodeType="afterEffect">
                                  <p:stCondLst>
                                    <p:cond delay="0"/>
                                  </p:stCondLst>
                                  <p:childTnLst>
                                    <p:set>
                                      <p:cBhvr>
                                        <p:cTn id="46" dur="1" fill="hold">
                                          <p:stCondLst>
                                            <p:cond delay="0"/>
                                          </p:stCondLst>
                                        </p:cTn>
                                        <p:tgtEl>
                                          <p:spTgt spid="70"/>
                                        </p:tgtEl>
                                        <p:attrNameLst>
                                          <p:attrName>style.visibility</p:attrName>
                                        </p:attrNameLst>
                                      </p:cBhvr>
                                      <p:to>
                                        <p:strVal val="visible"/>
                                      </p:to>
                                    </p:set>
                                    <p:animEffect transition="in" filter="fade">
                                      <p:cBhvr>
                                        <p:cTn id="47" dur="10"/>
                                        <p:tgtEl>
                                          <p:spTgt spid="70"/>
                                        </p:tgtEl>
                                      </p:cBhvr>
                                    </p:animEffect>
                                  </p:childTnLst>
                                </p:cTn>
                              </p:par>
                            </p:childTnLst>
                          </p:cTn>
                        </p:par>
                        <p:par>
                          <p:cTn id="48" fill="hold">
                            <p:stCondLst>
                              <p:cond delay="4050"/>
                            </p:stCondLst>
                            <p:childTnLst>
                              <p:par>
                                <p:cTn id="49" presetID="10" presetClass="entr" presetSubtype="0" fill="hold" grpId="0" nodeType="afterEffect">
                                  <p:stCondLst>
                                    <p:cond delay="0"/>
                                  </p:stCondLst>
                                  <p:childTnLst>
                                    <p:set>
                                      <p:cBhvr>
                                        <p:cTn id="50" dur="1" fill="hold">
                                          <p:stCondLst>
                                            <p:cond delay="0"/>
                                          </p:stCondLst>
                                        </p:cTn>
                                        <p:tgtEl>
                                          <p:spTgt spid="64"/>
                                        </p:tgtEl>
                                        <p:attrNameLst>
                                          <p:attrName>style.visibility</p:attrName>
                                        </p:attrNameLst>
                                      </p:cBhvr>
                                      <p:to>
                                        <p:strVal val="visible"/>
                                      </p:to>
                                    </p:set>
                                    <p:animEffect transition="in" filter="fade">
                                      <p:cBhvr>
                                        <p:cTn id="51" dur="10"/>
                                        <p:tgtEl>
                                          <p:spTgt spid="64"/>
                                        </p:tgtEl>
                                      </p:cBhvr>
                                    </p:animEffect>
                                  </p:childTnLst>
                                </p:cTn>
                              </p:par>
                            </p:childTnLst>
                          </p:cTn>
                        </p:par>
                        <p:par>
                          <p:cTn id="52" fill="hold">
                            <p:stCondLst>
                              <p:cond delay="4060"/>
                            </p:stCondLst>
                            <p:childTnLst>
                              <p:par>
                                <p:cTn id="53" presetID="21" presetClass="entr" presetSubtype="1" fill="hold" grpId="0" nodeType="afterEffect">
                                  <p:stCondLst>
                                    <p:cond delay="0"/>
                                  </p:stCondLst>
                                  <p:childTnLst>
                                    <p:set>
                                      <p:cBhvr>
                                        <p:cTn id="54" dur="1" fill="hold">
                                          <p:stCondLst>
                                            <p:cond delay="0"/>
                                          </p:stCondLst>
                                        </p:cTn>
                                        <p:tgtEl>
                                          <p:spTgt spid="72"/>
                                        </p:tgtEl>
                                        <p:attrNameLst>
                                          <p:attrName>style.visibility</p:attrName>
                                        </p:attrNameLst>
                                      </p:cBhvr>
                                      <p:to>
                                        <p:strVal val="visible"/>
                                      </p:to>
                                    </p:set>
                                    <p:animEffect transition="in" filter="wheel(1)">
                                      <p:cBhvr>
                                        <p:cTn id="55" dur="2000"/>
                                        <p:tgtEl>
                                          <p:spTgt spid="72"/>
                                        </p:tgtEl>
                                      </p:cBhvr>
                                    </p:animEffect>
                                  </p:childTnLst>
                                </p:cTn>
                              </p:par>
                              <p:par>
                                <p:cTn id="56" presetID="1" presetClass="entr" presetSubtype="0" fill="hold" grpId="0" nodeType="withEffect">
                                  <p:stCondLst>
                                    <p:cond delay="0"/>
                                  </p:stCondLst>
                                  <p:childTnLst>
                                    <p:set>
                                      <p:cBhvr>
                                        <p:cTn id="57" dur="1" fill="hold">
                                          <p:stCondLst>
                                            <p:cond delay="0"/>
                                          </p:stCondLst>
                                        </p:cTn>
                                        <p:tgtEl>
                                          <p:spTgt spid="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animBg="1"/>
      <p:bldP spid="75" grpId="0" animBg="1"/>
      <p:bldP spid="64" grpId="0"/>
      <p:bldP spid="65" grpId="0"/>
      <p:bldP spid="66" grpId="0"/>
      <p:bldP spid="67" grpId="0"/>
      <p:bldP spid="68" grpId="0"/>
      <p:bldP spid="69" grpId="0"/>
      <p:bldP spid="70" grpId="0"/>
      <p:bldP spid="71" grpId="0"/>
      <p:bldP spid="72" grpId="0" animBg="1"/>
      <p:bldP spid="74" grpId="0"/>
      <p:bldP spid="76" grpId="0"/>
      <p:bldP spid="77" grpId="0"/>
      <p:bldP spid="78" grpId="0"/>
      <p:bldP spid="7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half" idx="4294967295"/>
          </p:nvPr>
        </p:nvSpPr>
        <p:spPr>
          <a:xfrm>
            <a:off x="196961" y="1473015"/>
            <a:ext cx="6184789" cy="4393298"/>
          </a:xfrm>
        </p:spPr>
        <p:txBody>
          <a:bodyPr>
            <a:normAutofit/>
          </a:bodyPr>
          <a:lstStyle/>
          <a:p>
            <a:pPr marL="571500" lvl="1" indent="-400050">
              <a:spcBef>
                <a:spcPts val="0"/>
              </a:spcBef>
            </a:pPr>
            <a:r>
              <a:rPr lang="en-US" sz="2700" dirty="0">
                <a:solidFill>
                  <a:srgbClr val="00B4CB"/>
                </a:solidFill>
                <a:latin typeface="Times New Roman" panose="02020603050405020304" pitchFamily="18" charset="0"/>
                <a:cs typeface="Times New Roman" panose="02020603050405020304" pitchFamily="18" charset="0"/>
              </a:rPr>
              <a:t>Better view on throughput and issue resolution</a:t>
            </a:r>
          </a:p>
          <a:p>
            <a:pPr marL="571500" lvl="1" indent="-400050">
              <a:spcBef>
                <a:spcPts val="0"/>
              </a:spcBef>
            </a:pPr>
            <a:r>
              <a:rPr lang="en-US" sz="2700" dirty="0">
                <a:solidFill>
                  <a:srgbClr val="00B4CB"/>
                </a:solidFill>
                <a:latin typeface="Times New Roman" panose="02020603050405020304" pitchFamily="18" charset="0"/>
                <a:cs typeface="Times New Roman" panose="02020603050405020304" pitchFamily="18" charset="0"/>
              </a:rPr>
              <a:t>2</a:t>
            </a:r>
            <a:r>
              <a:rPr lang="en-US" sz="2700" baseline="30000" dirty="0">
                <a:solidFill>
                  <a:srgbClr val="00B4CB"/>
                </a:solidFill>
                <a:latin typeface="Times New Roman" panose="02020603050405020304" pitchFamily="18" charset="0"/>
                <a:cs typeface="Times New Roman" panose="02020603050405020304" pitchFamily="18" charset="0"/>
              </a:rPr>
              <a:t>nd</a:t>
            </a:r>
            <a:r>
              <a:rPr lang="en-US" sz="2700" dirty="0">
                <a:solidFill>
                  <a:srgbClr val="00B4CB"/>
                </a:solidFill>
                <a:latin typeface="Times New Roman" panose="02020603050405020304" pitchFamily="18" charset="0"/>
                <a:cs typeface="Times New Roman" panose="02020603050405020304" pitchFamily="18" charset="0"/>
              </a:rPr>
              <a:t> Supervisor acts more as a resource nurse</a:t>
            </a:r>
          </a:p>
          <a:p>
            <a:pPr marL="571500" lvl="1" indent="-400050">
              <a:spcBef>
                <a:spcPts val="0"/>
              </a:spcBef>
            </a:pPr>
            <a:r>
              <a:rPr lang="en-US" sz="2700" dirty="0">
                <a:solidFill>
                  <a:srgbClr val="00B4CB"/>
                </a:solidFill>
                <a:latin typeface="Times New Roman" panose="02020603050405020304" pitchFamily="18" charset="0"/>
                <a:cs typeface="Times New Roman" panose="02020603050405020304" pitchFamily="18" charset="0"/>
              </a:rPr>
              <a:t>Offers better support to the ED after hours</a:t>
            </a:r>
          </a:p>
          <a:p>
            <a:pPr marL="571500" lvl="1" indent="-400050">
              <a:spcBef>
                <a:spcPts val="0"/>
              </a:spcBef>
            </a:pPr>
            <a:r>
              <a:rPr lang="en-US" sz="2700" dirty="0">
                <a:solidFill>
                  <a:srgbClr val="00B4CB"/>
                </a:solidFill>
                <a:latin typeface="Times New Roman" panose="02020603050405020304" pitchFamily="18" charset="0"/>
                <a:cs typeface="Times New Roman" panose="02020603050405020304" pitchFamily="18" charset="0"/>
              </a:rPr>
              <a:t>Rapid Response Team has better around the clock coverage</a:t>
            </a:r>
          </a:p>
          <a:p>
            <a:pPr marL="571500" lvl="1" indent="-400050">
              <a:spcBef>
                <a:spcPts val="0"/>
              </a:spcBef>
            </a:pPr>
            <a:r>
              <a:rPr lang="en-US" sz="2700" dirty="0">
                <a:solidFill>
                  <a:srgbClr val="00B4CB"/>
                </a:solidFill>
                <a:latin typeface="Times New Roman" panose="02020603050405020304" pitchFamily="18" charset="0"/>
                <a:cs typeface="Times New Roman" panose="02020603050405020304" pitchFamily="18" charset="0"/>
              </a:rPr>
              <a:t>Better response to Code Blue, Code Heart, in house STEMI Alerts and Code Strokes</a:t>
            </a:r>
          </a:p>
        </p:txBody>
      </p:sp>
      <p:sp>
        <p:nvSpPr>
          <p:cNvPr id="6" name="Right Arrow 5"/>
          <p:cNvSpPr/>
          <p:nvPr/>
        </p:nvSpPr>
        <p:spPr>
          <a:xfrm rot="5400000" flipH="1">
            <a:off x="845641" y="391716"/>
            <a:ext cx="772417" cy="561709"/>
          </a:xfrm>
          <a:prstGeom prst="rightArrow">
            <a:avLst>
              <a:gd name="adj1" fmla="val 50000"/>
              <a:gd name="adj2" fmla="val 53676"/>
            </a:avLst>
          </a:prstGeom>
          <a:solidFill>
            <a:srgbClr val="00B4CB"/>
          </a:solidFill>
          <a:ln w="12700" cap="flat">
            <a:solidFill>
              <a:srgbClr val="002060"/>
            </a:solidFill>
            <a:prstDash val="solid"/>
            <a:round/>
          </a:ln>
          <a:effectLst>
            <a:outerShdw blurRad="254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717" tIns="25717" rIns="25717" bIns="25717" numCol="1" spcCol="38100" rtlCol="0" anchor="ctr">
            <a:spAutoFit/>
          </a:bodyPr>
          <a:lstStyle/>
          <a:p>
            <a:pPr fontAlgn="auto" hangingPunct="0">
              <a:spcBef>
                <a:spcPts val="0"/>
              </a:spcBef>
              <a:spcAft>
                <a:spcPts val="0"/>
              </a:spcAft>
            </a:pPr>
            <a:endParaRPr lang="en-US" sz="1500" b="0">
              <a:solidFill>
                <a:srgbClr val="00B4CB"/>
              </a:solidFill>
              <a:latin typeface="+mj-lt"/>
              <a:ea typeface="+mj-ea"/>
              <a:cs typeface="+mj-cs"/>
              <a:sym typeface="Calibri"/>
            </a:endParaRPr>
          </a:p>
        </p:txBody>
      </p:sp>
      <p:sp>
        <p:nvSpPr>
          <p:cNvPr id="7" name="Title 3">
            <a:extLst>
              <a:ext uri="{FF2B5EF4-FFF2-40B4-BE49-F238E27FC236}">
                <a16:creationId xmlns:a16="http://schemas.microsoft.com/office/drawing/2014/main" id="{3D134D87-581E-4208-8077-25C16F921B4B}"/>
              </a:ext>
            </a:extLst>
          </p:cNvPr>
          <p:cNvSpPr txBox="1">
            <a:spLocks/>
          </p:cNvSpPr>
          <p:nvPr/>
        </p:nvSpPr>
        <p:spPr>
          <a:xfrm>
            <a:off x="1707559" y="402305"/>
            <a:ext cx="9236666" cy="562214"/>
          </a:xfrm>
          <a:prstGeom prst="rect">
            <a:avLst/>
          </a:prstGeom>
          <a:ln w="3175">
            <a:miter lim="400000"/>
          </a:ln>
          <a:extLst>
            <a:ext uri="{C572A759-6A51-4108-AA02-DFA0A04FC94B}">
              <ma14:wrappingTextBoxFlag xmlns:ma14="http://schemas.microsoft.com/office/mac/drawingml/2011/main" xmlns="" val="1"/>
            </a:ext>
          </a:extLst>
        </p:spPr>
        <p:txBody>
          <a:bodyPr lIns="25717" tIns="25717" rIns="25717" bIns="25717" anchor="ctr">
            <a:noAutofit/>
          </a:bodyPr>
          <a:lstStyle>
            <a:lvl1pPr marL="0" marR="0" indent="0" algn="l" defTabSz="1828800" latinLnBrk="0">
              <a:lnSpc>
                <a:spcPct val="100000"/>
              </a:lnSpc>
              <a:spcBef>
                <a:spcPts val="0"/>
              </a:spcBef>
              <a:spcAft>
                <a:spcPts val="0"/>
              </a:spcAft>
              <a:buClrTx/>
              <a:buSzTx/>
              <a:buFontTx/>
              <a:buNone/>
              <a:tabLst/>
              <a:defRPr sz="8400" b="0" i="0" u="none" strike="noStrike" cap="none" spc="0" baseline="0">
                <a:ln>
                  <a:noFill/>
                </a:ln>
                <a:solidFill>
                  <a:srgbClr val="00B4CB"/>
                </a:solidFill>
                <a:uFillTx/>
                <a:latin typeface="Times New Roman"/>
                <a:ea typeface="Times New Roman"/>
                <a:cs typeface="Times New Roman"/>
                <a:sym typeface="Times New Roman"/>
              </a:defRPr>
            </a:lvl1pPr>
            <a:lvl2pPr marL="0" marR="0" indent="0" algn="l" defTabSz="1828800" latinLnBrk="0">
              <a:lnSpc>
                <a:spcPct val="100000"/>
              </a:lnSpc>
              <a:spcBef>
                <a:spcPts val="0"/>
              </a:spcBef>
              <a:spcAft>
                <a:spcPts val="0"/>
              </a:spcAft>
              <a:buClrTx/>
              <a:buSzTx/>
              <a:buFontTx/>
              <a:buNone/>
              <a:tabLst/>
              <a:defRPr sz="8400" b="0" i="0" u="none" strike="noStrike" cap="none" spc="0" baseline="0">
                <a:ln>
                  <a:noFill/>
                </a:ln>
                <a:solidFill>
                  <a:srgbClr val="FFFFFF"/>
                </a:solidFill>
                <a:uFillTx/>
                <a:latin typeface="Times New Roman"/>
                <a:ea typeface="Times New Roman"/>
                <a:cs typeface="Times New Roman"/>
                <a:sym typeface="Times New Roman"/>
              </a:defRPr>
            </a:lvl2pPr>
            <a:lvl3pPr marL="0" marR="0" indent="0" algn="l" defTabSz="1828800" latinLnBrk="0">
              <a:lnSpc>
                <a:spcPct val="100000"/>
              </a:lnSpc>
              <a:spcBef>
                <a:spcPts val="0"/>
              </a:spcBef>
              <a:spcAft>
                <a:spcPts val="0"/>
              </a:spcAft>
              <a:buClrTx/>
              <a:buSzTx/>
              <a:buFontTx/>
              <a:buNone/>
              <a:tabLst/>
              <a:defRPr sz="8400" b="0" i="0" u="none" strike="noStrike" cap="none" spc="0" baseline="0">
                <a:ln>
                  <a:noFill/>
                </a:ln>
                <a:solidFill>
                  <a:srgbClr val="FFFFFF"/>
                </a:solidFill>
                <a:uFillTx/>
                <a:latin typeface="Times New Roman"/>
                <a:ea typeface="Times New Roman"/>
                <a:cs typeface="Times New Roman"/>
                <a:sym typeface="Times New Roman"/>
              </a:defRPr>
            </a:lvl3pPr>
            <a:lvl4pPr marL="0" marR="0" indent="0" algn="l" defTabSz="1828800" latinLnBrk="0">
              <a:lnSpc>
                <a:spcPct val="100000"/>
              </a:lnSpc>
              <a:spcBef>
                <a:spcPts val="0"/>
              </a:spcBef>
              <a:spcAft>
                <a:spcPts val="0"/>
              </a:spcAft>
              <a:buClrTx/>
              <a:buSzTx/>
              <a:buFontTx/>
              <a:buNone/>
              <a:tabLst/>
              <a:defRPr sz="8400" b="0" i="0" u="none" strike="noStrike" cap="none" spc="0" baseline="0">
                <a:ln>
                  <a:noFill/>
                </a:ln>
                <a:solidFill>
                  <a:srgbClr val="FFFFFF"/>
                </a:solidFill>
                <a:uFillTx/>
                <a:latin typeface="Times New Roman"/>
                <a:ea typeface="Times New Roman"/>
                <a:cs typeface="Times New Roman"/>
                <a:sym typeface="Times New Roman"/>
              </a:defRPr>
            </a:lvl4pPr>
            <a:lvl5pPr marL="0" marR="0" indent="0" algn="l" defTabSz="1828800" latinLnBrk="0">
              <a:lnSpc>
                <a:spcPct val="100000"/>
              </a:lnSpc>
              <a:spcBef>
                <a:spcPts val="0"/>
              </a:spcBef>
              <a:spcAft>
                <a:spcPts val="0"/>
              </a:spcAft>
              <a:buClrTx/>
              <a:buSzTx/>
              <a:buFontTx/>
              <a:buNone/>
              <a:tabLst/>
              <a:defRPr sz="8400" b="0" i="0" u="none" strike="noStrike" cap="none" spc="0" baseline="0">
                <a:ln>
                  <a:noFill/>
                </a:ln>
                <a:solidFill>
                  <a:srgbClr val="FFFFFF"/>
                </a:solidFill>
                <a:uFillTx/>
                <a:latin typeface="Times New Roman"/>
                <a:ea typeface="Times New Roman"/>
                <a:cs typeface="Times New Roman"/>
                <a:sym typeface="Times New Roman"/>
              </a:defRPr>
            </a:lvl5pPr>
            <a:lvl6pPr marL="0" marR="0" indent="0" algn="l" defTabSz="1828800" latinLnBrk="0">
              <a:lnSpc>
                <a:spcPct val="100000"/>
              </a:lnSpc>
              <a:spcBef>
                <a:spcPts val="0"/>
              </a:spcBef>
              <a:spcAft>
                <a:spcPts val="0"/>
              </a:spcAft>
              <a:buClrTx/>
              <a:buSzTx/>
              <a:buFontTx/>
              <a:buNone/>
              <a:tabLst/>
              <a:defRPr sz="8400" b="0" i="0" u="none" strike="noStrike" cap="none" spc="0" baseline="0">
                <a:ln>
                  <a:noFill/>
                </a:ln>
                <a:solidFill>
                  <a:srgbClr val="FFFFFF"/>
                </a:solidFill>
                <a:uFillTx/>
                <a:latin typeface="Times New Roman"/>
                <a:ea typeface="Times New Roman"/>
                <a:cs typeface="Times New Roman"/>
                <a:sym typeface="Times New Roman"/>
              </a:defRPr>
            </a:lvl6pPr>
            <a:lvl7pPr marL="0" marR="0" indent="0" algn="l" defTabSz="1828800" latinLnBrk="0">
              <a:lnSpc>
                <a:spcPct val="100000"/>
              </a:lnSpc>
              <a:spcBef>
                <a:spcPts val="0"/>
              </a:spcBef>
              <a:spcAft>
                <a:spcPts val="0"/>
              </a:spcAft>
              <a:buClrTx/>
              <a:buSzTx/>
              <a:buFontTx/>
              <a:buNone/>
              <a:tabLst/>
              <a:defRPr sz="8400" b="0" i="0" u="none" strike="noStrike" cap="none" spc="0" baseline="0">
                <a:ln>
                  <a:noFill/>
                </a:ln>
                <a:solidFill>
                  <a:srgbClr val="FFFFFF"/>
                </a:solidFill>
                <a:uFillTx/>
                <a:latin typeface="Times New Roman"/>
                <a:ea typeface="Times New Roman"/>
                <a:cs typeface="Times New Roman"/>
                <a:sym typeface="Times New Roman"/>
              </a:defRPr>
            </a:lvl7pPr>
            <a:lvl8pPr marL="0" marR="0" indent="0" algn="l" defTabSz="1828800" latinLnBrk="0">
              <a:lnSpc>
                <a:spcPct val="100000"/>
              </a:lnSpc>
              <a:spcBef>
                <a:spcPts val="0"/>
              </a:spcBef>
              <a:spcAft>
                <a:spcPts val="0"/>
              </a:spcAft>
              <a:buClrTx/>
              <a:buSzTx/>
              <a:buFontTx/>
              <a:buNone/>
              <a:tabLst/>
              <a:defRPr sz="8400" b="0" i="0" u="none" strike="noStrike" cap="none" spc="0" baseline="0">
                <a:ln>
                  <a:noFill/>
                </a:ln>
                <a:solidFill>
                  <a:srgbClr val="FFFFFF"/>
                </a:solidFill>
                <a:uFillTx/>
                <a:latin typeface="Times New Roman"/>
                <a:ea typeface="Times New Roman"/>
                <a:cs typeface="Times New Roman"/>
                <a:sym typeface="Times New Roman"/>
              </a:defRPr>
            </a:lvl8pPr>
            <a:lvl9pPr marL="0" marR="0" indent="0" algn="l" defTabSz="1828800" latinLnBrk="0">
              <a:lnSpc>
                <a:spcPct val="100000"/>
              </a:lnSpc>
              <a:spcBef>
                <a:spcPts val="0"/>
              </a:spcBef>
              <a:spcAft>
                <a:spcPts val="0"/>
              </a:spcAft>
              <a:buClrTx/>
              <a:buSzTx/>
              <a:buFontTx/>
              <a:buNone/>
              <a:tabLst/>
              <a:defRPr sz="8400" b="0" i="0" u="none" strike="noStrike" cap="none" spc="0" baseline="0">
                <a:ln>
                  <a:noFill/>
                </a:ln>
                <a:solidFill>
                  <a:srgbClr val="FFFFFF"/>
                </a:solidFill>
                <a:uFillTx/>
                <a:latin typeface="Times New Roman"/>
                <a:ea typeface="Times New Roman"/>
                <a:cs typeface="Times New Roman"/>
                <a:sym typeface="Times New Roman"/>
              </a:defRPr>
            </a:lvl9pPr>
          </a:lstStyle>
          <a:p>
            <a:pPr hangingPunct="1"/>
            <a:r>
              <a:rPr lang="en-US" sz="4000" b="1" dirty="0">
                <a:solidFill>
                  <a:srgbClr val="002060"/>
                </a:solidFill>
                <a:effectLst>
                  <a:outerShdw blurRad="38100" dist="38100" dir="2700000" algn="tl">
                    <a:srgbClr val="000000">
                      <a:alpha val="43137"/>
                    </a:srgbClr>
                  </a:outerShdw>
                </a:effectLst>
              </a:rPr>
              <a:t>Nursing Supervisor Coverage – Sept. 2019</a:t>
            </a:r>
            <a:endParaRPr lang="en-US" sz="4000" b="1" dirty="0"/>
          </a:p>
        </p:txBody>
      </p:sp>
      <p:pic>
        <p:nvPicPr>
          <p:cNvPr id="3" name="Picture 2" descr="A group of people standing in front of a television&#10;&#10;Description automatically generated">
            <a:extLst>
              <a:ext uri="{FF2B5EF4-FFF2-40B4-BE49-F238E27FC236}">
                <a16:creationId xmlns:a16="http://schemas.microsoft.com/office/drawing/2014/main" id="{ECC0716C-35F5-4C35-B721-FE4D74B246C7}"/>
              </a:ext>
            </a:extLst>
          </p:cNvPr>
          <p:cNvPicPr>
            <a:picLocks noChangeAspect="1"/>
          </p:cNvPicPr>
          <p:nvPr/>
        </p:nvPicPr>
        <p:blipFill rotWithShape="1">
          <a:blip r:embed="rId2">
            <a:extLst>
              <a:ext uri="{28A0092B-C50C-407E-A947-70E740481C1C}">
                <a14:useLocalDpi xmlns:a14="http://schemas.microsoft.com/office/drawing/2010/main" val="0"/>
              </a:ext>
            </a:extLst>
          </a:blip>
          <a:srcRect l="10818" t="14485"/>
          <a:stretch/>
        </p:blipFill>
        <p:spPr>
          <a:xfrm>
            <a:off x="6762750" y="1058778"/>
            <a:ext cx="3306825" cy="4000811"/>
          </a:xfrm>
          <a:prstGeom prst="rect">
            <a:avLst/>
          </a:prstGeom>
          <a:ln>
            <a:noFill/>
          </a:ln>
          <a:effectLst>
            <a:softEdge rad="112500"/>
          </a:effectLst>
        </p:spPr>
      </p:pic>
      <p:pic>
        <p:nvPicPr>
          <p:cNvPr id="9" name="Picture 8" descr="A group of people sitting at a desk&#10;&#10;Description automatically generated">
            <a:extLst>
              <a:ext uri="{FF2B5EF4-FFF2-40B4-BE49-F238E27FC236}">
                <a16:creationId xmlns:a16="http://schemas.microsoft.com/office/drawing/2014/main" id="{39A2BDDF-CC19-4241-980B-283AA43FAB6A}"/>
              </a:ext>
            </a:extLst>
          </p:cNvPr>
          <p:cNvPicPr>
            <a:picLocks noChangeAspect="1"/>
          </p:cNvPicPr>
          <p:nvPr/>
        </p:nvPicPr>
        <p:blipFill rotWithShape="1">
          <a:blip r:embed="rId3">
            <a:extLst>
              <a:ext uri="{28A0092B-C50C-407E-A947-70E740481C1C}">
                <a14:useLocalDpi xmlns:a14="http://schemas.microsoft.com/office/drawing/2010/main" val="0"/>
              </a:ext>
            </a:extLst>
          </a:blip>
          <a:srcRect t="22078" b="10169"/>
          <a:stretch/>
        </p:blipFill>
        <p:spPr>
          <a:xfrm>
            <a:off x="8355443" y="3477516"/>
            <a:ext cx="3428264" cy="3352664"/>
          </a:xfrm>
          <a:prstGeom prst="rect">
            <a:avLst/>
          </a:prstGeom>
          <a:ln>
            <a:noFill/>
          </a:ln>
          <a:effectLst>
            <a:softEdge rad="112500"/>
          </a:effectLst>
        </p:spPr>
      </p:pic>
    </p:spTree>
    <p:extLst>
      <p:ext uri="{BB962C8B-B14F-4D97-AF65-F5344CB8AC3E}">
        <p14:creationId xmlns:p14="http://schemas.microsoft.com/office/powerpoint/2010/main" val="601918862"/>
      </p:ext>
    </p:extLst>
  </p:cSld>
  <p:clrMapOvr>
    <a:masterClrMapping/>
  </p:clrMapOvr>
  <mc:AlternateContent xmlns:mc="http://schemas.openxmlformats.org/markup-compatibility/2006" xmlns:p14="http://schemas.microsoft.com/office/powerpoint/2010/main">
    <mc:Choice Requires="p14">
      <p:transition spd="slow" p14:dur="20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5">
                                            <p:bg/>
                                          </p:spTgt>
                                        </p:tgtEl>
                                        <p:attrNameLst>
                                          <p:attrName>style.visibility</p:attrName>
                                        </p:attrNameLst>
                                      </p:cBhvr>
                                      <p:to>
                                        <p:strVal val="visible"/>
                                      </p:to>
                                    </p:set>
                                    <p:animEffect transition="in" filter="wipe(down)">
                                      <p:cBhvr>
                                        <p:cTn id="7" dur="1000"/>
                                        <p:tgtEl>
                                          <p:spTgt spid="5">
                                            <p:bg/>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xEl>
                                              <p:pRg st="0" end="0"/>
                                            </p:txEl>
                                          </p:spTgt>
                                        </p:tgtEl>
                                        <p:attrNameLst>
                                          <p:attrName>style.visibility</p:attrName>
                                        </p:attrNameLst>
                                      </p:cBhvr>
                                      <p:to>
                                        <p:strVal val="visible"/>
                                      </p:to>
                                    </p:set>
                                    <p:animEffect transition="in" filter="wipe(down)">
                                      <p:cBhvr>
                                        <p:cTn id="10" dur="1000"/>
                                        <p:tgtEl>
                                          <p:spTgt spid="5">
                                            <p:txEl>
                                              <p:pRg st="0" end="0"/>
                                            </p:txEl>
                                          </p:spTgt>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Effect transition="in" filter="wipe(down)">
                                      <p:cBhvr>
                                        <p:cTn id="13" dur="1000"/>
                                        <p:tgtEl>
                                          <p:spTgt spid="5">
                                            <p:txEl>
                                              <p:pRg st="1" end="1"/>
                                            </p:txEl>
                                          </p:spTgt>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5">
                                            <p:txEl>
                                              <p:pRg st="2" end="2"/>
                                            </p:txEl>
                                          </p:spTgt>
                                        </p:tgtEl>
                                        <p:attrNameLst>
                                          <p:attrName>style.visibility</p:attrName>
                                        </p:attrNameLst>
                                      </p:cBhvr>
                                      <p:to>
                                        <p:strVal val="visible"/>
                                      </p:to>
                                    </p:set>
                                    <p:animEffect transition="in" filter="wipe(down)">
                                      <p:cBhvr>
                                        <p:cTn id="16" dur="1000"/>
                                        <p:tgtEl>
                                          <p:spTgt spid="5">
                                            <p:txEl>
                                              <p:pRg st="2" end="2"/>
                                            </p:txEl>
                                          </p:spTgt>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animEffect transition="in" filter="wipe(down)">
                                      <p:cBhvr>
                                        <p:cTn id="19" dur="1000"/>
                                        <p:tgtEl>
                                          <p:spTgt spid="5">
                                            <p:txEl>
                                              <p:pRg st="3" end="3"/>
                                            </p:txEl>
                                          </p:spTgt>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wipe(down)">
                                      <p:cBhvr>
                                        <p:cTn id="22" dur="1000"/>
                                        <p:tgtEl>
                                          <p:spTgt spid="5">
                                            <p:txEl>
                                              <p:pRg st="4" end="4"/>
                                            </p:txEl>
                                          </p:spTgt>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06358" y="76200"/>
            <a:ext cx="3179285" cy="695325"/>
          </a:xfrm>
        </p:spPr>
        <p:txBody>
          <a:bodyPr>
            <a:noAutofit/>
          </a:bodyPr>
          <a:lstStyle/>
          <a:p>
            <a:r>
              <a:rPr lang="en-US" sz="5400" b="1" dirty="0">
                <a:solidFill>
                  <a:srgbClr val="002060"/>
                </a:solidFill>
                <a:effectLst>
                  <a:outerShdw blurRad="38100" dist="38100" dir="2700000" algn="tl">
                    <a:srgbClr val="000000">
                      <a:alpha val="43137"/>
                    </a:srgbClr>
                  </a:outerShdw>
                </a:effectLst>
              </a:rPr>
              <a:t>Bed Czar</a:t>
            </a:r>
          </a:p>
        </p:txBody>
      </p:sp>
      <p:sp>
        <p:nvSpPr>
          <p:cNvPr id="3" name="Content Placeholder 2"/>
          <p:cNvSpPr>
            <a:spLocks noGrp="1"/>
          </p:cNvSpPr>
          <p:nvPr>
            <p:ph idx="1"/>
          </p:nvPr>
        </p:nvSpPr>
        <p:spPr>
          <a:xfrm>
            <a:off x="104775" y="1095374"/>
            <a:ext cx="5238751" cy="5343525"/>
          </a:xfrm>
        </p:spPr>
        <p:txBody>
          <a:bodyPr>
            <a:noAutofit/>
          </a:bodyPr>
          <a:lstStyle/>
          <a:p>
            <a:pPr marL="342900" indent="-342900">
              <a:lnSpc>
                <a:spcPct val="100000"/>
              </a:lnSpc>
              <a:spcBef>
                <a:spcPts val="300"/>
              </a:spcBef>
              <a:buClr>
                <a:srgbClr val="002060"/>
              </a:buClr>
            </a:pPr>
            <a:r>
              <a:rPr lang="en-US" sz="2000" dirty="0">
                <a:solidFill>
                  <a:srgbClr val="00B4CB"/>
                </a:solidFill>
                <a:latin typeface="Times New Roman" panose="02020603050405020304" pitchFamily="18" charset="0"/>
                <a:cs typeface="Times New Roman" panose="02020603050405020304" pitchFamily="18" charset="0"/>
              </a:rPr>
              <a:t>Located in the Command Center</a:t>
            </a:r>
          </a:p>
          <a:p>
            <a:pPr marL="342900" indent="-342900">
              <a:lnSpc>
                <a:spcPct val="100000"/>
              </a:lnSpc>
              <a:spcBef>
                <a:spcPts val="300"/>
              </a:spcBef>
              <a:buClr>
                <a:srgbClr val="002060"/>
              </a:buClr>
            </a:pPr>
            <a:r>
              <a:rPr lang="en-US" sz="2000" dirty="0">
                <a:solidFill>
                  <a:srgbClr val="00B4CB"/>
                </a:solidFill>
                <a:latin typeface="Times New Roman" panose="02020603050405020304" pitchFamily="18" charset="0"/>
                <a:cs typeface="Times New Roman" panose="02020603050405020304" pitchFamily="18" charset="0"/>
              </a:rPr>
              <a:t>Oversees patient flow throughout the hospital</a:t>
            </a:r>
          </a:p>
          <a:p>
            <a:pPr marL="342900" indent="-342900">
              <a:lnSpc>
                <a:spcPct val="100000"/>
              </a:lnSpc>
              <a:spcBef>
                <a:spcPts val="300"/>
              </a:spcBef>
              <a:buClr>
                <a:srgbClr val="002060"/>
              </a:buClr>
            </a:pPr>
            <a:r>
              <a:rPr lang="en-US" sz="2000" dirty="0">
                <a:solidFill>
                  <a:srgbClr val="00B4CB"/>
                </a:solidFill>
                <a:latin typeface="Times New Roman" panose="02020603050405020304" pitchFamily="18" charset="0"/>
                <a:cs typeface="Times New Roman" panose="02020603050405020304" pitchFamily="18" charset="0"/>
              </a:rPr>
              <a:t>Continuously updating plan based on flow of ED, Clinics, Transfer Center, and Surgical patients. </a:t>
            </a:r>
          </a:p>
          <a:p>
            <a:pPr marL="342900" indent="-342900">
              <a:lnSpc>
                <a:spcPct val="100000"/>
              </a:lnSpc>
              <a:spcBef>
                <a:spcPts val="300"/>
              </a:spcBef>
              <a:buClr>
                <a:srgbClr val="002060"/>
              </a:buClr>
            </a:pPr>
            <a:r>
              <a:rPr lang="en-US" sz="2000" dirty="0">
                <a:solidFill>
                  <a:srgbClr val="00B4CB"/>
                </a:solidFill>
                <a:latin typeface="Times New Roman" panose="02020603050405020304" pitchFamily="18" charset="0"/>
                <a:cs typeface="Times New Roman" panose="02020603050405020304" pitchFamily="18" charset="0"/>
              </a:rPr>
              <a:t>Forecast bed assignments and discharges to create capacity</a:t>
            </a:r>
          </a:p>
          <a:p>
            <a:pPr marL="342900" indent="-342900">
              <a:lnSpc>
                <a:spcPct val="100000"/>
              </a:lnSpc>
              <a:spcBef>
                <a:spcPts val="300"/>
              </a:spcBef>
              <a:buClr>
                <a:srgbClr val="002060"/>
              </a:buClr>
            </a:pPr>
            <a:r>
              <a:rPr lang="en-US" sz="2000" dirty="0">
                <a:solidFill>
                  <a:srgbClr val="00B4CB"/>
                </a:solidFill>
                <a:latin typeface="Times New Roman" panose="02020603050405020304" pitchFamily="18" charset="0"/>
                <a:cs typeface="Times New Roman" panose="02020603050405020304" pitchFamily="18" charset="0"/>
              </a:rPr>
              <a:t>Coordinates with Nursing Supervisors, Bed Management, ED, PACU, and Transfer Center</a:t>
            </a:r>
          </a:p>
          <a:p>
            <a:pPr marL="342900" indent="-342900">
              <a:lnSpc>
                <a:spcPct val="100000"/>
              </a:lnSpc>
              <a:spcBef>
                <a:spcPts val="300"/>
              </a:spcBef>
              <a:buClr>
                <a:srgbClr val="002060"/>
              </a:buClr>
            </a:pPr>
            <a:r>
              <a:rPr lang="en-US" sz="2000" dirty="0">
                <a:solidFill>
                  <a:srgbClr val="00B4CB"/>
                </a:solidFill>
                <a:latin typeface="Times New Roman" panose="02020603050405020304" pitchFamily="18" charset="0"/>
                <a:cs typeface="Times New Roman" panose="02020603050405020304" pitchFamily="18" charset="0"/>
              </a:rPr>
              <a:t>Coordinator for hospitalist and academic medicine patient assignments</a:t>
            </a:r>
          </a:p>
          <a:p>
            <a:pPr marL="342900" indent="-342900">
              <a:lnSpc>
                <a:spcPct val="100000"/>
              </a:lnSpc>
              <a:spcBef>
                <a:spcPts val="300"/>
              </a:spcBef>
              <a:buClr>
                <a:srgbClr val="002060"/>
              </a:buClr>
            </a:pPr>
            <a:r>
              <a:rPr lang="en-US" sz="2000" dirty="0">
                <a:solidFill>
                  <a:srgbClr val="00B4CB"/>
                </a:solidFill>
                <a:latin typeface="Times New Roman" panose="02020603050405020304" pitchFamily="18" charset="0"/>
                <a:cs typeface="Times New Roman" panose="02020603050405020304" pitchFamily="18" charset="0"/>
              </a:rPr>
              <a:t>Estimates discharge times by coordinating with Discharge Lounge nurses</a:t>
            </a:r>
          </a:p>
          <a:p>
            <a:pPr marL="342900" indent="-342900">
              <a:lnSpc>
                <a:spcPct val="100000"/>
              </a:lnSpc>
              <a:spcBef>
                <a:spcPts val="300"/>
              </a:spcBef>
              <a:buClr>
                <a:srgbClr val="002060"/>
              </a:buClr>
            </a:pPr>
            <a:r>
              <a:rPr lang="en-US" sz="2000" dirty="0">
                <a:solidFill>
                  <a:srgbClr val="00B4CB"/>
                </a:solidFill>
                <a:latin typeface="Times New Roman" panose="02020603050405020304" pitchFamily="18" charset="0"/>
                <a:cs typeface="Times New Roman" panose="02020603050405020304" pitchFamily="18" charset="0"/>
              </a:rPr>
              <a:t>Escalates throughput obstacles to administration</a:t>
            </a:r>
          </a:p>
        </p:txBody>
      </p:sp>
      <p:pic>
        <p:nvPicPr>
          <p:cNvPr id="4" name="Picture 3"/>
          <p:cNvPicPr>
            <a:picLocks noChangeAspect="1"/>
          </p:cNvPicPr>
          <p:nvPr/>
        </p:nvPicPr>
        <p:blipFill>
          <a:blip r:embed="rId2"/>
          <a:stretch>
            <a:fillRect/>
          </a:stretch>
        </p:blipFill>
        <p:spPr>
          <a:xfrm>
            <a:off x="5343526" y="1095374"/>
            <a:ext cx="6585167" cy="4403703"/>
          </a:xfrm>
          <a:prstGeom prst="rect">
            <a:avLst/>
          </a:prstGeom>
          <a:ln>
            <a:noFill/>
          </a:ln>
          <a:effectLst>
            <a:reflection blurRad="6350" stA="52000" endA="300" endPos="35000" dir="5400000" sy="-100000" algn="bl" rotWithShape="0"/>
            <a:softEdge rad="112500"/>
          </a:effectLst>
        </p:spPr>
      </p:pic>
    </p:spTree>
    <p:extLst>
      <p:ext uri="{BB962C8B-B14F-4D97-AF65-F5344CB8AC3E}">
        <p14:creationId xmlns:p14="http://schemas.microsoft.com/office/powerpoint/2010/main" val="4243841988"/>
      </p:ext>
    </p:extLst>
  </p:cSld>
  <p:clrMapOvr>
    <a:masterClrMapping/>
  </p:clrMapOvr>
  <mc:AlternateContent xmlns:mc="http://schemas.openxmlformats.org/markup-compatibility/2006" xmlns:p14="http://schemas.microsoft.com/office/powerpoint/2010/main">
    <mc:Choice Requires="p14">
      <p:transition spd="slow" p14:dur="20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out)">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24000" y="281500"/>
            <a:ext cx="9144000" cy="735189"/>
          </a:xfrm>
        </p:spPr>
        <p:txBody>
          <a:bodyPr/>
          <a:lstStyle/>
          <a:p>
            <a:pPr algn="ctr"/>
            <a:r>
              <a:rPr lang="en-US" sz="3797" dirty="0"/>
              <a:t>Mission</a:t>
            </a:r>
            <a:r>
              <a:rPr lang="en-US" dirty="0"/>
              <a:t> </a:t>
            </a:r>
            <a:r>
              <a:rPr lang="en-US" sz="3797" dirty="0"/>
              <a:t>of the Transfer Center</a:t>
            </a:r>
          </a:p>
        </p:txBody>
      </p:sp>
      <p:sp>
        <p:nvSpPr>
          <p:cNvPr id="3" name="Text Placeholder 2"/>
          <p:cNvSpPr>
            <a:spLocks noGrp="1"/>
          </p:cNvSpPr>
          <p:nvPr>
            <p:ph type="body" sz="half" idx="4294967295"/>
          </p:nvPr>
        </p:nvSpPr>
        <p:spPr>
          <a:xfrm>
            <a:off x="1100138" y="1171575"/>
            <a:ext cx="9929811" cy="5404925"/>
          </a:xfrm>
        </p:spPr>
        <p:txBody>
          <a:bodyPr>
            <a:normAutofit fontScale="92500" lnSpcReduction="10000"/>
          </a:bodyPr>
          <a:lstStyle/>
          <a:p>
            <a:pPr marL="342882" indent="-342882">
              <a:spcBef>
                <a:spcPts val="600"/>
              </a:spcBef>
              <a:spcAft>
                <a:spcPts val="600"/>
              </a:spcAft>
              <a:buFont typeface="Arial" panose="020B0604020202020204" pitchFamily="34" charset="0"/>
              <a:buChar char="•"/>
            </a:pPr>
            <a:r>
              <a:rPr lang="en-US" dirty="0">
                <a:solidFill>
                  <a:srgbClr val="002060"/>
                </a:solidFill>
                <a:latin typeface="Arial" panose="020B0604020202020204" pitchFamily="34" charset="0"/>
                <a:cs typeface="Arial" panose="020B0604020202020204" pitchFamily="34" charset="0"/>
              </a:rPr>
              <a:t>Provide a comprehensive, centralized, single-call service for all transfers and consults</a:t>
            </a:r>
          </a:p>
          <a:p>
            <a:pPr marL="778634" lvl="1" indent="-321457">
              <a:spcBef>
                <a:spcPts val="600"/>
              </a:spcBef>
              <a:spcAft>
                <a:spcPts val="600"/>
              </a:spcAft>
              <a:buFont typeface="Wingdings" panose="05000000000000000000" pitchFamily="2" charset="2"/>
              <a:buChar char="§"/>
            </a:pPr>
            <a:r>
              <a:rPr lang="en-US" sz="2800" dirty="0">
                <a:solidFill>
                  <a:srgbClr val="002060"/>
                </a:solidFill>
                <a:latin typeface="Arial" panose="020B0604020202020204" pitchFamily="34" charset="0"/>
                <a:cs typeface="Arial" panose="020B0604020202020204" pitchFamily="34" charset="0"/>
              </a:rPr>
              <a:t>Part of Bed Board – single point of assignment</a:t>
            </a:r>
          </a:p>
          <a:p>
            <a:pPr marL="778634" lvl="1" indent="-321457">
              <a:spcBef>
                <a:spcPts val="600"/>
              </a:spcBef>
              <a:spcAft>
                <a:spcPts val="600"/>
              </a:spcAft>
              <a:buFont typeface="Wingdings" panose="05000000000000000000" pitchFamily="2" charset="2"/>
              <a:buChar char="§"/>
            </a:pPr>
            <a:r>
              <a:rPr lang="en-US" sz="2800" dirty="0">
                <a:solidFill>
                  <a:srgbClr val="002060"/>
                </a:solidFill>
                <a:latin typeface="Arial" panose="020B0604020202020204" pitchFamily="34" charset="0"/>
                <a:cs typeface="Arial" panose="020B0604020202020204" pitchFamily="34" charset="0"/>
              </a:rPr>
              <a:t>Staff Register Nurses</a:t>
            </a:r>
          </a:p>
          <a:p>
            <a:pPr marL="778634" lvl="1" indent="-321457">
              <a:spcBef>
                <a:spcPts val="600"/>
              </a:spcBef>
              <a:spcAft>
                <a:spcPts val="600"/>
              </a:spcAft>
              <a:buFont typeface="Wingdings" panose="05000000000000000000" pitchFamily="2" charset="2"/>
              <a:buChar char="§"/>
            </a:pPr>
            <a:r>
              <a:rPr lang="en-US" sz="2800" dirty="0">
                <a:solidFill>
                  <a:srgbClr val="002060"/>
                </a:solidFill>
                <a:latin typeface="Arial" panose="020B0604020202020204" pitchFamily="34" charset="0"/>
                <a:cs typeface="Arial" panose="020B0604020202020204" pitchFamily="34" charset="0"/>
              </a:rPr>
              <a:t>Triage call and connect with appropriate faculty specialist (recorded call)</a:t>
            </a:r>
          </a:p>
          <a:p>
            <a:pPr marL="778634" lvl="1" indent="-321457">
              <a:spcBef>
                <a:spcPts val="600"/>
              </a:spcBef>
              <a:spcAft>
                <a:spcPts val="600"/>
              </a:spcAft>
              <a:buFont typeface="Wingdings" panose="05000000000000000000" pitchFamily="2" charset="2"/>
              <a:buChar char="§"/>
            </a:pPr>
            <a:r>
              <a:rPr lang="en-US" sz="2800" dirty="0">
                <a:solidFill>
                  <a:srgbClr val="002060"/>
                </a:solidFill>
                <a:latin typeface="Arial" panose="020B0604020202020204" pitchFamily="34" charset="0"/>
                <a:cs typeface="Arial" panose="020B0604020202020204" pitchFamily="34" charset="0"/>
              </a:rPr>
              <a:t>Capture documentation to support transfer &amp; admission information</a:t>
            </a:r>
          </a:p>
          <a:p>
            <a:pPr marL="778634" lvl="1" indent="-321457">
              <a:spcBef>
                <a:spcPts val="600"/>
              </a:spcBef>
              <a:spcAft>
                <a:spcPts val="600"/>
              </a:spcAft>
              <a:buFont typeface="Wingdings" panose="05000000000000000000" pitchFamily="2" charset="2"/>
              <a:buChar char="§"/>
            </a:pPr>
            <a:r>
              <a:rPr lang="en-US" sz="2800" dirty="0">
                <a:solidFill>
                  <a:srgbClr val="002060"/>
                </a:solidFill>
                <a:latin typeface="Arial" panose="020B0604020202020204" pitchFamily="34" charset="0"/>
                <a:cs typeface="Arial" panose="020B0604020202020204" pitchFamily="34" charset="0"/>
              </a:rPr>
              <a:t>Coordinate with nursing unit and arrange for inpatient bed/ED</a:t>
            </a:r>
          </a:p>
          <a:p>
            <a:pPr marL="778634" lvl="1" indent="-321457">
              <a:spcBef>
                <a:spcPts val="600"/>
              </a:spcBef>
              <a:spcAft>
                <a:spcPts val="600"/>
              </a:spcAft>
              <a:buFont typeface="Wingdings" panose="05000000000000000000" pitchFamily="2" charset="2"/>
              <a:buChar char="§"/>
            </a:pPr>
            <a:r>
              <a:rPr lang="en-US" sz="2800" dirty="0">
                <a:solidFill>
                  <a:srgbClr val="002060"/>
                </a:solidFill>
                <a:latin typeface="Arial" panose="020B0604020202020204" pitchFamily="34" charset="0"/>
                <a:cs typeface="Arial" panose="020B0604020202020204" pitchFamily="34" charset="0"/>
              </a:rPr>
              <a:t>Assist with transportation as needed</a:t>
            </a:r>
          </a:p>
          <a:p>
            <a:pPr marL="778634" lvl="1" indent="-321457">
              <a:spcBef>
                <a:spcPts val="600"/>
              </a:spcBef>
              <a:spcAft>
                <a:spcPts val="600"/>
              </a:spcAft>
              <a:buFont typeface="Wingdings" panose="05000000000000000000" pitchFamily="2" charset="2"/>
              <a:buChar char="§"/>
            </a:pPr>
            <a:r>
              <a:rPr lang="en-US" sz="2800" dirty="0">
                <a:solidFill>
                  <a:srgbClr val="002060"/>
                </a:solidFill>
                <a:latin typeface="Arial" panose="020B0604020202020204" pitchFamily="34" charset="0"/>
                <a:cs typeface="Arial" panose="020B0604020202020204" pitchFamily="34" charset="0"/>
              </a:rPr>
              <a:t>Update referring physician/team until transfer is complete</a:t>
            </a:r>
          </a:p>
          <a:p>
            <a:endParaRPr lang="en-US" dirty="0"/>
          </a:p>
        </p:txBody>
      </p:sp>
    </p:spTree>
    <p:extLst>
      <p:ext uri="{BB962C8B-B14F-4D97-AF65-F5344CB8AC3E}">
        <p14:creationId xmlns:p14="http://schemas.microsoft.com/office/powerpoint/2010/main" val="3217924425"/>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24000" y="253279"/>
            <a:ext cx="9144000" cy="1279307"/>
          </a:xfrm>
        </p:spPr>
        <p:txBody>
          <a:bodyPr>
            <a:normAutofit/>
          </a:bodyPr>
          <a:lstStyle/>
          <a:p>
            <a:pPr algn="ctr"/>
            <a:r>
              <a:rPr lang="en-US" sz="3797" dirty="0"/>
              <a:t>Why use nurses?</a:t>
            </a:r>
            <a:br>
              <a:rPr lang="en-US" sz="3797" dirty="0"/>
            </a:br>
            <a:endParaRPr lang="en-US" sz="3094"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9358" y="1142927"/>
            <a:ext cx="6846485" cy="4749749"/>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46151" y="2834770"/>
            <a:ext cx="1764340" cy="1422535"/>
          </a:xfrm>
          <a:prstGeom prst="rect">
            <a:avLst/>
          </a:prstGeom>
        </p:spPr>
      </p:pic>
    </p:spTree>
    <p:extLst>
      <p:ext uri="{BB962C8B-B14F-4D97-AF65-F5344CB8AC3E}">
        <p14:creationId xmlns:p14="http://schemas.microsoft.com/office/powerpoint/2010/main" val="3180005834"/>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059352" y="319760"/>
            <a:ext cx="10073295" cy="6443378"/>
          </a:xfrm>
          <a:prstGeom prst="rect">
            <a:avLst/>
          </a:prstGeom>
        </p:spPr>
      </p:pic>
    </p:spTree>
    <p:extLst>
      <p:ext uri="{BB962C8B-B14F-4D97-AF65-F5344CB8AC3E}">
        <p14:creationId xmlns:p14="http://schemas.microsoft.com/office/powerpoint/2010/main" val="3446707575"/>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Objectives</a:t>
            </a:r>
          </a:p>
        </p:txBody>
      </p:sp>
      <p:sp>
        <p:nvSpPr>
          <p:cNvPr id="3" name="Content Placeholder 2"/>
          <p:cNvSpPr>
            <a:spLocks noGrp="1"/>
          </p:cNvSpPr>
          <p:nvPr>
            <p:ph idx="1"/>
          </p:nvPr>
        </p:nvSpPr>
        <p:spPr/>
        <p:txBody>
          <a:bodyPr/>
          <a:lstStyle/>
          <a:p>
            <a:pPr marL="0" indent="0">
              <a:buNone/>
            </a:pPr>
            <a:r>
              <a:rPr lang="en-US"/>
              <a:t>After attending this session, the participant will be able to:</a:t>
            </a:r>
          </a:p>
          <a:p>
            <a:r>
              <a:rPr lang="en-US"/>
              <a:t>Discuss the major health system market forces that are influencing leaders who manage resources for care delivery</a:t>
            </a:r>
          </a:p>
          <a:p>
            <a:r>
              <a:rPr lang="en-US"/>
              <a:t>Provide examples of how people, process, and technology can enable effective centralized clinical operations.</a:t>
            </a:r>
          </a:p>
        </p:txBody>
      </p:sp>
    </p:spTree>
    <p:extLst>
      <p:ext uri="{BB962C8B-B14F-4D97-AF65-F5344CB8AC3E}">
        <p14:creationId xmlns:p14="http://schemas.microsoft.com/office/powerpoint/2010/main" val="7666022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24000" y="0"/>
            <a:ext cx="9078763" cy="886103"/>
          </a:xfrm>
        </p:spPr>
        <p:txBody>
          <a:bodyPr>
            <a:normAutofit/>
          </a:bodyPr>
          <a:lstStyle/>
          <a:p>
            <a:pPr algn="ctr"/>
            <a:r>
              <a:rPr lang="en-US" sz="3797" dirty="0"/>
              <a:t>Financial Impact</a:t>
            </a:r>
          </a:p>
        </p:txBody>
      </p:sp>
      <p:pic>
        <p:nvPicPr>
          <p:cNvPr id="8" name="Picture 7">
            <a:extLst>
              <a:ext uri="{FF2B5EF4-FFF2-40B4-BE49-F238E27FC236}">
                <a16:creationId xmlns:a16="http://schemas.microsoft.com/office/drawing/2014/main" id="{844A3220-53B6-F447-9EC9-E9C389C2A342}"/>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283456" y="833810"/>
            <a:ext cx="9625088" cy="5767015"/>
          </a:xfrm>
          <a:prstGeom prst="rect">
            <a:avLst/>
          </a:prstGeom>
          <a:noFill/>
          <a:ln>
            <a:noFill/>
          </a:ln>
        </p:spPr>
      </p:pic>
    </p:spTree>
    <p:extLst>
      <p:ext uri="{BB962C8B-B14F-4D97-AF65-F5344CB8AC3E}">
        <p14:creationId xmlns:p14="http://schemas.microsoft.com/office/powerpoint/2010/main" val="2157512429"/>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129410" y="152400"/>
            <a:ext cx="9953227" cy="713473"/>
          </a:xfrm>
        </p:spPr>
        <p:txBody>
          <a:bodyPr>
            <a:normAutofit fontScale="90000"/>
          </a:bodyPr>
          <a:lstStyle/>
          <a:p>
            <a:r>
              <a:rPr lang="en-US" sz="4000" dirty="0">
                <a:solidFill>
                  <a:srgbClr val="002060"/>
                </a:solidFill>
                <a:effectLst>
                  <a:outerShdw blurRad="38100" dist="38100" dir="2700000" algn="tl">
                    <a:srgbClr val="000000">
                      <a:alpha val="43137"/>
                    </a:srgbClr>
                  </a:outerShdw>
                </a:effectLst>
                <a:cs typeface="Arial" panose="020B0604020202020204" pitchFamily="34" charset="0"/>
              </a:rPr>
              <a:t>Key Performance Indicator: Transfer Diversions</a:t>
            </a:r>
          </a:p>
        </p:txBody>
      </p:sp>
      <p:pic>
        <p:nvPicPr>
          <p:cNvPr id="2050" name="Picture 5" descr="cid:image005.png@01D5670A.2AA24870"/>
          <p:cNvPicPr>
            <a:picLocks noChangeAspect="1" noChangeArrowheads="1"/>
          </p:cNvPicPr>
          <p:nvPr/>
        </p:nvPicPr>
        <p:blipFill rotWithShape="1">
          <a:blip r:embed="rId3">
            <a:extLst>
              <a:ext uri="{28A0092B-C50C-407E-A947-70E740481C1C}">
                <a14:useLocalDpi xmlns:a14="http://schemas.microsoft.com/office/drawing/2010/main" val="0"/>
              </a:ext>
            </a:extLst>
          </a:blip>
          <a:srcRect l="239"/>
          <a:stretch/>
        </p:blipFill>
        <p:spPr bwMode="auto">
          <a:xfrm>
            <a:off x="82795" y="1055914"/>
            <a:ext cx="12046458" cy="5649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81766658"/>
      </p:ext>
    </p:extLst>
  </p:cSld>
  <p:clrMapOvr>
    <a:masterClrMapping/>
  </p:clrMapOvr>
  <mc:AlternateContent xmlns:mc="http://schemas.openxmlformats.org/markup-compatibility/2006" xmlns:p14="http://schemas.microsoft.com/office/powerpoint/2010/main">
    <mc:Choice Requires="p14">
      <p:transition spd="slow" p14:dur="20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box(out)">
                                      <p:cBhvr>
                                        <p:cTn id="7" dur="20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162"/>
          <p:cNvSpPr txBox="1">
            <a:spLocks/>
          </p:cNvSpPr>
          <p:nvPr/>
        </p:nvSpPr>
        <p:spPr>
          <a:xfrm>
            <a:off x="5828885" y="1324840"/>
            <a:ext cx="4657274" cy="4695392"/>
          </a:xfrm>
          <a:prstGeom prst="rect">
            <a:avLst/>
          </a:prstGeom>
          <a:ln w="3175">
            <a:miter lim="400000"/>
          </a:ln>
          <a:extLst>
            <a:ext uri="{C572A759-6A51-4108-AA02-DFA0A04FC94B}">
              <ma14:wrappingTextBoxFlag xmlns="" xmlns:ma14="http://schemas.microsoft.com/office/mac/drawingml/2011/main" val="1"/>
            </a:ext>
          </a:extLst>
        </p:spPr>
        <p:txBody>
          <a:bodyPr lIns="25717" tIns="25717" rIns="25717" bIns="25717" anchor="t">
            <a:normAutofit/>
          </a:bodyPr>
          <a:lstStyle>
            <a:lvl1pPr marL="450056" marR="0" indent="-450056" algn="l" defTabSz="1300480" rtl="0" latinLnBrk="0">
              <a:lnSpc>
                <a:spcPct val="100000"/>
              </a:lnSpc>
              <a:spcBef>
                <a:spcPts val="1000"/>
              </a:spcBef>
              <a:spcAft>
                <a:spcPts val="0"/>
              </a:spcAft>
              <a:buClrTx/>
              <a:buSzPct val="100000"/>
              <a:buFont typeface="Arial"/>
              <a:buChar char="•"/>
              <a:tabLst/>
              <a:defRPr sz="3000" b="0" i="0" u="none" strike="noStrike" cap="none" spc="0" baseline="0">
                <a:ln>
                  <a:noFill/>
                </a:ln>
                <a:solidFill>
                  <a:srgbClr val="082F57"/>
                </a:solidFill>
                <a:uFillTx/>
                <a:latin typeface="Arial"/>
                <a:ea typeface="Arial"/>
                <a:cs typeface="Arial"/>
                <a:sym typeface="Arial"/>
              </a:defRPr>
            </a:lvl1pPr>
            <a:lvl2pPr marL="885825" marR="0" indent="-428625" algn="l" defTabSz="1300480" rtl="0" latinLnBrk="0">
              <a:lnSpc>
                <a:spcPct val="100000"/>
              </a:lnSpc>
              <a:spcBef>
                <a:spcPts val="1000"/>
              </a:spcBef>
              <a:spcAft>
                <a:spcPts val="0"/>
              </a:spcAft>
              <a:buClrTx/>
              <a:buSzPct val="100000"/>
              <a:buFont typeface="Arial"/>
              <a:buChar char="–"/>
              <a:tabLst/>
              <a:defRPr sz="3000" b="0" i="0" u="none" strike="noStrike" cap="none" spc="0" baseline="0">
                <a:ln>
                  <a:noFill/>
                </a:ln>
                <a:solidFill>
                  <a:srgbClr val="082F57"/>
                </a:solidFill>
                <a:uFillTx/>
                <a:latin typeface="Arial"/>
                <a:ea typeface="Arial"/>
                <a:cs typeface="Arial"/>
                <a:sym typeface="Arial"/>
              </a:defRPr>
            </a:lvl2pPr>
            <a:lvl3pPr marL="1314450" marR="0" indent="-400050" algn="l" defTabSz="1300480" rtl="0" latinLnBrk="0">
              <a:lnSpc>
                <a:spcPct val="100000"/>
              </a:lnSpc>
              <a:spcBef>
                <a:spcPts val="1000"/>
              </a:spcBef>
              <a:spcAft>
                <a:spcPts val="0"/>
              </a:spcAft>
              <a:buClrTx/>
              <a:buSzPct val="100000"/>
              <a:buFont typeface="Arial"/>
              <a:buChar char="•"/>
              <a:tabLst/>
              <a:defRPr sz="3000" b="0" i="0" u="none" strike="noStrike" cap="none" spc="0" baseline="0">
                <a:ln>
                  <a:noFill/>
                </a:ln>
                <a:solidFill>
                  <a:srgbClr val="082F57"/>
                </a:solidFill>
                <a:uFillTx/>
                <a:latin typeface="Arial"/>
                <a:ea typeface="Arial"/>
                <a:cs typeface="Arial"/>
                <a:sym typeface="Arial"/>
              </a:defRPr>
            </a:lvl3pPr>
            <a:lvl4pPr marL="1851660" marR="0" indent="-480060" algn="l" defTabSz="1300480" rtl="0" latinLnBrk="0">
              <a:lnSpc>
                <a:spcPct val="100000"/>
              </a:lnSpc>
              <a:spcBef>
                <a:spcPts val="1000"/>
              </a:spcBef>
              <a:spcAft>
                <a:spcPts val="0"/>
              </a:spcAft>
              <a:buClrTx/>
              <a:buSzPct val="100000"/>
              <a:buFont typeface="Arial"/>
              <a:buChar char="–"/>
              <a:tabLst/>
              <a:defRPr sz="3000" b="0" i="0" u="none" strike="noStrike" cap="none" spc="0" baseline="0">
                <a:ln>
                  <a:noFill/>
                </a:ln>
                <a:solidFill>
                  <a:srgbClr val="082F57"/>
                </a:solidFill>
                <a:uFillTx/>
                <a:latin typeface="Arial"/>
                <a:ea typeface="Arial"/>
                <a:cs typeface="Arial"/>
                <a:sym typeface="Arial"/>
              </a:defRPr>
            </a:lvl4pPr>
            <a:lvl5pPr marL="2308860" marR="0" indent="-480060" algn="l" defTabSz="1300480" rtl="0" latinLnBrk="0">
              <a:lnSpc>
                <a:spcPct val="100000"/>
              </a:lnSpc>
              <a:spcBef>
                <a:spcPts val="1000"/>
              </a:spcBef>
              <a:spcAft>
                <a:spcPts val="0"/>
              </a:spcAft>
              <a:buClrTx/>
              <a:buSzPct val="100000"/>
              <a:buFont typeface="Arial"/>
              <a:buChar char="»"/>
              <a:tabLst/>
              <a:defRPr sz="3000" b="0" i="0" u="none" strike="noStrike" cap="none" spc="0" baseline="0">
                <a:ln>
                  <a:noFill/>
                </a:ln>
                <a:solidFill>
                  <a:srgbClr val="082F57"/>
                </a:solidFill>
                <a:uFillTx/>
                <a:latin typeface="Arial"/>
                <a:ea typeface="Arial"/>
                <a:cs typeface="Arial"/>
                <a:sym typeface="Arial"/>
              </a:defRPr>
            </a:lvl5pPr>
            <a:lvl6pPr marL="0" marR="0" indent="2286000" algn="l" defTabSz="1300480" rtl="0" latinLnBrk="0">
              <a:lnSpc>
                <a:spcPct val="120000"/>
              </a:lnSpc>
              <a:spcBef>
                <a:spcPts val="600"/>
              </a:spcBef>
              <a:spcAft>
                <a:spcPts val="0"/>
              </a:spcAft>
              <a:buClrTx/>
              <a:buSzTx/>
              <a:buFontTx/>
              <a:buNone/>
              <a:tabLst/>
              <a:defRPr sz="2100" b="0" i="0" u="none" strike="noStrike" cap="none" spc="0" baseline="0">
                <a:ln>
                  <a:noFill/>
                </a:ln>
                <a:solidFill>
                  <a:srgbClr val="FFFFFF"/>
                </a:solidFill>
                <a:uFillTx/>
                <a:latin typeface="Arial"/>
                <a:ea typeface="Arial"/>
                <a:cs typeface="Arial"/>
                <a:sym typeface="Arial"/>
              </a:defRPr>
            </a:lvl6pPr>
            <a:lvl7pPr marL="0" marR="0" indent="2743200" algn="l" defTabSz="1300480" rtl="0" latinLnBrk="0">
              <a:lnSpc>
                <a:spcPct val="120000"/>
              </a:lnSpc>
              <a:spcBef>
                <a:spcPts val="600"/>
              </a:spcBef>
              <a:spcAft>
                <a:spcPts val="0"/>
              </a:spcAft>
              <a:buClrTx/>
              <a:buSzTx/>
              <a:buFontTx/>
              <a:buNone/>
              <a:tabLst/>
              <a:defRPr sz="2100" b="0" i="0" u="none" strike="noStrike" cap="none" spc="0" baseline="0">
                <a:ln>
                  <a:noFill/>
                </a:ln>
                <a:solidFill>
                  <a:srgbClr val="FFFFFF"/>
                </a:solidFill>
                <a:uFillTx/>
                <a:latin typeface="Arial"/>
                <a:ea typeface="Arial"/>
                <a:cs typeface="Arial"/>
                <a:sym typeface="Arial"/>
              </a:defRPr>
            </a:lvl7pPr>
            <a:lvl8pPr marL="0" marR="0" indent="3200400" algn="l" defTabSz="1300480" rtl="0" latinLnBrk="0">
              <a:lnSpc>
                <a:spcPct val="120000"/>
              </a:lnSpc>
              <a:spcBef>
                <a:spcPts val="600"/>
              </a:spcBef>
              <a:spcAft>
                <a:spcPts val="0"/>
              </a:spcAft>
              <a:buClrTx/>
              <a:buSzTx/>
              <a:buFontTx/>
              <a:buNone/>
              <a:tabLst/>
              <a:defRPr sz="2100" b="0" i="0" u="none" strike="noStrike" cap="none" spc="0" baseline="0">
                <a:ln>
                  <a:noFill/>
                </a:ln>
                <a:solidFill>
                  <a:srgbClr val="FFFFFF"/>
                </a:solidFill>
                <a:uFillTx/>
                <a:latin typeface="Arial"/>
                <a:ea typeface="Arial"/>
                <a:cs typeface="Arial"/>
                <a:sym typeface="Arial"/>
              </a:defRPr>
            </a:lvl8pPr>
            <a:lvl9pPr marL="0" marR="0" indent="3657600" algn="l" defTabSz="1300480" rtl="0" latinLnBrk="0">
              <a:lnSpc>
                <a:spcPct val="120000"/>
              </a:lnSpc>
              <a:spcBef>
                <a:spcPts val="600"/>
              </a:spcBef>
              <a:spcAft>
                <a:spcPts val="0"/>
              </a:spcAft>
              <a:buClrTx/>
              <a:buSzTx/>
              <a:buFontTx/>
              <a:buNone/>
              <a:tabLst/>
              <a:defRPr sz="2100" b="0" i="0" u="none" strike="noStrike" cap="none" spc="0" baseline="0">
                <a:ln>
                  <a:noFill/>
                </a:ln>
                <a:solidFill>
                  <a:srgbClr val="FFFFFF"/>
                </a:solidFill>
                <a:uFillTx/>
                <a:latin typeface="Arial"/>
                <a:ea typeface="Arial"/>
                <a:cs typeface="Arial"/>
                <a:sym typeface="Arial"/>
              </a:defRPr>
            </a:lvl9pPr>
          </a:lstStyle>
          <a:p>
            <a:pPr marL="0" indent="0">
              <a:buNone/>
            </a:pPr>
            <a:endParaRPr lang="en-US" sz="2109" dirty="0"/>
          </a:p>
          <a:p>
            <a:pPr marL="0" indent="0">
              <a:buNone/>
            </a:pPr>
            <a:endParaRPr lang="en-US" sz="2109" dirty="0"/>
          </a:p>
          <a:p>
            <a:pPr marL="0" indent="0">
              <a:buNone/>
            </a:pPr>
            <a:endParaRPr lang="en-US" sz="2109" dirty="0"/>
          </a:p>
          <a:p>
            <a:pPr marL="0" indent="0">
              <a:buNone/>
            </a:pPr>
            <a:endParaRPr lang="en-US" sz="2109" dirty="0"/>
          </a:p>
          <a:p>
            <a:pPr marL="0" indent="0">
              <a:buNone/>
            </a:pPr>
            <a:endParaRPr lang="en-US" sz="2109" dirty="0"/>
          </a:p>
          <a:p>
            <a:pPr marL="0" indent="0">
              <a:buNone/>
            </a:pPr>
            <a:endParaRPr lang="en-US" sz="2109" dirty="0"/>
          </a:p>
        </p:txBody>
      </p:sp>
      <p:sp>
        <p:nvSpPr>
          <p:cNvPr id="5" name="TextBox 4"/>
          <p:cNvSpPr txBox="1"/>
          <p:nvPr/>
        </p:nvSpPr>
        <p:spPr>
          <a:xfrm>
            <a:off x="2513760" y="2908529"/>
            <a:ext cx="7286624" cy="3290966"/>
          </a:xfrm>
          <a:prstGeom prst="rect">
            <a:avLst/>
          </a:prstGeom>
          <a:solidFill>
            <a:schemeClr val="tx2">
              <a:lumMod val="20000"/>
              <a:lumOff val="80000"/>
            </a:schemeClr>
          </a:solidFill>
        </p:spPr>
        <p:txBody>
          <a:bodyPr wrap="square" rtlCol="0">
            <a:spAutoFit/>
          </a:bodyPr>
          <a:lstStyle/>
          <a:p>
            <a:pPr algn="ctr"/>
            <a:r>
              <a:rPr lang="en-US" sz="3797" i="1" dirty="0"/>
              <a:t>The Transfer Center is our handshake into the Health System, </a:t>
            </a:r>
          </a:p>
          <a:p>
            <a:pPr algn="ctr"/>
            <a:r>
              <a:rPr lang="en-US" sz="3797" i="1" dirty="0"/>
              <a:t>and we only have one chance to get it right</a:t>
            </a:r>
          </a:p>
          <a:p>
            <a:pPr algn="ctr"/>
            <a:endParaRPr lang="en-US" sz="1800" i="1"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35706" y="165334"/>
            <a:ext cx="2923581" cy="2923581"/>
          </a:xfrm>
          <a:prstGeom prst="rect">
            <a:avLst/>
          </a:prstGeom>
        </p:spPr>
      </p:pic>
    </p:spTree>
    <p:extLst>
      <p:ext uri="{BB962C8B-B14F-4D97-AF65-F5344CB8AC3E}">
        <p14:creationId xmlns:p14="http://schemas.microsoft.com/office/powerpoint/2010/main" val="2571699726"/>
      </p:ext>
    </p:extLst>
  </p:cSld>
  <p:clrMapOvr>
    <a:masterClrMapping/>
  </p:clrMapOvr>
  <p:transition spd="slow"/>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298854" y="96607"/>
            <a:ext cx="9594292" cy="735190"/>
          </a:xfrm>
        </p:spPr>
        <p:txBody>
          <a:bodyPr>
            <a:noAutofit/>
          </a:bodyPr>
          <a:lstStyle/>
          <a:p>
            <a:r>
              <a:rPr lang="en-US" sz="38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Patient</a:t>
            </a:r>
            <a:r>
              <a:rPr lang="en-US" sz="4219"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Flow Dashboard – Initial Version</a:t>
            </a:r>
          </a:p>
        </p:txBody>
      </p:sp>
      <p:sp>
        <p:nvSpPr>
          <p:cNvPr id="3" name="Content Placeholder 2"/>
          <p:cNvSpPr>
            <a:spLocks noGrp="1"/>
          </p:cNvSpPr>
          <p:nvPr>
            <p:ph type="body" sz="half" idx="4294967295"/>
          </p:nvPr>
        </p:nvSpPr>
        <p:spPr>
          <a:xfrm>
            <a:off x="8475656" y="1343870"/>
            <a:ext cx="3573469" cy="4599729"/>
          </a:xfrm>
        </p:spPr>
        <p:txBody>
          <a:bodyPr>
            <a:noAutofit/>
          </a:bodyPr>
          <a:lstStyle/>
          <a:p>
            <a:pPr marL="285750" indent="-285750">
              <a:buClr>
                <a:srgbClr val="002060"/>
              </a:buClr>
            </a:pPr>
            <a:r>
              <a:rPr lang="en-US" sz="2400" b="0" i="0" dirty="0">
                <a:solidFill>
                  <a:srgbClr val="00B4CB"/>
                </a:solidFill>
                <a:latin typeface="Times New Roman" panose="02020603050405020304" pitchFamily="18" charset="0"/>
                <a:cs typeface="Times New Roman" panose="02020603050405020304" pitchFamily="18" charset="0"/>
              </a:rPr>
              <a:t>Throughput Dashboard was developed to track key metrics</a:t>
            </a:r>
          </a:p>
          <a:p>
            <a:pPr marL="285750" indent="-285750">
              <a:buClr>
                <a:srgbClr val="002060"/>
              </a:buClr>
            </a:pPr>
            <a:r>
              <a:rPr lang="en-US" sz="2400" b="0" i="0" dirty="0">
                <a:solidFill>
                  <a:srgbClr val="00B4CB"/>
                </a:solidFill>
                <a:latin typeface="Times New Roman" panose="02020603050405020304" pitchFamily="18" charset="0"/>
                <a:cs typeface="Times New Roman" panose="02020603050405020304" pitchFamily="18" charset="0"/>
              </a:rPr>
              <a:t>Dashboard is distributed monthly</a:t>
            </a:r>
          </a:p>
          <a:p>
            <a:pPr marL="285750" indent="-285750">
              <a:buClr>
                <a:srgbClr val="002060"/>
              </a:buClr>
            </a:pPr>
            <a:r>
              <a:rPr lang="en-US" sz="2400" b="0" i="0" dirty="0">
                <a:solidFill>
                  <a:srgbClr val="00B4CB"/>
                </a:solidFill>
                <a:latin typeface="Times New Roman" panose="02020603050405020304" pitchFamily="18" charset="0"/>
                <a:cs typeface="Times New Roman" panose="02020603050405020304" pitchFamily="18" charset="0"/>
              </a:rPr>
              <a:t>Visibility and transparency allows for a clear view of the organization’s current status along with accountability for each of the metric owners</a:t>
            </a:r>
          </a:p>
        </p:txBody>
      </p:sp>
      <p:pic>
        <p:nvPicPr>
          <p:cNvPr id="4" name="Picture 3"/>
          <p:cNvPicPr>
            <a:picLocks noChangeAspect="1"/>
          </p:cNvPicPr>
          <p:nvPr/>
        </p:nvPicPr>
        <p:blipFill>
          <a:blip r:embed="rId3"/>
          <a:stretch>
            <a:fillRect/>
          </a:stretch>
        </p:blipFill>
        <p:spPr>
          <a:xfrm>
            <a:off x="67605" y="1100392"/>
            <a:ext cx="8326858" cy="4719383"/>
          </a:xfrm>
          <a:prstGeom prst="rect">
            <a:avLst/>
          </a:prstGeom>
        </p:spPr>
      </p:pic>
    </p:spTree>
    <p:extLst>
      <p:ext uri="{BB962C8B-B14F-4D97-AF65-F5344CB8AC3E}">
        <p14:creationId xmlns:p14="http://schemas.microsoft.com/office/powerpoint/2010/main" val="1815663908"/>
      </p:ext>
    </p:extLst>
  </p:cSld>
  <p:clrMapOvr>
    <a:masterClrMapping/>
  </p:clrMapOvr>
  <mc:AlternateContent xmlns:mc="http://schemas.openxmlformats.org/markup-compatibility/2006" xmlns:p14="http://schemas.microsoft.com/office/powerpoint/2010/main">
    <mc:Choice Requires="p14">
      <p:transition spd="slow" p14:dur="20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out)">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 y="94574"/>
            <a:ext cx="11725275" cy="676952"/>
          </a:xfrm>
        </p:spPr>
        <p:txBody>
          <a:bodyPr>
            <a:noAutofit/>
          </a:bodyPr>
          <a:lstStyle/>
          <a:p>
            <a:r>
              <a:rPr lang="en-US" dirty="0">
                <a:solidFill>
                  <a:srgbClr val="002060"/>
                </a:solidFill>
                <a:effectLst>
                  <a:outerShdw blurRad="38100" dist="38100" dir="2700000" algn="tl">
                    <a:srgbClr val="000000">
                      <a:alpha val="43137"/>
                    </a:srgbClr>
                  </a:outerShdw>
                </a:effectLst>
              </a:rPr>
              <a:t>Updated Care Facilitation Dashboard – Tableau Version</a:t>
            </a:r>
          </a:p>
        </p:txBody>
      </p:sp>
      <p:pic>
        <p:nvPicPr>
          <p:cNvPr id="4" name="Content Placeholder 5"/>
          <p:cNvPicPr>
            <a:picLocks noGrp="1" noChangeAspect="1"/>
          </p:cNvPicPr>
          <p:nvPr>
            <p:ph idx="1"/>
          </p:nvPr>
        </p:nvPicPr>
        <p:blipFill rotWithShape="1">
          <a:blip r:embed="rId2"/>
          <a:srcRect t="8792" r="11970" b="5042"/>
          <a:stretch/>
        </p:blipFill>
        <p:spPr>
          <a:xfrm>
            <a:off x="1083767" y="1162050"/>
            <a:ext cx="10024466" cy="5314949"/>
          </a:xfrm>
          <a:prstGeom prst="rect">
            <a:avLst/>
          </a:prstGeom>
        </p:spPr>
      </p:pic>
    </p:spTree>
    <p:extLst>
      <p:ext uri="{BB962C8B-B14F-4D97-AF65-F5344CB8AC3E}">
        <p14:creationId xmlns:p14="http://schemas.microsoft.com/office/powerpoint/2010/main" val="4161347764"/>
      </p:ext>
    </p:extLst>
  </p:cSld>
  <p:clrMapOvr>
    <a:masterClrMapping/>
  </p:clrMapOvr>
  <mc:AlternateContent xmlns:mc="http://schemas.openxmlformats.org/markup-compatibility/2006" xmlns:p14="http://schemas.microsoft.com/office/powerpoint/2010/main">
    <mc:Choice Requires="p14">
      <p:transition spd="slow" p14:dur="20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out)">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idx="4294967295"/>
          </p:nvPr>
        </p:nvSpPr>
        <p:spPr>
          <a:xfrm>
            <a:off x="1911251" y="74644"/>
            <a:ext cx="8369498" cy="692648"/>
          </a:xfrm>
        </p:spPr>
        <p:txBody>
          <a:bodyPr>
            <a:normAutofit fontScale="90000"/>
          </a:bodyPr>
          <a:lstStyle/>
          <a:p>
            <a:r>
              <a:rPr lang="en-US" sz="40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Discharge Lounge Supports Throughput</a:t>
            </a:r>
          </a:p>
        </p:txBody>
      </p:sp>
      <p:grpSp>
        <p:nvGrpSpPr>
          <p:cNvPr id="6" name="Group 5"/>
          <p:cNvGrpSpPr/>
          <p:nvPr/>
        </p:nvGrpSpPr>
        <p:grpSpPr>
          <a:xfrm>
            <a:off x="195262" y="814917"/>
            <a:ext cx="11801475" cy="6033412"/>
            <a:chOff x="1762125" y="1702921"/>
            <a:chExt cx="20831175" cy="10162153"/>
          </a:xfrm>
        </p:grpSpPr>
        <p:graphicFrame>
          <p:nvGraphicFramePr>
            <p:cNvPr id="7" name="Chart 6"/>
            <p:cNvGraphicFramePr/>
            <p:nvPr>
              <p:extLst>
                <p:ext uri="{D42A27DB-BD31-4B8C-83A1-F6EECF244321}">
                  <p14:modId xmlns:p14="http://schemas.microsoft.com/office/powerpoint/2010/main" val="3822896946"/>
                </p:ext>
              </p:extLst>
            </p:nvPr>
          </p:nvGraphicFramePr>
          <p:xfrm>
            <a:off x="1762125" y="1702921"/>
            <a:ext cx="20831175" cy="9365129"/>
          </p:xfrm>
          <a:graphic>
            <a:graphicData uri="http://schemas.openxmlformats.org/drawingml/2006/chart">
              <c:chart xmlns:c="http://schemas.openxmlformats.org/drawingml/2006/chart" xmlns:r="http://schemas.openxmlformats.org/officeDocument/2006/relationships" r:id="rId2"/>
            </a:graphicData>
          </a:graphic>
        </p:graphicFrame>
        <p:sp>
          <p:nvSpPr>
            <p:cNvPr id="9" name="TextBox 8"/>
            <p:cNvSpPr txBox="1"/>
            <p:nvPr/>
          </p:nvSpPr>
          <p:spPr>
            <a:xfrm>
              <a:off x="11196636" y="11068050"/>
              <a:ext cx="2864121" cy="797024"/>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1434" tIns="51434" rIns="51434" bIns="51434" numCol="1" spcCol="38100" rtlCol="0" anchor="t">
              <a:spAutoFit/>
            </a:bodyPr>
            <a:lstStyle/>
            <a:p>
              <a:pPr marL="0" marR="0" indent="0" algn="l" defTabSz="18288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chemeClr val="tx1">
                      <a:lumMod val="60000"/>
                      <a:lumOff val="40000"/>
                    </a:schemeClr>
                  </a:solidFill>
                  <a:effectLst/>
                  <a:uFillTx/>
                  <a:latin typeface="Times New Roman" panose="02020603050405020304" pitchFamily="18" charset="0"/>
                  <a:cs typeface="Times New Roman" panose="02020603050405020304" pitchFamily="18" charset="0"/>
                  <a:sym typeface="Calibri"/>
                </a:rPr>
                <a:t>Month/Year</a:t>
              </a:r>
            </a:p>
          </p:txBody>
        </p:sp>
      </p:grpSp>
    </p:spTree>
    <p:extLst>
      <p:ext uri="{BB962C8B-B14F-4D97-AF65-F5344CB8AC3E}">
        <p14:creationId xmlns:p14="http://schemas.microsoft.com/office/powerpoint/2010/main" val="750472027"/>
      </p:ext>
    </p:extLst>
  </p:cSld>
  <p:clrMapOvr>
    <a:masterClrMapping/>
  </p:clrMapOvr>
  <mc:AlternateContent xmlns:mc="http://schemas.openxmlformats.org/markup-compatibility/2006" xmlns:p14="http://schemas.microsoft.com/office/powerpoint/2010/main">
    <mc:Choice Requires="p14">
      <p:transition spd="slow" p14:dur="20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ox(out)">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6029326" y="1085850"/>
            <a:ext cx="6096000" cy="5648325"/>
            <a:chOff x="10579767" y="1300547"/>
            <a:chExt cx="12972355" cy="10197039"/>
          </a:xfrm>
        </p:grpSpPr>
        <p:pic>
          <p:nvPicPr>
            <p:cNvPr id="11" name="Picture 10"/>
            <p:cNvPicPr>
              <a:picLocks noChangeAspect="1"/>
            </p:cNvPicPr>
            <p:nvPr/>
          </p:nvPicPr>
          <p:blipFill>
            <a:blip r:embed="rId2"/>
            <a:stretch>
              <a:fillRect/>
            </a:stretch>
          </p:blipFill>
          <p:spPr>
            <a:xfrm>
              <a:off x="12192000" y="1300547"/>
              <a:ext cx="11360122" cy="5976405"/>
            </a:xfrm>
            <a:prstGeom prst="rect">
              <a:avLst/>
            </a:prstGeom>
            <a:ln>
              <a:noFill/>
            </a:ln>
            <a:effectLst>
              <a:softEdge rad="112500"/>
            </a:effectLst>
          </p:spPr>
        </p:pic>
        <p:pic>
          <p:nvPicPr>
            <p:cNvPr id="12" name="Picture 11"/>
            <p:cNvPicPr>
              <a:picLocks noChangeAspect="1"/>
            </p:cNvPicPr>
            <p:nvPr/>
          </p:nvPicPr>
          <p:blipFill rotWithShape="1">
            <a:blip r:embed="rId3"/>
            <a:srcRect t="7935" b="9900"/>
            <a:stretch/>
          </p:blipFill>
          <p:spPr>
            <a:xfrm rot="10800000">
              <a:off x="10579767" y="5599831"/>
              <a:ext cx="11785525" cy="5897755"/>
            </a:xfrm>
            <a:prstGeom prst="rect">
              <a:avLst/>
            </a:prstGeom>
            <a:ln>
              <a:noFill/>
            </a:ln>
            <a:effectLst>
              <a:softEdge rad="112500"/>
            </a:effectLst>
          </p:spPr>
        </p:pic>
      </p:grpSp>
      <p:sp>
        <p:nvSpPr>
          <p:cNvPr id="13" name="Content Placeholder 5">
            <a:extLst>
              <a:ext uri="{FF2B5EF4-FFF2-40B4-BE49-F238E27FC236}">
                <a16:creationId xmlns:a16="http://schemas.microsoft.com/office/drawing/2014/main" id="{6ACC690A-7826-475A-BEB7-A16E82586CC5}"/>
              </a:ext>
            </a:extLst>
          </p:cNvPr>
          <p:cNvSpPr txBox="1">
            <a:spLocks/>
          </p:cNvSpPr>
          <p:nvPr/>
        </p:nvSpPr>
        <p:spPr>
          <a:xfrm>
            <a:off x="327053" y="1085850"/>
            <a:ext cx="4835497" cy="5445126"/>
          </a:xfrm>
          <a:prstGeom prst="rect">
            <a:avLst/>
          </a:prstGeom>
          <a:ln w="3175">
            <a:miter lim="400000"/>
          </a:ln>
          <a:extLst>
            <a:ext uri="{C572A759-6A51-4108-AA02-DFA0A04FC94B}">
              <ma14:wrappingTextBoxFlag xmlns:ma14="http://schemas.microsoft.com/office/mac/drawingml/2011/main" xmlns="" xmlns:lc="http://schemas.openxmlformats.org/drawingml/2006/lockedCanvas" val="1"/>
            </a:ext>
          </a:extLst>
        </p:spPr>
        <p:txBody>
          <a:bodyPr vert="horz" wrap="square" lIns="91440" tIns="45720" rIns="91440" bIns="45720" rtlCol="0" anchor="ctr">
            <a:noAutofit/>
          </a:bodyPr>
          <a:lstStyle/>
          <a:p>
            <a:pPr marL="342900" marR="0" lvl="0" indent="-342900">
              <a:spcBef>
                <a:spcPts val="0"/>
              </a:spcBef>
              <a:spcAft>
                <a:spcPts val="0"/>
              </a:spcAft>
              <a:buFont typeface="Arial" panose="020B0604020202020204" pitchFamily="34" charset="0"/>
              <a:buChar char="•"/>
              <a:tabLst>
                <a:tab pos="457200" algn="l"/>
              </a:tabLst>
            </a:pPr>
            <a:r>
              <a:rPr lang="en-US" sz="1700" b="0" dirty="0">
                <a:solidFill>
                  <a:srgbClr val="00B4CB"/>
                </a:solidFill>
                <a:effectLst/>
                <a:latin typeface="Times New Roman" panose="02020603050405020304" pitchFamily="18" charset="0"/>
                <a:ea typeface="Times New Roman" panose="02020603050405020304" pitchFamily="18" charset="0"/>
                <a:cs typeface="Times New Roman" panose="02020603050405020304" pitchFamily="18" charset="0"/>
              </a:rPr>
              <a:t>Staffing Office expanded to 24/7 </a:t>
            </a:r>
          </a:p>
          <a:p>
            <a:pPr marL="342900" marR="0" lvl="0" indent="-342900">
              <a:spcBef>
                <a:spcPts val="0"/>
              </a:spcBef>
              <a:spcAft>
                <a:spcPts val="0"/>
              </a:spcAft>
              <a:buFont typeface="Arial" panose="020B0604020202020204" pitchFamily="34" charset="0"/>
              <a:buChar char="•"/>
              <a:tabLst>
                <a:tab pos="457200" algn="l"/>
              </a:tabLst>
            </a:pPr>
            <a:r>
              <a:rPr lang="en-US" sz="1700" b="0" dirty="0">
                <a:solidFill>
                  <a:srgbClr val="00B4CB"/>
                </a:solidFill>
                <a:effectLst/>
                <a:latin typeface="Times New Roman" panose="02020603050405020304" pitchFamily="18" charset="0"/>
                <a:ea typeface="Times New Roman" panose="02020603050405020304" pitchFamily="18" charset="0"/>
                <a:cs typeface="Times New Roman" panose="02020603050405020304" pitchFamily="18" charset="0"/>
              </a:rPr>
              <a:t>Float Pool staffing increased</a:t>
            </a:r>
          </a:p>
          <a:p>
            <a:pPr marL="342900" marR="0" lvl="0" indent="-342900">
              <a:spcBef>
                <a:spcPts val="0"/>
              </a:spcBef>
              <a:spcAft>
                <a:spcPts val="0"/>
              </a:spcAft>
              <a:buFont typeface="Arial" panose="020B0604020202020204" pitchFamily="34" charset="0"/>
              <a:buChar char="•"/>
              <a:tabLst>
                <a:tab pos="457200" algn="l"/>
              </a:tabLst>
            </a:pPr>
            <a:r>
              <a:rPr lang="en-US" sz="1700" b="0" dirty="0">
                <a:solidFill>
                  <a:srgbClr val="00B4CB"/>
                </a:solidFill>
                <a:effectLst/>
                <a:latin typeface="Times New Roman" panose="02020603050405020304" pitchFamily="18" charset="0"/>
                <a:ea typeface="Times New Roman" panose="02020603050405020304" pitchFamily="18" charset="0"/>
                <a:cs typeface="Times New Roman" panose="02020603050405020304" pitchFamily="18" charset="0"/>
              </a:rPr>
              <a:t>Cerner’s Clairvia implemented</a:t>
            </a:r>
          </a:p>
          <a:p>
            <a:pPr marL="342900" marR="0" lvl="0" indent="-342900">
              <a:spcBef>
                <a:spcPts val="0"/>
              </a:spcBef>
              <a:spcAft>
                <a:spcPts val="0"/>
              </a:spcAft>
              <a:buFont typeface="Arial" panose="020B0604020202020204" pitchFamily="34" charset="0"/>
              <a:buChar char="•"/>
              <a:tabLst>
                <a:tab pos="457200" algn="l"/>
              </a:tabLst>
            </a:pPr>
            <a:r>
              <a:rPr lang="en-US" sz="1700" b="0" dirty="0">
                <a:solidFill>
                  <a:srgbClr val="00B4CB"/>
                </a:solidFill>
                <a:effectLst/>
                <a:latin typeface="Times New Roman" panose="02020603050405020304" pitchFamily="18" charset="0"/>
                <a:ea typeface="Times New Roman" panose="02020603050405020304" pitchFamily="18" charset="0"/>
                <a:cs typeface="Times New Roman" panose="02020603050405020304" pitchFamily="18" charset="0"/>
              </a:rPr>
              <a:t>Role of discharge nurse was created</a:t>
            </a:r>
          </a:p>
          <a:p>
            <a:pPr marL="342900" marR="0" lvl="0" indent="-342900">
              <a:spcBef>
                <a:spcPts val="0"/>
              </a:spcBef>
              <a:spcAft>
                <a:spcPts val="0"/>
              </a:spcAft>
              <a:buFont typeface="Arial" panose="020B0604020202020204" pitchFamily="34" charset="0"/>
              <a:buChar char="•"/>
              <a:tabLst>
                <a:tab pos="457200" algn="l"/>
              </a:tabLst>
            </a:pPr>
            <a:r>
              <a:rPr lang="en-US" sz="1700" b="0" dirty="0">
                <a:solidFill>
                  <a:srgbClr val="00B4CB"/>
                </a:solidFill>
                <a:effectLst/>
                <a:latin typeface="Times New Roman" panose="02020603050405020304" pitchFamily="18" charset="0"/>
                <a:ea typeface="Times New Roman" panose="02020603050405020304" pitchFamily="18" charset="0"/>
                <a:cs typeface="Times New Roman" panose="02020603050405020304" pitchFamily="18" charset="0"/>
              </a:rPr>
              <a:t>The Meds to Beds program was implemented (current acceptance rate 63%)</a:t>
            </a:r>
          </a:p>
          <a:p>
            <a:pPr marL="342900" marR="0" lvl="0" indent="-342900" hangingPunct="0">
              <a:spcBef>
                <a:spcPts val="0"/>
              </a:spcBef>
              <a:spcAft>
                <a:spcPts val="0"/>
              </a:spcAft>
              <a:buFont typeface="Arial" panose="020B0604020202020204" pitchFamily="34" charset="0"/>
              <a:buChar char="•"/>
              <a:tabLst>
                <a:tab pos="457200" algn="l"/>
              </a:tabLst>
            </a:pPr>
            <a:r>
              <a:rPr lang="en-US" sz="1700" b="0" dirty="0">
                <a:solidFill>
                  <a:srgbClr val="00B4CB"/>
                </a:solidFill>
                <a:effectLst/>
                <a:latin typeface="Times New Roman" panose="02020603050405020304" pitchFamily="18" charset="0"/>
                <a:ea typeface="Times New Roman" panose="02020603050405020304" pitchFamily="18" charset="0"/>
                <a:cs typeface="Times New Roman" panose="02020603050405020304" pitchFamily="18" charset="0"/>
              </a:rPr>
              <a:t>Daily Safety Briefing every weekday morning</a:t>
            </a:r>
          </a:p>
          <a:p>
            <a:pPr marL="342900" marR="0" lvl="0" indent="-342900" hangingPunct="0">
              <a:spcBef>
                <a:spcPts val="0"/>
              </a:spcBef>
              <a:spcAft>
                <a:spcPts val="0"/>
              </a:spcAft>
              <a:buFont typeface="Arial" panose="020B0604020202020204" pitchFamily="34" charset="0"/>
              <a:buChar char="•"/>
              <a:tabLst>
                <a:tab pos="457200" algn="l"/>
              </a:tabLst>
            </a:pPr>
            <a:r>
              <a:rPr lang="en-US" sz="1700" b="0" dirty="0">
                <a:solidFill>
                  <a:srgbClr val="00B4CB"/>
                </a:solidFill>
                <a:latin typeface="Times New Roman" panose="02020603050405020304" pitchFamily="18" charset="0"/>
                <a:ea typeface="Times New Roman" panose="02020603050405020304" pitchFamily="18" charset="0"/>
                <a:cs typeface="Times New Roman" panose="02020603050405020304" pitchFamily="18" charset="0"/>
              </a:rPr>
              <a:t>CareAware Reporting</a:t>
            </a:r>
            <a:endParaRPr lang="en-US" sz="1700" b="0" dirty="0">
              <a:solidFill>
                <a:srgbClr val="00B4CB"/>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hangingPunct="0">
              <a:spcBef>
                <a:spcPts val="0"/>
              </a:spcBef>
              <a:spcAft>
                <a:spcPts val="0"/>
              </a:spcAft>
              <a:buFont typeface="Arial" panose="020B0604020202020204" pitchFamily="34" charset="0"/>
              <a:buChar char="•"/>
              <a:tabLst>
                <a:tab pos="457200" algn="l"/>
              </a:tabLst>
            </a:pPr>
            <a:r>
              <a:rPr lang="en-US" sz="1700" b="0" dirty="0">
                <a:solidFill>
                  <a:srgbClr val="00B4CB"/>
                </a:solidFill>
                <a:effectLst/>
                <a:latin typeface="Times New Roman" panose="02020603050405020304" pitchFamily="18" charset="0"/>
                <a:ea typeface="Times New Roman" panose="02020603050405020304" pitchFamily="18" charset="0"/>
                <a:cs typeface="Times New Roman" panose="02020603050405020304" pitchFamily="18" charset="0"/>
              </a:rPr>
              <a:t>Administrative Suite</a:t>
            </a:r>
            <a:r>
              <a:rPr lang="en-US" sz="1700" b="0" dirty="0">
                <a:solidFill>
                  <a:srgbClr val="00B4CB"/>
                </a:solidFill>
                <a:latin typeface="Times New Roman" panose="02020603050405020304" pitchFamily="18" charset="0"/>
                <a:ea typeface="Times New Roman" panose="02020603050405020304" pitchFamily="18" charset="0"/>
                <a:cs typeface="Times New Roman" panose="02020603050405020304" pitchFamily="18" charset="0"/>
              </a:rPr>
              <a:t> – large screen monitors</a:t>
            </a:r>
            <a:r>
              <a:rPr lang="en-US" sz="1700" b="0" dirty="0">
                <a:solidFill>
                  <a:srgbClr val="00B4CB"/>
                </a:solidFill>
                <a:effectLst/>
                <a:latin typeface="Times New Roman" panose="02020603050405020304" pitchFamily="18" charset="0"/>
                <a:ea typeface="Times New Roman" panose="02020603050405020304" pitchFamily="18" charset="0"/>
                <a:cs typeface="Times New Roman" panose="02020603050405020304" pitchFamily="18" charset="0"/>
              </a:rPr>
              <a:t> </a:t>
            </a:r>
          </a:p>
          <a:p>
            <a:pPr marL="342900" marR="0" lvl="0" indent="-342900" hangingPunct="0">
              <a:spcBef>
                <a:spcPts val="0"/>
              </a:spcBef>
              <a:spcAft>
                <a:spcPts val="0"/>
              </a:spcAft>
              <a:buFont typeface="Arial" panose="020B0604020202020204" pitchFamily="34" charset="0"/>
              <a:buChar char="•"/>
              <a:tabLst>
                <a:tab pos="457200" algn="l"/>
              </a:tabLst>
            </a:pPr>
            <a:r>
              <a:rPr lang="en-US" sz="1700" b="0" dirty="0">
                <a:solidFill>
                  <a:srgbClr val="00B4CB"/>
                </a:solidFill>
                <a:effectLst/>
                <a:latin typeface="Times New Roman" panose="02020603050405020304" pitchFamily="18" charset="0"/>
                <a:ea typeface="Times New Roman" panose="02020603050405020304" pitchFamily="18" charset="0"/>
                <a:cs typeface="Times New Roman" panose="02020603050405020304" pitchFamily="18" charset="0"/>
              </a:rPr>
              <a:t>Cerner Care Management implemented</a:t>
            </a:r>
          </a:p>
          <a:p>
            <a:pPr marL="342900" marR="0" lvl="0" indent="-342900" hangingPunct="0">
              <a:spcBef>
                <a:spcPts val="0"/>
              </a:spcBef>
              <a:spcAft>
                <a:spcPts val="0"/>
              </a:spcAft>
              <a:buFont typeface="Arial" panose="020B0604020202020204" pitchFamily="34" charset="0"/>
              <a:buChar char="•"/>
              <a:tabLst>
                <a:tab pos="457200" algn="l"/>
              </a:tabLst>
            </a:pPr>
            <a:r>
              <a:rPr lang="en-US" sz="1700" b="0" dirty="0">
                <a:solidFill>
                  <a:srgbClr val="00B4CB"/>
                </a:solidFill>
                <a:effectLst/>
                <a:latin typeface="Times New Roman" panose="02020603050405020304" pitchFamily="18" charset="0"/>
                <a:ea typeface="Times New Roman" panose="02020603050405020304" pitchFamily="18" charset="0"/>
                <a:cs typeface="Times New Roman" panose="02020603050405020304" pitchFamily="18" charset="0"/>
              </a:rPr>
              <a:t>Bed huddles are now completed daily</a:t>
            </a:r>
          </a:p>
          <a:p>
            <a:pPr marL="342900" marR="0" lvl="0" indent="-342900" hangingPunct="0">
              <a:spcBef>
                <a:spcPts val="0"/>
              </a:spcBef>
              <a:spcAft>
                <a:spcPts val="0"/>
              </a:spcAft>
              <a:buFont typeface="Arial" panose="020B0604020202020204" pitchFamily="34" charset="0"/>
              <a:buChar char="•"/>
              <a:tabLst>
                <a:tab pos="457200" algn="l"/>
              </a:tabLst>
            </a:pPr>
            <a:r>
              <a:rPr lang="en-US" sz="1700" b="0" dirty="0">
                <a:solidFill>
                  <a:srgbClr val="00B4CB"/>
                </a:solidFill>
                <a:effectLst/>
                <a:latin typeface="Times New Roman" panose="02020603050405020304" pitchFamily="18" charset="0"/>
                <a:ea typeface="Times New Roman" panose="02020603050405020304" pitchFamily="18" charset="0"/>
                <a:cs typeface="Times New Roman" panose="02020603050405020304" pitchFamily="18" charset="0"/>
              </a:rPr>
              <a:t>CareView Dashboard for unit huddles</a:t>
            </a:r>
          </a:p>
          <a:p>
            <a:pPr marL="342900" marR="0" lvl="0" indent="-342900" hangingPunct="0">
              <a:spcBef>
                <a:spcPts val="0"/>
              </a:spcBef>
              <a:spcAft>
                <a:spcPts val="0"/>
              </a:spcAft>
              <a:buFont typeface="Arial" panose="020B0604020202020204" pitchFamily="34" charset="0"/>
              <a:buChar char="•"/>
              <a:tabLst>
                <a:tab pos="457200" algn="l"/>
              </a:tabLst>
            </a:pPr>
            <a:r>
              <a:rPr lang="en-US" sz="1700" b="0" dirty="0">
                <a:solidFill>
                  <a:srgbClr val="00B4CB"/>
                </a:solidFill>
                <a:latin typeface="Times New Roman" panose="02020603050405020304" pitchFamily="18" charset="0"/>
                <a:ea typeface="Times New Roman" panose="02020603050405020304" pitchFamily="18" charset="0"/>
                <a:cs typeface="Times New Roman" panose="02020603050405020304" pitchFamily="18" charset="0"/>
              </a:rPr>
              <a:t>Clinical Leader Organizer</a:t>
            </a:r>
            <a:endParaRPr lang="en-US" sz="1700" b="0" dirty="0">
              <a:solidFill>
                <a:srgbClr val="00B4CB"/>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hangingPunct="0">
              <a:spcBef>
                <a:spcPts val="0"/>
              </a:spcBef>
              <a:spcAft>
                <a:spcPts val="0"/>
              </a:spcAft>
              <a:buFont typeface="Arial" panose="020B0604020202020204" pitchFamily="34" charset="0"/>
              <a:buChar char="•"/>
              <a:tabLst>
                <a:tab pos="457200" algn="l"/>
              </a:tabLst>
            </a:pPr>
            <a:r>
              <a:rPr lang="en-US" sz="1700" b="0" dirty="0">
                <a:solidFill>
                  <a:srgbClr val="00B4CB"/>
                </a:solidFill>
                <a:effectLst/>
                <a:latin typeface="Times New Roman" panose="02020603050405020304" pitchFamily="18" charset="0"/>
                <a:ea typeface="Times New Roman" panose="02020603050405020304" pitchFamily="18" charset="0"/>
                <a:cs typeface="Times New Roman" panose="02020603050405020304" pitchFamily="18" charset="0"/>
              </a:rPr>
              <a:t>Bed Czar position created M-F 12 hours</a:t>
            </a:r>
          </a:p>
          <a:p>
            <a:pPr marL="342900" marR="0" lvl="0" indent="-342900" hangingPunct="0">
              <a:spcBef>
                <a:spcPts val="0"/>
              </a:spcBef>
              <a:spcAft>
                <a:spcPts val="0"/>
              </a:spcAft>
              <a:buFont typeface="Arial" panose="020B0604020202020204" pitchFamily="34" charset="0"/>
              <a:buChar char="•"/>
              <a:tabLst>
                <a:tab pos="457200" algn="l"/>
              </a:tabLst>
            </a:pPr>
            <a:r>
              <a:rPr lang="en-US" sz="1700" b="0" dirty="0">
                <a:solidFill>
                  <a:srgbClr val="00B4CB"/>
                </a:solidFill>
                <a:effectLst/>
                <a:latin typeface="Times New Roman" panose="02020603050405020304" pitchFamily="18" charset="0"/>
                <a:ea typeface="Times New Roman" panose="02020603050405020304" pitchFamily="18" charset="0"/>
                <a:cs typeface="Times New Roman" panose="02020603050405020304" pitchFamily="18" charset="0"/>
              </a:rPr>
              <a:t>Discharge Lounge opened </a:t>
            </a:r>
          </a:p>
          <a:p>
            <a:pPr marL="342900" marR="0" lvl="0" indent="-342900" hangingPunct="0">
              <a:spcBef>
                <a:spcPts val="0"/>
              </a:spcBef>
              <a:spcAft>
                <a:spcPts val="0"/>
              </a:spcAft>
              <a:buFont typeface="Arial" panose="020B0604020202020204" pitchFamily="34" charset="0"/>
              <a:buChar char="•"/>
              <a:tabLst>
                <a:tab pos="457200" algn="l"/>
              </a:tabLst>
            </a:pPr>
            <a:r>
              <a:rPr lang="en-US" sz="1700" b="0" dirty="0">
                <a:solidFill>
                  <a:srgbClr val="00B4CB"/>
                </a:solidFill>
                <a:latin typeface="Times New Roman" panose="02020603050405020304" pitchFamily="18" charset="0"/>
                <a:ea typeface="Times New Roman" panose="02020603050405020304" pitchFamily="18" charset="0"/>
                <a:cs typeface="Times New Roman" panose="02020603050405020304" pitchFamily="18" charset="0"/>
              </a:rPr>
              <a:t>Cerner Patient Observer</a:t>
            </a:r>
            <a:endParaRPr lang="en-US" sz="1700" b="0" dirty="0">
              <a:solidFill>
                <a:srgbClr val="00B4CB"/>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hangingPunct="0">
              <a:spcBef>
                <a:spcPts val="0"/>
              </a:spcBef>
              <a:spcAft>
                <a:spcPts val="0"/>
              </a:spcAft>
              <a:buFont typeface="Arial" panose="020B0604020202020204" pitchFamily="34" charset="0"/>
              <a:buChar char="•"/>
              <a:tabLst>
                <a:tab pos="457200" algn="l"/>
              </a:tabLst>
            </a:pPr>
            <a:r>
              <a:rPr lang="en-US" sz="1700" b="0" dirty="0">
                <a:solidFill>
                  <a:srgbClr val="00B4CB"/>
                </a:solidFill>
                <a:effectLst/>
                <a:latin typeface="Times New Roman" panose="02020603050405020304" pitchFamily="18" charset="0"/>
                <a:ea typeface="Times New Roman" panose="02020603050405020304" pitchFamily="18" charset="0"/>
                <a:cs typeface="Times New Roman" panose="02020603050405020304" pitchFamily="18" charset="0"/>
              </a:rPr>
              <a:t>Cerner’s Transfer Center solution</a:t>
            </a:r>
          </a:p>
          <a:p>
            <a:pPr marL="342900" marR="0" lvl="0" indent="-342900" hangingPunct="0">
              <a:spcBef>
                <a:spcPts val="0"/>
              </a:spcBef>
              <a:spcAft>
                <a:spcPts val="0"/>
              </a:spcAft>
              <a:buFont typeface="Arial" panose="020B0604020202020204" pitchFamily="34" charset="0"/>
              <a:buChar char="•"/>
              <a:tabLst>
                <a:tab pos="457200" algn="l"/>
              </a:tabLst>
            </a:pPr>
            <a:r>
              <a:rPr lang="en-US" sz="1700" b="0" dirty="0">
                <a:solidFill>
                  <a:srgbClr val="00B4CB"/>
                </a:solidFill>
                <a:effectLst/>
                <a:latin typeface="Times New Roman" panose="02020603050405020304" pitchFamily="18" charset="0"/>
                <a:ea typeface="Times New Roman" panose="02020603050405020304" pitchFamily="18" charset="0"/>
                <a:cs typeface="Times New Roman" panose="02020603050405020304" pitchFamily="18" charset="0"/>
              </a:rPr>
              <a:t>Geographic unit design</a:t>
            </a:r>
          </a:p>
          <a:p>
            <a:pPr marL="342900" marR="0" lvl="0" indent="-342900" hangingPunct="0">
              <a:spcBef>
                <a:spcPts val="0"/>
              </a:spcBef>
              <a:spcAft>
                <a:spcPts val="0"/>
              </a:spcAft>
              <a:buFont typeface="Arial" panose="020B0604020202020204" pitchFamily="34" charset="0"/>
              <a:buChar char="•"/>
              <a:tabLst>
                <a:tab pos="457200" algn="l"/>
              </a:tabLst>
            </a:pPr>
            <a:r>
              <a:rPr lang="en-US" sz="1700" b="0" dirty="0">
                <a:solidFill>
                  <a:srgbClr val="00B4CB"/>
                </a:solidFill>
                <a:effectLst/>
                <a:latin typeface="Times New Roman" panose="02020603050405020304" pitchFamily="18" charset="0"/>
                <a:ea typeface="Times New Roman" panose="02020603050405020304" pitchFamily="18" charset="0"/>
                <a:cs typeface="Times New Roman" panose="02020603050405020304" pitchFamily="18" charset="0"/>
              </a:rPr>
              <a:t>Increased Nursing Supervisor Coverage</a:t>
            </a:r>
          </a:p>
          <a:p>
            <a:pPr marL="342900" marR="0" lvl="0" indent="-342900" hangingPunct="0">
              <a:spcBef>
                <a:spcPts val="0"/>
              </a:spcBef>
              <a:spcAft>
                <a:spcPts val="0"/>
              </a:spcAft>
              <a:buFont typeface="Arial" panose="020B0604020202020204" pitchFamily="34" charset="0"/>
              <a:buChar char="•"/>
              <a:tabLst>
                <a:tab pos="457200" algn="l"/>
              </a:tabLst>
            </a:pPr>
            <a:r>
              <a:rPr lang="en-US" sz="1700" b="0" dirty="0">
                <a:solidFill>
                  <a:srgbClr val="00B4CB"/>
                </a:solidFill>
                <a:effectLst/>
                <a:latin typeface="Times New Roman" panose="02020603050405020304" pitchFamily="18" charset="0"/>
                <a:ea typeface="Times New Roman" panose="02020603050405020304" pitchFamily="18" charset="0"/>
                <a:cs typeface="Times New Roman" panose="02020603050405020304" pitchFamily="18" charset="0"/>
              </a:rPr>
              <a:t>ED Surge Plan</a:t>
            </a:r>
          </a:p>
        </p:txBody>
      </p:sp>
      <p:sp>
        <p:nvSpPr>
          <p:cNvPr id="14" name="Title 4"/>
          <p:cNvSpPr>
            <a:spLocks noGrp="1"/>
          </p:cNvSpPr>
          <p:nvPr>
            <p:ph type="title"/>
          </p:nvPr>
        </p:nvSpPr>
        <p:spPr>
          <a:xfrm>
            <a:off x="3548682" y="9525"/>
            <a:ext cx="5094635" cy="808044"/>
          </a:xfrm>
        </p:spPr>
        <p:txBody>
          <a:bodyPr>
            <a:noAutofit/>
          </a:bodyPr>
          <a:lstStyle/>
          <a:p>
            <a:r>
              <a:rPr lang="en-US" b="1" dirty="0">
                <a:solidFill>
                  <a:srgbClr val="002060"/>
                </a:solidFill>
                <a:effectLst>
                  <a:outerShdw blurRad="38100" dist="38100" dir="2700000" algn="tl">
                    <a:srgbClr val="000000">
                      <a:alpha val="43137"/>
                    </a:srgbClr>
                  </a:outerShdw>
                </a:effectLst>
              </a:rPr>
              <a:t>Throughput Initiatives</a:t>
            </a:r>
          </a:p>
        </p:txBody>
      </p:sp>
    </p:spTree>
    <p:extLst>
      <p:ext uri="{BB962C8B-B14F-4D97-AF65-F5344CB8AC3E}">
        <p14:creationId xmlns:p14="http://schemas.microsoft.com/office/powerpoint/2010/main" val="416133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ox(out)">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a:xfrm>
            <a:off x="10479809" y="6458058"/>
            <a:ext cx="188192" cy="190436"/>
          </a:xfrm>
        </p:spPr>
        <p:txBody>
          <a:bodyPr/>
          <a:lstStyle/>
          <a:p>
            <a:pPr defTabSz="914322">
              <a:defRPr/>
            </a:pPr>
            <a:endParaRPr lang="en-US" kern="1200" dirty="0">
              <a:ea typeface="ＭＳ Ｐゴシック"/>
            </a:endParaRPr>
          </a:p>
        </p:txBody>
      </p:sp>
      <p:sp>
        <p:nvSpPr>
          <p:cNvPr id="7" name="Shape 161"/>
          <p:cNvSpPr txBox="1">
            <a:spLocks/>
          </p:cNvSpPr>
          <p:nvPr/>
        </p:nvSpPr>
        <p:spPr bwMode="auto">
          <a:xfrm>
            <a:off x="723901" y="272260"/>
            <a:ext cx="10744199" cy="551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l" rtl="0" eaLnBrk="1" fontAlgn="base" hangingPunct="1">
              <a:spcBef>
                <a:spcPct val="0"/>
              </a:spcBef>
              <a:spcAft>
                <a:spcPct val="0"/>
              </a:spcAft>
              <a:defRPr sz="4400">
                <a:solidFill>
                  <a:srgbClr val="003466"/>
                </a:solidFill>
                <a:latin typeface="+mj-lt"/>
                <a:ea typeface="MS PGothic" pitchFamily="34" charset="-128"/>
                <a:cs typeface="+mj-cs"/>
              </a:defRPr>
            </a:lvl1pPr>
            <a:lvl2pPr algn="l" rtl="0" eaLnBrk="1" fontAlgn="base" hangingPunct="1">
              <a:spcBef>
                <a:spcPct val="0"/>
              </a:spcBef>
              <a:spcAft>
                <a:spcPct val="0"/>
              </a:spcAft>
              <a:defRPr sz="4400">
                <a:solidFill>
                  <a:srgbClr val="003466"/>
                </a:solidFill>
                <a:latin typeface="Arial" charset="0"/>
                <a:ea typeface="MS PGothic" pitchFamily="34" charset="-128"/>
                <a:cs typeface="ＭＳ Ｐゴシック" charset="-128"/>
              </a:defRPr>
            </a:lvl2pPr>
            <a:lvl3pPr algn="l" rtl="0" eaLnBrk="1" fontAlgn="base" hangingPunct="1">
              <a:spcBef>
                <a:spcPct val="0"/>
              </a:spcBef>
              <a:spcAft>
                <a:spcPct val="0"/>
              </a:spcAft>
              <a:defRPr sz="4400">
                <a:solidFill>
                  <a:srgbClr val="003466"/>
                </a:solidFill>
                <a:latin typeface="Arial" charset="0"/>
                <a:ea typeface="MS PGothic" pitchFamily="34" charset="-128"/>
                <a:cs typeface="ＭＳ Ｐゴシック" charset="-128"/>
              </a:defRPr>
            </a:lvl3pPr>
            <a:lvl4pPr algn="l" rtl="0" eaLnBrk="1" fontAlgn="base" hangingPunct="1">
              <a:spcBef>
                <a:spcPct val="0"/>
              </a:spcBef>
              <a:spcAft>
                <a:spcPct val="0"/>
              </a:spcAft>
              <a:defRPr sz="4400">
                <a:solidFill>
                  <a:srgbClr val="003466"/>
                </a:solidFill>
                <a:latin typeface="Arial" charset="0"/>
                <a:ea typeface="MS PGothic" pitchFamily="34" charset="-128"/>
                <a:cs typeface="ＭＳ Ｐゴシック" charset="-128"/>
              </a:defRPr>
            </a:lvl4pPr>
            <a:lvl5pPr algn="l" rtl="0" eaLnBrk="1" fontAlgn="base" hangingPunct="1">
              <a:spcBef>
                <a:spcPct val="0"/>
              </a:spcBef>
              <a:spcAft>
                <a:spcPct val="0"/>
              </a:spcAft>
              <a:defRPr sz="4400">
                <a:solidFill>
                  <a:srgbClr val="003466"/>
                </a:solidFill>
                <a:latin typeface="Arial" charset="0"/>
                <a:ea typeface="MS PGothic" pitchFamily="34" charset="-128"/>
                <a:cs typeface="ＭＳ Ｐゴシック" charset="-128"/>
              </a:defRPr>
            </a:lvl5pPr>
            <a:lvl6pPr marL="457200" algn="l" rtl="0" eaLnBrk="1" fontAlgn="base" hangingPunct="1">
              <a:spcBef>
                <a:spcPct val="0"/>
              </a:spcBef>
              <a:spcAft>
                <a:spcPct val="0"/>
              </a:spcAft>
              <a:defRPr sz="4400">
                <a:solidFill>
                  <a:srgbClr val="003466"/>
                </a:solidFill>
                <a:latin typeface="Arial" charset="0"/>
                <a:ea typeface="ＭＳ Ｐゴシック" charset="-128"/>
                <a:cs typeface="ＭＳ Ｐゴシック" charset="-128"/>
              </a:defRPr>
            </a:lvl6pPr>
            <a:lvl7pPr marL="914400" algn="l" rtl="0" eaLnBrk="1" fontAlgn="base" hangingPunct="1">
              <a:spcBef>
                <a:spcPct val="0"/>
              </a:spcBef>
              <a:spcAft>
                <a:spcPct val="0"/>
              </a:spcAft>
              <a:defRPr sz="4400">
                <a:solidFill>
                  <a:srgbClr val="003466"/>
                </a:solidFill>
                <a:latin typeface="Arial" charset="0"/>
                <a:ea typeface="ＭＳ Ｐゴシック" charset="-128"/>
                <a:cs typeface="ＭＳ Ｐゴシック" charset="-128"/>
              </a:defRPr>
            </a:lvl7pPr>
            <a:lvl8pPr marL="1371600" algn="l" rtl="0" eaLnBrk="1" fontAlgn="base" hangingPunct="1">
              <a:spcBef>
                <a:spcPct val="0"/>
              </a:spcBef>
              <a:spcAft>
                <a:spcPct val="0"/>
              </a:spcAft>
              <a:defRPr sz="4400">
                <a:solidFill>
                  <a:srgbClr val="003466"/>
                </a:solidFill>
                <a:latin typeface="Arial" charset="0"/>
                <a:ea typeface="ＭＳ Ｐゴシック" charset="-128"/>
                <a:cs typeface="ＭＳ Ｐゴシック" charset="-128"/>
              </a:defRPr>
            </a:lvl8pPr>
            <a:lvl9pPr marL="1828800" algn="l" rtl="0" eaLnBrk="1" fontAlgn="base" hangingPunct="1">
              <a:spcBef>
                <a:spcPct val="0"/>
              </a:spcBef>
              <a:spcAft>
                <a:spcPct val="0"/>
              </a:spcAft>
              <a:defRPr sz="4400">
                <a:solidFill>
                  <a:srgbClr val="003466"/>
                </a:solidFill>
                <a:latin typeface="Arial" charset="0"/>
                <a:ea typeface="ＭＳ Ｐゴシック" charset="-128"/>
                <a:cs typeface="ＭＳ Ｐゴシック" charset="-128"/>
              </a:defRPr>
            </a:lvl9pPr>
          </a:lstStyle>
          <a:p>
            <a:pPr algn="ctr" defTabSz="914322"/>
            <a:r>
              <a:rPr lang="en-US"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FY 19 Nurse-Sensitive Clinical Indicators</a:t>
            </a:r>
          </a:p>
        </p:txBody>
      </p:sp>
      <p:pic>
        <p:nvPicPr>
          <p:cNvPr id="5122" name="Picture 3" descr="cid:image002.png@01D56709.12D2F740"/>
          <p:cNvPicPr>
            <a:picLocks noChangeAspect="1" noChangeArrowheads="1"/>
          </p:cNvPicPr>
          <p:nvPr/>
        </p:nvPicPr>
        <p:blipFill rotWithShape="1">
          <a:blip r:embed="rId3">
            <a:extLst>
              <a:ext uri="{28A0092B-C50C-407E-A947-70E740481C1C}">
                <a14:useLocalDpi xmlns:a14="http://schemas.microsoft.com/office/drawing/2010/main" val="0"/>
              </a:ext>
            </a:extLst>
          </a:blip>
          <a:srcRect l="2813" t="1401" r="3282" b="3213"/>
          <a:stretch/>
        </p:blipFill>
        <p:spPr bwMode="auto">
          <a:xfrm>
            <a:off x="619126" y="923925"/>
            <a:ext cx="11001374" cy="540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13982554"/>
      </p:ext>
    </p:extLst>
  </p:cSld>
  <p:clrMapOvr>
    <a:masterClrMapping/>
  </p:clrMapOvr>
  <mc:AlternateContent xmlns:mc="http://schemas.openxmlformats.org/markup-compatibility/2006" xmlns:p14="http://schemas.microsoft.com/office/powerpoint/2010/main">
    <mc:Choice Requires="p14">
      <p:transition spd="slow" p14:dur="20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box(out)">
                                      <p:cBhvr>
                                        <p:cTn id="7" dur="20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4412" y="0"/>
            <a:ext cx="10163175" cy="836256"/>
          </a:xfrm>
        </p:spPr>
        <p:txBody>
          <a:bodyPr>
            <a:normAutofit fontScale="90000"/>
          </a:bodyPr>
          <a:lstStyle/>
          <a:p>
            <a:pPr algn="ctr"/>
            <a:r>
              <a:rPr lang="en-US" sz="3850" b="1" dirty="0">
                <a:solidFill>
                  <a:srgbClr val="002060"/>
                </a:solidFill>
                <a:effectLst>
                  <a:outerShdw blurRad="38100" dist="38100" dir="2700000" algn="tl">
                    <a:srgbClr val="000000">
                      <a:alpha val="43137"/>
                    </a:srgbClr>
                  </a:outerShdw>
                </a:effectLst>
              </a:rPr>
              <a:t>Average Length of Stay FY19 and FY20 YTD</a:t>
            </a:r>
          </a:p>
        </p:txBody>
      </p:sp>
      <p:pic>
        <p:nvPicPr>
          <p:cNvPr id="1026" name="Picture 4" descr="cid:image004.png@01D56709.B0E4F82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249" y="1057275"/>
            <a:ext cx="11865163" cy="537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60649276"/>
      </p:ext>
    </p:extLst>
  </p:cSld>
  <p:clrMapOvr>
    <a:masterClrMapping/>
  </p:clrMapOvr>
  <mc:AlternateContent xmlns:mc="http://schemas.openxmlformats.org/markup-compatibility/2006" xmlns:p14="http://schemas.microsoft.com/office/powerpoint/2010/main">
    <mc:Choice Requires="p14">
      <p:transition spd="slow" p14:dur="20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ox(out)">
                                      <p:cBhvr>
                                        <p:cTn id="7" dur="2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875596" y="125544"/>
            <a:ext cx="8440808" cy="735190"/>
          </a:xfrm>
        </p:spPr>
        <p:txBody>
          <a:bodyPr>
            <a:noAutofit/>
          </a:bodyPr>
          <a:lstStyle/>
          <a:p>
            <a:r>
              <a:rPr lang="en-US" sz="48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Daily Discharge FLD Summary</a:t>
            </a:r>
          </a:p>
        </p:txBody>
      </p:sp>
      <p:pic>
        <p:nvPicPr>
          <p:cNvPr id="4" name="Picture 3"/>
          <p:cNvPicPr>
            <a:picLocks noChangeAspect="1"/>
          </p:cNvPicPr>
          <p:nvPr/>
        </p:nvPicPr>
        <p:blipFill>
          <a:blip r:embed="rId2"/>
          <a:stretch>
            <a:fillRect/>
          </a:stretch>
        </p:blipFill>
        <p:spPr>
          <a:xfrm>
            <a:off x="235303" y="1228725"/>
            <a:ext cx="11721393" cy="4924425"/>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532596678"/>
      </p:ext>
    </p:extLst>
  </p:cSld>
  <p:clrMapOvr>
    <a:masterClrMapping/>
  </p:clrMapOvr>
  <mc:AlternateContent xmlns:mc="http://schemas.openxmlformats.org/markup-compatibility/2006" xmlns:p14="http://schemas.microsoft.com/office/powerpoint/2010/main">
    <mc:Choice Requires="p14">
      <p:transition spd="slow" p14:dur="20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out)">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11EE3C-1079-A141-A9E9-C51C0C027FA9}"/>
              </a:ext>
            </a:extLst>
          </p:cNvPr>
          <p:cNvSpPr>
            <a:spLocks noGrp="1"/>
          </p:cNvSpPr>
          <p:nvPr>
            <p:ph type="title"/>
          </p:nvPr>
        </p:nvSpPr>
        <p:spPr>
          <a:xfrm>
            <a:off x="263943" y="174161"/>
            <a:ext cx="12189711" cy="701675"/>
          </a:xfrm>
        </p:spPr>
        <p:txBody>
          <a:bodyPr/>
          <a:lstStyle/>
          <a:p>
            <a:r>
              <a:rPr lang="en-US">
                <a:cs typeface="Arial"/>
              </a:rPr>
              <a:t>Real-Time Health System</a:t>
            </a:r>
          </a:p>
        </p:txBody>
      </p:sp>
      <p:grpSp>
        <p:nvGrpSpPr>
          <p:cNvPr id="7" name="Group 6">
            <a:extLst>
              <a:ext uri="{FF2B5EF4-FFF2-40B4-BE49-F238E27FC236}">
                <a16:creationId xmlns:a16="http://schemas.microsoft.com/office/drawing/2014/main" id="{B5F622B3-62A4-5543-B290-43615783EA4C}"/>
              </a:ext>
            </a:extLst>
          </p:cNvPr>
          <p:cNvGrpSpPr/>
          <p:nvPr/>
        </p:nvGrpSpPr>
        <p:grpSpPr>
          <a:xfrm>
            <a:off x="6265277" y="1308683"/>
            <a:ext cx="5150115" cy="5211259"/>
            <a:chOff x="5446059" y="1031609"/>
            <a:chExt cx="5836023" cy="5686051"/>
          </a:xfrm>
        </p:grpSpPr>
        <p:sp>
          <p:nvSpPr>
            <p:cNvPr id="5" name="Oval 4">
              <a:extLst>
                <a:ext uri="{FF2B5EF4-FFF2-40B4-BE49-F238E27FC236}">
                  <a16:creationId xmlns:a16="http://schemas.microsoft.com/office/drawing/2014/main" id="{7EE40E4D-A826-0A46-8617-5CCFC2253B07}"/>
                </a:ext>
              </a:extLst>
            </p:cNvPr>
            <p:cNvSpPr/>
            <p:nvPr/>
          </p:nvSpPr>
          <p:spPr>
            <a:xfrm>
              <a:off x="5446059" y="1031609"/>
              <a:ext cx="5836023" cy="5686051"/>
            </a:xfrm>
            <a:prstGeom prst="ellipse">
              <a:avLst/>
            </a:prstGeom>
            <a:solidFill>
              <a:schemeClr val="bg1"/>
            </a:solid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4799" b="1">
                <a:solidFill>
                  <a:srgbClr val="FFFFFF"/>
                </a:solidFill>
                <a:latin typeface="Arial" panose="020B0604020202020204"/>
              </a:endParaRPr>
            </a:p>
          </p:txBody>
        </p:sp>
        <p:pic>
          <p:nvPicPr>
            <p:cNvPr id="6" name="Picture 5" descr="A screenshot of a cell phone&#10;&#10;Description automatically generated">
              <a:extLst>
                <a:ext uri="{FF2B5EF4-FFF2-40B4-BE49-F238E27FC236}">
                  <a16:creationId xmlns:a16="http://schemas.microsoft.com/office/drawing/2014/main" id="{B0C19CE9-0D07-4A70-800B-E2394C602E38}"/>
                </a:ext>
              </a:extLst>
            </p:cNvPr>
            <p:cNvPicPr>
              <a:picLocks noChangeAspect="1"/>
            </p:cNvPicPr>
            <p:nvPr/>
          </p:nvPicPr>
          <p:blipFill>
            <a:blip r:embed="rId3"/>
            <a:stretch>
              <a:fillRect/>
            </a:stretch>
          </p:blipFill>
          <p:spPr>
            <a:xfrm>
              <a:off x="5594989" y="1398855"/>
              <a:ext cx="5445523" cy="5055367"/>
            </a:xfrm>
            <a:prstGeom prst="rect">
              <a:avLst/>
            </a:prstGeom>
          </p:spPr>
        </p:pic>
      </p:grpSp>
      <p:sp>
        <p:nvSpPr>
          <p:cNvPr id="3" name="Rectangle 2">
            <a:extLst>
              <a:ext uri="{FF2B5EF4-FFF2-40B4-BE49-F238E27FC236}">
                <a16:creationId xmlns:a16="http://schemas.microsoft.com/office/drawing/2014/main" id="{2CE6EE03-C0F6-4682-8CBA-363D6ABB9A1D}"/>
              </a:ext>
            </a:extLst>
          </p:cNvPr>
          <p:cNvSpPr/>
          <p:nvPr/>
        </p:nvSpPr>
        <p:spPr>
          <a:xfrm>
            <a:off x="5926723" y="3013566"/>
            <a:ext cx="338554" cy="830868"/>
          </a:xfrm>
          <a:prstGeom prst="rect">
            <a:avLst/>
          </a:prstGeom>
        </p:spPr>
        <p:txBody>
          <a:bodyPr wrap="none">
            <a:spAutoFit/>
          </a:bodyPr>
          <a:lstStyle/>
          <a:p>
            <a:pPr fontAlgn="base">
              <a:spcBef>
                <a:spcPct val="0"/>
              </a:spcBef>
              <a:spcAft>
                <a:spcPct val="0"/>
              </a:spcAft>
            </a:pPr>
            <a:r>
              <a:rPr lang="en-US" sz="4799">
                <a:solidFill>
                  <a:srgbClr val="000000"/>
                </a:solidFill>
                <a:latin typeface="Times New Roman" panose="02020603050405020304" pitchFamily="18" charset="0"/>
                <a:ea typeface="ＭＳ Ｐゴシック" pitchFamily="34" charset="-128"/>
              </a:rPr>
              <a:t> </a:t>
            </a:r>
            <a:endParaRPr lang="en-US" sz="4799" b="1">
              <a:solidFill>
                <a:srgbClr val="5C6770"/>
              </a:solidFill>
              <a:latin typeface="Arial" pitchFamily="34" charset="0"/>
              <a:ea typeface="ＭＳ Ｐゴシック" pitchFamily="34" charset="-128"/>
            </a:endParaRPr>
          </a:p>
        </p:txBody>
      </p:sp>
      <p:sp>
        <p:nvSpPr>
          <p:cNvPr id="8" name="TextBox 7">
            <a:extLst>
              <a:ext uri="{FF2B5EF4-FFF2-40B4-BE49-F238E27FC236}">
                <a16:creationId xmlns:a16="http://schemas.microsoft.com/office/drawing/2014/main" id="{668ECC41-D976-4876-B638-C82125C2EA98}"/>
              </a:ext>
            </a:extLst>
          </p:cNvPr>
          <p:cNvSpPr txBox="1"/>
          <p:nvPr/>
        </p:nvSpPr>
        <p:spPr>
          <a:xfrm>
            <a:off x="200048" y="1537260"/>
            <a:ext cx="5214010" cy="1692771"/>
          </a:xfrm>
          <a:prstGeom prst="rect">
            <a:avLst/>
          </a:prstGeom>
          <a:noFill/>
        </p:spPr>
        <p:txBody>
          <a:bodyPr wrap="square" lIns="0" tIns="0" rIns="0" bIns="0" rtlCol="0">
            <a:spAutoFit/>
          </a:bodyPr>
          <a:lstStyle/>
          <a:p>
            <a:pPr algn="ctr" fontAlgn="base">
              <a:spcBef>
                <a:spcPct val="0"/>
              </a:spcBef>
              <a:spcAft>
                <a:spcPct val="0"/>
              </a:spcAft>
            </a:pPr>
            <a:r>
              <a:rPr lang="en-US" sz="2200">
                <a:solidFill>
                  <a:srgbClr val="5C6770"/>
                </a:solidFill>
                <a:latin typeface="+mn-lt"/>
                <a:ea typeface="ＭＳ Ｐゴシック" pitchFamily="34" charset="-128"/>
              </a:rPr>
              <a:t>A health delivery organization that leverages near-real time and predictive data from many sources to improve clinical, operational, and financial efficiency and effectiveness.</a:t>
            </a:r>
          </a:p>
        </p:txBody>
      </p:sp>
      <p:sp>
        <p:nvSpPr>
          <p:cNvPr id="10" name="Rectangle 9">
            <a:extLst>
              <a:ext uri="{FF2B5EF4-FFF2-40B4-BE49-F238E27FC236}">
                <a16:creationId xmlns:a16="http://schemas.microsoft.com/office/drawing/2014/main" id="{32A6D3FA-004F-4553-8C05-0402DA300046}"/>
              </a:ext>
            </a:extLst>
          </p:cNvPr>
          <p:cNvSpPr/>
          <p:nvPr/>
        </p:nvSpPr>
        <p:spPr>
          <a:xfrm>
            <a:off x="263943" y="3916796"/>
            <a:ext cx="5150115" cy="1785104"/>
          </a:xfrm>
          <a:prstGeom prst="rect">
            <a:avLst/>
          </a:prstGeom>
        </p:spPr>
        <p:txBody>
          <a:bodyPr wrap="square">
            <a:spAutoFit/>
          </a:bodyPr>
          <a:lstStyle/>
          <a:p>
            <a:pPr lvl="0" algn="ctr" fontAlgn="base">
              <a:spcBef>
                <a:spcPct val="0"/>
              </a:spcBef>
              <a:spcAft>
                <a:spcPct val="0"/>
              </a:spcAft>
              <a:defRPr/>
            </a:pPr>
            <a:r>
              <a:rPr lang="en-US" sz="2200">
                <a:solidFill>
                  <a:srgbClr val="5C6770"/>
                </a:solidFill>
                <a:latin typeface="+mn-lt"/>
                <a:ea typeface="ＭＳ Ｐゴシック" pitchFamily="34" charset="-128"/>
              </a:rPr>
              <a:t>A real-time health system composes people, process, and technology into a unified and meaningful whole, enabling data-driven decisions and actions.</a:t>
            </a:r>
            <a:endParaRPr lang="en-US" sz="2200">
              <a:solidFill>
                <a:srgbClr val="5C6770"/>
              </a:solidFill>
              <a:latin typeface="+mn-lt"/>
              <a:ea typeface="ＭＳ Ｐゴシック" pitchFamily="34" charset="-128"/>
              <a:cs typeface="Arial" panose="020B0604020202020204" pitchFamily="34" charset="0"/>
            </a:endParaRPr>
          </a:p>
        </p:txBody>
      </p:sp>
      <p:cxnSp>
        <p:nvCxnSpPr>
          <p:cNvPr id="11" name="Straight Connector 10">
            <a:extLst>
              <a:ext uri="{FF2B5EF4-FFF2-40B4-BE49-F238E27FC236}">
                <a16:creationId xmlns:a16="http://schemas.microsoft.com/office/drawing/2014/main" id="{0E00D476-2F18-498F-9FFC-72B60949653F}"/>
              </a:ext>
            </a:extLst>
          </p:cNvPr>
          <p:cNvCxnSpPr/>
          <p:nvPr/>
        </p:nvCxnSpPr>
        <p:spPr>
          <a:xfrm>
            <a:off x="467889" y="3573413"/>
            <a:ext cx="4682226" cy="0"/>
          </a:xfrm>
          <a:prstGeom prst="line">
            <a:avLst/>
          </a:prstGeom>
          <a:ln w="254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96095356"/>
      </p:ext>
    </p:extLst>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CE3059-2D31-4FA7-BE9B-0D6784BD8120}"/>
              </a:ext>
            </a:extLst>
          </p:cNvPr>
          <p:cNvSpPr>
            <a:spLocks noGrp="1"/>
          </p:cNvSpPr>
          <p:nvPr>
            <p:ph type="title"/>
          </p:nvPr>
        </p:nvSpPr>
        <p:spPr>
          <a:xfrm>
            <a:off x="-99311" y="0"/>
            <a:ext cx="12189711" cy="843279"/>
          </a:xfrm>
        </p:spPr>
        <p:txBody>
          <a:bodyPr>
            <a:noAutofit/>
          </a:bodyPr>
          <a:lstStyle/>
          <a:p>
            <a:pPr algn="ctr"/>
            <a:r>
              <a:rPr lang="en-US" sz="3200"/>
              <a:t>Health systems have a metabolism – </a:t>
            </a:r>
            <a:br>
              <a:rPr lang="en-US" sz="3200"/>
            </a:br>
            <a:r>
              <a:rPr lang="en-US" sz="3200"/>
              <a:t>they need to manage supply in order to meet demand </a:t>
            </a:r>
          </a:p>
        </p:txBody>
      </p:sp>
      <p:pic>
        <p:nvPicPr>
          <p:cNvPr id="4" name="Picture 3">
            <a:extLst>
              <a:ext uri="{FF2B5EF4-FFF2-40B4-BE49-F238E27FC236}">
                <a16:creationId xmlns:a16="http://schemas.microsoft.com/office/drawing/2014/main" id="{399F0DF3-17F1-4E1E-ABC3-AEC0812107EA}"/>
              </a:ext>
            </a:extLst>
          </p:cNvPr>
          <p:cNvPicPr>
            <a:picLocks noChangeAspect="1"/>
          </p:cNvPicPr>
          <p:nvPr/>
        </p:nvPicPr>
        <p:blipFill rotWithShape="1">
          <a:blip r:embed="rId2"/>
          <a:srcRect l="30250" t="18549" r="31166"/>
          <a:stretch/>
        </p:blipFill>
        <p:spPr>
          <a:xfrm>
            <a:off x="426721" y="1197803"/>
            <a:ext cx="4399279" cy="4933748"/>
          </a:xfrm>
          <a:prstGeom prst="rect">
            <a:avLst/>
          </a:prstGeom>
        </p:spPr>
      </p:pic>
      <p:sp>
        <p:nvSpPr>
          <p:cNvPr id="5" name="Rectangle 4">
            <a:extLst>
              <a:ext uri="{FF2B5EF4-FFF2-40B4-BE49-F238E27FC236}">
                <a16:creationId xmlns:a16="http://schemas.microsoft.com/office/drawing/2014/main" id="{0A743FE5-D564-483A-8423-B1EBB939C9FD}"/>
              </a:ext>
            </a:extLst>
          </p:cNvPr>
          <p:cNvSpPr/>
          <p:nvPr/>
        </p:nvSpPr>
        <p:spPr>
          <a:xfrm>
            <a:off x="304800" y="5900719"/>
            <a:ext cx="4521200" cy="461665"/>
          </a:xfrm>
          <a:prstGeom prst="rect">
            <a:avLst/>
          </a:prstGeom>
        </p:spPr>
        <p:txBody>
          <a:bodyPr wrap="square">
            <a:spAutoFit/>
          </a:bodyPr>
          <a:lstStyle/>
          <a:p>
            <a:r>
              <a:rPr lang="en-US" sz="1200">
                <a:hlinkClick r:id="rId3"/>
              </a:rPr>
              <a:t>https://www.cellsignal.com/pathways/ampk-signaling-pathway</a:t>
            </a:r>
            <a:endParaRPr lang="en-US" sz="1200"/>
          </a:p>
          <a:p>
            <a:r>
              <a:rPr lang="en-US" sz="1200"/>
              <a:t>Accessed 1.20.21</a:t>
            </a:r>
          </a:p>
        </p:txBody>
      </p:sp>
      <p:pic>
        <p:nvPicPr>
          <p:cNvPr id="6" name="Picture 5">
            <a:extLst>
              <a:ext uri="{FF2B5EF4-FFF2-40B4-BE49-F238E27FC236}">
                <a16:creationId xmlns:a16="http://schemas.microsoft.com/office/drawing/2014/main" id="{8FB688D3-683C-42F5-8012-B81E2F36072E}"/>
              </a:ext>
            </a:extLst>
          </p:cNvPr>
          <p:cNvPicPr>
            <a:picLocks noChangeAspect="1"/>
          </p:cNvPicPr>
          <p:nvPr/>
        </p:nvPicPr>
        <p:blipFill rotWithShape="1">
          <a:blip r:embed="rId4"/>
          <a:srcRect l="23672" t="16618" r="24687" b="12941"/>
          <a:stretch/>
        </p:blipFill>
        <p:spPr>
          <a:xfrm>
            <a:off x="5351808" y="1338243"/>
            <a:ext cx="6296025" cy="4562476"/>
          </a:xfrm>
          <a:prstGeom prst="rect">
            <a:avLst/>
          </a:prstGeom>
        </p:spPr>
      </p:pic>
      <p:sp>
        <p:nvSpPr>
          <p:cNvPr id="7" name="Rectangle 6">
            <a:extLst>
              <a:ext uri="{FF2B5EF4-FFF2-40B4-BE49-F238E27FC236}">
                <a16:creationId xmlns:a16="http://schemas.microsoft.com/office/drawing/2014/main" id="{EEEDC438-6ECD-4D8E-91C7-1422B1317F90}"/>
              </a:ext>
            </a:extLst>
          </p:cNvPr>
          <p:cNvSpPr/>
          <p:nvPr/>
        </p:nvSpPr>
        <p:spPr>
          <a:xfrm>
            <a:off x="5484495" y="5900719"/>
            <a:ext cx="6605905" cy="461665"/>
          </a:xfrm>
          <a:prstGeom prst="rect">
            <a:avLst/>
          </a:prstGeom>
        </p:spPr>
        <p:txBody>
          <a:bodyPr wrap="square">
            <a:spAutoFit/>
          </a:bodyPr>
          <a:lstStyle/>
          <a:p>
            <a:r>
              <a:rPr lang="en-US" sz="1200">
                <a:hlinkClick r:id="rId5"/>
              </a:rPr>
              <a:t>http://www.ihi.org/resources/Pages/IHIWhitePapers/Achieving-Hospital-wide-Patient-Flow.aspx</a:t>
            </a:r>
            <a:endParaRPr lang="en-US" sz="1200"/>
          </a:p>
          <a:p>
            <a:r>
              <a:rPr lang="en-US" sz="1200"/>
              <a:t>Accessed 1.20.21</a:t>
            </a:r>
          </a:p>
        </p:txBody>
      </p:sp>
    </p:spTree>
    <p:extLst>
      <p:ext uri="{BB962C8B-B14F-4D97-AF65-F5344CB8AC3E}">
        <p14:creationId xmlns:p14="http://schemas.microsoft.com/office/powerpoint/2010/main" val="2407880268"/>
      </p:ext>
    </p:extLst>
  </p:cSld>
  <p:clrMapOvr>
    <a:masterClrMapping/>
  </p:clrMapOvr>
  <p:transition spd="slow">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9908B5-9186-4779-B027-4429F60AF7D1}"/>
              </a:ext>
            </a:extLst>
          </p:cNvPr>
          <p:cNvSpPr>
            <a:spLocks noGrp="1"/>
          </p:cNvSpPr>
          <p:nvPr>
            <p:ph type="title"/>
          </p:nvPr>
        </p:nvSpPr>
        <p:spPr>
          <a:xfrm>
            <a:off x="-88686" y="44252"/>
            <a:ext cx="12588239" cy="701675"/>
          </a:xfrm>
        </p:spPr>
        <p:txBody>
          <a:bodyPr>
            <a:noAutofit/>
          </a:bodyPr>
          <a:lstStyle/>
          <a:p>
            <a:pPr algn="ctr"/>
            <a:r>
              <a:rPr lang="en-US" sz="2800"/>
              <a:t>What will situational awareness mean in the next normal?</a:t>
            </a:r>
            <a:br>
              <a:rPr lang="en-US" sz="2800"/>
            </a:br>
            <a:r>
              <a:rPr lang="en-US" sz="2800"/>
              <a:t>What are the new market forces we should consider?</a:t>
            </a:r>
          </a:p>
        </p:txBody>
      </p:sp>
      <p:sp>
        <p:nvSpPr>
          <p:cNvPr id="3" name="TextBox 2">
            <a:extLst>
              <a:ext uri="{FF2B5EF4-FFF2-40B4-BE49-F238E27FC236}">
                <a16:creationId xmlns:a16="http://schemas.microsoft.com/office/drawing/2014/main" id="{5E7326E6-9004-4B5B-9C9C-B53DE85DA1D7}"/>
              </a:ext>
            </a:extLst>
          </p:cNvPr>
          <p:cNvSpPr txBox="1"/>
          <p:nvPr/>
        </p:nvSpPr>
        <p:spPr>
          <a:xfrm>
            <a:off x="229312" y="1384418"/>
            <a:ext cx="11733376" cy="5047536"/>
          </a:xfrm>
          <a:prstGeom prst="rect">
            <a:avLst/>
          </a:prstGeom>
          <a:noFill/>
          <a:ln w="38100">
            <a:solidFill>
              <a:srgbClr val="0070C0"/>
            </a:solidFill>
          </a:ln>
        </p:spPr>
        <p:txBody>
          <a:bodyPr wrap="square" lIns="0" tIns="0" rIns="0" bIns="0" rtlCol="0">
            <a:spAutoFit/>
          </a:bodyPr>
          <a:lstStyle/>
          <a:p>
            <a:pPr marL="342900" indent="-342900">
              <a:buFont typeface="Arial" panose="020B0604020202020204" pitchFamily="34" charset="0"/>
              <a:buChar char="•"/>
            </a:pPr>
            <a:r>
              <a:rPr lang="en-US" sz="2800" b="0">
                <a:latin typeface="+mn-lt"/>
                <a:cs typeface="Arial" panose="020B0604020202020204" pitchFamily="34" charset="0"/>
              </a:rPr>
              <a:t>Our care teams are essential, like oxygen, and they are precious.</a:t>
            </a:r>
          </a:p>
          <a:p>
            <a:pPr algn="l"/>
            <a:endParaRPr lang="en-US" sz="2800" b="0">
              <a:latin typeface="+mn-lt"/>
              <a:cs typeface="Arial" panose="020B0604020202020204" pitchFamily="34" charset="0"/>
            </a:endParaRPr>
          </a:p>
          <a:p>
            <a:pPr marL="342900" indent="-342900" algn="l">
              <a:buFont typeface="Arial" panose="020B0604020202020204" pitchFamily="34" charset="0"/>
              <a:buChar char="•"/>
            </a:pPr>
            <a:r>
              <a:rPr lang="en-US" sz="2800" b="0">
                <a:latin typeface="+mn-lt"/>
                <a:cs typeface="Arial" panose="020B0604020202020204" pitchFamily="34" charset="0"/>
              </a:rPr>
              <a:t>Managing the flow of resources to meet the demand for care will require a digital ecosystem with embedded sensors in point of service workflows across the care  continuum.</a:t>
            </a:r>
          </a:p>
          <a:p>
            <a:pPr algn="l"/>
            <a:endParaRPr lang="en-US" sz="2800" b="0">
              <a:latin typeface="+mn-lt"/>
              <a:cs typeface="Arial" panose="020B0604020202020204" pitchFamily="34" charset="0"/>
            </a:endParaRPr>
          </a:p>
          <a:p>
            <a:pPr marL="342900" indent="-342900" algn="l">
              <a:buFont typeface="Arial" panose="020B0604020202020204" pitchFamily="34" charset="0"/>
              <a:buChar char="•"/>
            </a:pPr>
            <a:r>
              <a:rPr lang="en-US" sz="2800" b="0">
                <a:latin typeface="+mn-lt"/>
                <a:cs typeface="Arial" panose="020B0604020202020204" pitchFamily="34" charset="0"/>
              </a:rPr>
              <a:t>Predictive and prescriptive analytics – applied data science at scale – become essential tools for clinical operations (patient flow) teams. </a:t>
            </a:r>
          </a:p>
          <a:p>
            <a:pPr algn="l"/>
            <a:endParaRPr lang="en-US" sz="2800" b="0">
              <a:latin typeface="+mn-lt"/>
              <a:cs typeface="Arial" panose="020B0604020202020204" pitchFamily="34" charset="0"/>
            </a:endParaRPr>
          </a:p>
          <a:p>
            <a:pPr marL="342900" indent="-342900" algn="l">
              <a:buFont typeface="Arial" panose="020B0604020202020204" pitchFamily="34" charset="0"/>
              <a:buChar char="•"/>
            </a:pPr>
            <a:r>
              <a:rPr lang="en-US" sz="2800" b="0">
                <a:latin typeface="+mn-lt"/>
                <a:cs typeface="Arial" panose="020B0604020202020204" pitchFamily="34" charset="0"/>
              </a:rPr>
              <a:t>Virtual health and home as a venue will remain part of the delivery network.</a:t>
            </a:r>
          </a:p>
          <a:p>
            <a:pPr marL="342900" indent="-342900" algn="l">
              <a:buFont typeface="Arial" panose="020B0604020202020204" pitchFamily="34" charset="0"/>
              <a:buChar char="•"/>
            </a:pPr>
            <a:endParaRPr lang="en-US" sz="2000" b="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05094186"/>
      </p:ext>
    </p:extLst>
  </p:cSld>
  <p:clrMapOvr>
    <a:masterClrMapping/>
  </p:clrMapOvr>
  <p:transition spd="slow">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161"/>
          <p:cNvSpPr txBox="1">
            <a:spLocks/>
          </p:cNvSpPr>
          <p:nvPr/>
        </p:nvSpPr>
        <p:spPr>
          <a:xfrm>
            <a:off x="1778641" y="3152775"/>
            <a:ext cx="8634717" cy="2790825"/>
          </a:xfrm>
          <a:prstGeom prst="rect">
            <a:avLst/>
          </a:prstGeom>
        </p:spPr>
        <p:txBody>
          <a:bodyPr>
            <a:noAutofit/>
          </a:bodyPr>
          <a:lstStyle>
            <a:lvl1pPr algn="l" defTabSz="914400" rtl="0" eaLnBrk="1" latinLnBrk="0" hangingPunct="1">
              <a:lnSpc>
                <a:spcPct val="90000"/>
              </a:lnSpc>
              <a:spcBef>
                <a:spcPct val="0"/>
              </a:spcBef>
              <a:buNone/>
              <a:defRPr sz="3600" kern="1200" baseline="0">
                <a:solidFill>
                  <a:schemeClr val="tx1"/>
                </a:solidFill>
                <a:latin typeface="+mj-lt"/>
                <a:ea typeface="+mj-ea"/>
                <a:cs typeface="+mj-cs"/>
              </a:defRPr>
            </a:lvl1pPr>
          </a:lstStyle>
          <a:p>
            <a:pPr algn="ctr" fontAlgn="auto">
              <a:spcAft>
                <a:spcPts val="0"/>
              </a:spcAft>
            </a:pPr>
            <a:r>
              <a:rPr lang="en-US" sz="6000" b="1" dirty="0">
                <a:solidFill>
                  <a:srgbClr val="002060"/>
                </a:solidFill>
                <a:effectLst>
                  <a:outerShdw blurRad="38100" dist="38100" dir="2700000" algn="tl">
                    <a:srgbClr val="000000">
                      <a:alpha val="43137"/>
                    </a:srgbClr>
                  </a:outerShdw>
                </a:effectLst>
              </a:rPr>
              <a:t>Transforming Care at </a:t>
            </a:r>
            <a:br>
              <a:rPr lang="en-US" sz="6000" b="1" dirty="0">
                <a:solidFill>
                  <a:srgbClr val="002060"/>
                </a:solidFill>
                <a:effectLst>
                  <a:outerShdw blurRad="38100" dist="38100" dir="2700000" algn="tl">
                    <a:srgbClr val="000000">
                      <a:alpha val="43137"/>
                    </a:srgbClr>
                  </a:outerShdw>
                </a:effectLst>
              </a:rPr>
            </a:br>
            <a:r>
              <a:rPr lang="en-US" sz="6000" b="1" dirty="0">
                <a:solidFill>
                  <a:srgbClr val="002060"/>
                </a:solidFill>
                <a:effectLst>
                  <a:outerShdw blurRad="38100" dist="38100" dir="2700000" algn="tl">
                    <a:srgbClr val="000000">
                      <a:alpha val="43137"/>
                    </a:srgbClr>
                  </a:outerShdw>
                </a:effectLst>
              </a:rPr>
              <a:t>Augusta University Health</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 y="398741"/>
            <a:ext cx="11933606" cy="2134909"/>
          </a:xfrm>
          <a:prstGeom prst="roundRect">
            <a:avLst>
              <a:gd name="adj" fmla="val 8594"/>
            </a:avLst>
          </a:prstGeom>
          <a:solidFill>
            <a:srgbClr val="FFFFFF">
              <a:shade val="85000"/>
            </a:srgbClr>
          </a:solidFill>
          <a:ln>
            <a:noFill/>
          </a:ln>
          <a:effectLst>
            <a:reflection blurRad="6350" stA="50000" endA="300" endPos="55000" dir="5400000" sy="-100000" algn="bl" rotWithShape="0"/>
          </a:effectLst>
        </p:spPr>
      </p:pic>
    </p:spTree>
    <p:extLst>
      <p:ext uri="{BB962C8B-B14F-4D97-AF65-F5344CB8AC3E}">
        <p14:creationId xmlns:p14="http://schemas.microsoft.com/office/powerpoint/2010/main" val="29777460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3672002" y="105156"/>
            <a:ext cx="4847997" cy="594360"/>
          </a:xfrm>
        </p:spPr>
        <p:txBody>
          <a:bodyPr>
            <a:noAutofit/>
          </a:bodyPr>
          <a:lstStyle/>
          <a:p>
            <a:r>
              <a:rPr lang="en-US" sz="4000" dirty="0">
                <a:solidFill>
                  <a:srgbClr val="002060"/>
                </a:solidFill>
                <a:effectLst>
                  <a:outerShdw blurRad="38100" dist="38100" dir="2700000" algn="tl">
                    <a:srgbClr val="000000">
                      <a:alpha val="43137"/>
                    </a:srgbClr>
                  </a:outerShdw>
                </a:effectLst>
              </a:rPr>
              <a:t>AU Health Overview </a:t>
            </a:r>
          </a:p>
        </p:txBody>
      </p:sp>
      <p:pic>
        <p:nvPicPr>
          <p:cNvPr id="8" name="Picture 10" descr="wide banner 1.jpg"/>
          <p:cNvPicPr>
            <a:picLocks noChangeAspect="1"/>
          </p:cNvPicPr>
          <p:nvPr/>
        </p:nvPicPr>
        <p:blipFill rotWithShape="1">
          <a:blip r:embed="rId3">
            <a:extLst>
              <a:ext uri="{28A0092B-C50C-407E-A947-70E740481C1C}">
                <a14:useLocalDpi xmlns:a14="http://schemas.microsoft.com/office/drawing/2010/main" val="0"/>
              </a:ext>
            </a:extLst>
          </a:blip>
          <a:srcRect l="15000" b="31265"/>
          <a:stretch/>
        </p:blipFill>
        <p:spPr bwMode="auto">
          <a:xfrm>
            <a:off x="152887" y="699516"/>
            <a:ext cx="11886225" cy="1381211"/>
          </a:xfrm>
          <a:prstGeom prst="rect">
            <a:avLst/>
          </a:prstGeom>
          <a:noFill/>
          <a:ln>
            <a:noFill/>
          </a:ln>
          <a:effectLst>
            <a:glow rad="139700">
              <a:schemeClr val="accent5">
                <a:satMod val="175000"/>
                <a:alpha val="4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8"/>
          <p:cNvGrpSpPr/>
          <p:nvPr/>
        </p:nvGrpSpPr>
        <p:grpSpPr>
          <a:xfrm>
            <a:off x="83857" y="2581781"/>
            <a:ext cx="4408539" cy="3505155"/>
            <a:chOff x="375365" y="4779401"/>
            <a:chExt cx="8803679" cy="6362707"/>
          </a:xfrm>
        </p:grpSpPr>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l="10134" r="10198"/>
            <a:stretch/>
          </p:blipFill>
          <p:spPr>
            <a:xfrm>
              <a:off x="375365" y="4779401"/>
              <a:ext cx="7799294" cy="6094211"/>
            </a:xfrm>
            <a:prstGeom prst="rect">
              <a:avLst/>
            </a:prstGeom>
          </p:spPr>
        </p:pic>
        <p:pic>
          <p:nvPicPr>
            <p:cNvPr id="11" name="Picture 10"/>
            <p:cNvPicPr>
              <a:picLocks noChangeAspect="1"/>
            </p:cNvPicPr>
            <p:nvPr/>
          </p:nvPicPr>
          <p:blipFill rotWithShape="1">
            <a:blip r:embed="rId5">
              <a:extLst>
                <a:ext uri="{28A0092B-C50C-407E-A947-70E740481C1C}">
                  <a14:useLocalDpi xmlns:a14="http://schemas.microsoft.com/office/drawing/2010/main" val="0"/>
                </a:ext>
              </a:extLst>
            </a:blip>
            <a:srcRect l="22422" r="20129"/>
            <a:stretch/>
          </p:blipFill>
          <p:spPr>
            <a:xfrm>
              <a:off x="6560541" y="7826508"/>
              <a:ext cx="2274381" cy="2510113"/>
            </a:xfrm>
            <a:prstGeom prst="rect">
              <a:avLst/>
            </a:prstGeom>
          </p:spPr>
        </p:pic>
        <p:sp>
          <p:nvSpPr>
            <p:cNvPr id="12" name="TextBox 11"/>
            <p:cNvSpPr txBox="1"/>
            <p:nvPr/>
          </p:nvSpPr>
          <p:spPr>
            <a:xfrm>
              <a:off x="6216417" y="10471681"/>
              <a:ext cx="2962627" cy="670427"/>
            </a:xfrm>
            <a:prstGeom prst="rect">
              <a:avLst/>
            </a:prstGeom>
            <a:noFill/>
          </p:spPr>
          <p:txBody>
            <a:bodyPr wrap="square" rtlCol="0">
              <a:spAutoFit/>
            </a:bodyPr>
            <a:lstStyle/>
            <a:p>
              <a:pPr algn="ctr"/>
              <a:r>
                <a:rPr lang="en-US" sz="900" dirty="0"/>
                <a:t>Home of the Master’s Tournament</a:t>
              </a:r>
            </a:p>
          </p:txBody>
        </p:sp>
      </p:grpSp>
      <p:sp>
        <p:nvSpPr>
          <p:cNvPr id="13" name="TextBox 12"/>
          <p:cNvSpPr txBox="1"/>
          <p:nvPr/>
        </p:nvSpPr>
        <p:spPr>
          <a:xfrm>
            <a:off x="4519465" y="2298590"/>
            <a:ext cx="1927065" cy="1261884"/>
          </a:xfrm>
          <a:prstGeom prst="rect">
            <a:avLst/>
          </a:prstGeom>
          <a:noFill/>
        </p:spPr>
        <p:txBody>
          <a:bodyPr wrap="square" rtlCol="0">
            <a:spAutoFit/>
          </a:bodyPr>
          <a:lstStyle/>
          <a:p>
            <a:pPr algn="ctr"/>
            <a:r>
              <a:rPr lang="en-US" sz="2800" dirty="0">
                <a:solidFill>
                  <a:srgbClr val="266B9B"/>
                </a:solidFill>
                <a:latin typeface="Times New Roman" panose="02020603050405020304" pitchFamily="18" charset="0"/>
                <a:ea typeface="Arial" charset="0"/>
                <a:cs typeface="Times New Roman" panose="02020603050405020304" pitchFamily="18" charset="0"/>
              </a:rPr>
              <a:t>780K </a:t>
            </a:r>
          </a:p>
          <a:p>
            <a:pPr algn="ctr"/>
            <a:r>
              <a:rPr lang="en-US" sz="1200" b="0" dirty="0">
                <a:solidFill>
                  <a:srgbClr val="00B4CB"/>
                </a:solidFill>
                <a:latin typeface="Times New Roman" panose="02020603050405020304" pitchFamily="18" charset="0"/>
                <a:ea typeface="Arial" charset="0"/>
                <a:cs typeface="Times New Roman" panose="02020603050405020304" pitchFamily="18" charset="0"/>
              </a:rPr>
              <a:t>Population in the Central Savannah River Area (CSRA), a region of Georgia and South Carolina</a:t>
            </a:r>
          </a:p>
        </p:txBody>
      </p:sp>
      <p:sp>
        <p:nvSpPr>
          <p:cNvPr id="14" name="TextBox 13"/>
          <p:cNvSpPr txBox="1"/>
          <p:nvPr/>
        </p:nvSpPr>
        <p:spPr>
          <a:xfrm>
            <a:off x="4492396" y="3721538"/>
            <a:ext cx="2027900" cy="1138773"/>
          </a:xfrm>
          <a:prstGeom prst="rect">
            <a:avLst/>
          </a:prstGeom>
          <a:noFill/>
        </p:spPr>
        <p:txBody>
          <a:bodyPr wrap="square" rtlCol="0">
            <a:spAutoFit/>
          </a:bodyPr>
          <a:lstStyle/>
          <a:p>
            <a:pPr algn="ctr"/>
            <a:r>
              <a:rPr lang="en-US" sz="1800" b="1" dirty="0">
                <a:solidFill>
                  <a:srgbClr val="006699"/>
                </a:solidFill>
                <a:latin typeface="Times New Roman" panose="02020603050405020304" pitchFamily="18" charset="0"/>
                <a:cs typeface="Times New Roman" panose="02020603050405020304" pitchFamily="18" charset="0"/>
              </a:rPr>
              <a:t>Founded in 1828</a:t>
            </a:r>
          </a:p>
          <a:p>
            <a:pPr algn="ctr"/>
            <a:r>
              <a:rPr lang="en-US" sz="1200" b="0" dirty="0">
                <a:solidFill>
                  <a:schemeClr val="accent1">
                    <a:lumMod val="75000"/>
                  </a:schemeClr>
                </a:solidFill>
                <a:latin typeface="Times New Roman" panose="02020603050405020304" pitchFamily="18" charset="0"/>
                <a:cs typeface="Times New Roman" panose="02020603050405020304" pitchFamily="18" charset="0"/>
              </a:rPr>
              <a:t>9</a:t>
            </a:r>
            <a:r>
              <a:rPr lang="en-US" sz="1200" b="0" dirty="0">
                <a:solidFill>
                  <a:srgbClr val="00B4CB"/>
                </a:solidFill>
                <a:latin typeface="Times New Roman" panose="02020603050405020304" pitchFamily="18" charset="0"/>
                <a:cs typeface="Times New Roman" panose="02020603050405020304" pitchFamily="18" charset="0"/>
              </a:rPr>
              <a:t> Colleges &amp; Schools</a:t>
            </a:r>
          </a:p>
          <a:p>
            <a:pPr algn="ctr"/>
            <a:r>
              <a:rPr lang="en-US" sz="1200" b="0" dirty="0">
                <a:solidFill>
                  <a:schemeClr val="accent1">
                    <a:lumMod val="75000"/>
                  </a:schemeClr>
                </a:solidFill>
                <a:latin typeface="Times New Roman" panose="02020603050405020304" pitchFamily="18" charset="0"/>
                <a:cs typeface="Times New Roman" panose="02020603050405020304" pitchFamily="18" charset="0"/>
              </a:rPr>
              <a:t>132</a:t>
            </a:r>
            <a:r>
              <a:rPr lang="en-US" sz="1200" b="0" dirty="0">
                <a:solidFill>
                  <a:srgbClr val="00B4CB"/>
                </a:solidFill>
                <a:latin typeface="Times New Roman" panose="02020603050405020304" pitchFamily="18" charset="0"/>
                <a:cs typeface="Times New Roman" panose="02020603050405020304" pitchFamily="18" charset="0"/>
              </a:rPr>
              <a:t> Academic Programs</a:t>
            </a:r>
          </a:p>
          <a:p>
            <a:pPr algn="ctr"/>
            <a:r>
              <a:rPr lang="en-US" sz="1200" b="0" dirty="0">
                <a:solidFill>
                  <a:schemeClr val="accent1">
                    <a:lumMod val="75000"/>
                  </a:schemeClr>
                </a:solidFill>
                <a:latin typeface="Times New Roman" panose="02020603050405020304" pitchFamily="18" charset="0"/>
                <a:cs typeface="Times New Roman" panose="02020603050405020304" pitchFamily="18" charset="0"/>
              </a:rPr>
              <a:t>$1.3 </a:t>
            </a:r>
            <a:r>
              <a:rPr lang="en-US" sz="1200" b="0" dirty="0">
                <a:solidFill>
                  <a:srgbClr val="00B4CB"/>
                </a:solidFill>
                <a:latin typeface="Times New Roman" panose="02020603050405020304" pitchFamily="18" charset="0"/>
                <a:cs typeface="Times New Roman" panose="02020603050405020304" pitchFamily="18" charset="0"/>
              </a:rPr>
              <a:t>Billion Budget</a:t>
            </a:r>
          </a:p>
          <a:p>
            <a:pPr algn="ctr"/>
            <a:r>
              <a:rPr lang="en-US" sz="1200" b="0" dirty="0">
                <a:solidFill>
                  <a:srgbClr val="266B9A"/>
                </a:solidFill>
                <a:latin typeface="Times New Roman" panose="02020603050405020304" pitchFamily="18" charset="0"/>
                <a:cs typeface="Times New Roman" panose="02020603050405020304" pitchFamily="18" charset="0"/>
              </a:rPr>
              <a:t>8,532</a:t>
            </a:r>
            <a:r>
              <a:rPr lang="en-US" sz="1200" b="0" dirty="0">
                <a:solidFill>
                  <a:schemeClr val="accent3"/>
                </a:solidFill>
                <a:latin typeface="Times New Roman" panose="02020603050405020304" pitchFamily="18" charset="0"/>
                <a:cs typeface="Times New Roman" panose="02020603050405020304" pitchFamily="18" charset="0"/>
              </a:rPr>
              <a:t> </a:t>
            </a:r>
            <a:r>
              <a:rPr lang="en-US" sz="1200" b="0" dirty="0">
                <a:solidFill>
                  <a:srgbClr val="00B4CB"/>
                </a:solidFill>
                <a:latin typeface="Times New Roman" panose="02020603050405020304" pitchFamily="18" charset="0"/>
                <a:cs typeface="Times New Roman" panose="02020603050405020304" pitchFamily="18" charset="0"/>
              </a:rPr>
              <a:t>students</a:t>
            </a:r>
          </a:p>
        </p:txBody>
      </p:sp>
      <p:sp>
        <p:nvSpPr>
          <p:cNvPr id="15" name="TextBox 14"/>
          <p:cNvSpPr txBox="1"/>
          <p:nvPr/>
        </p:nvSpPr>
        <p:spPr>
          <a:xfrm>
            <a:off x="4789284" y="5077047"/>
            <a:ext cx="1325852" cy="738664"/>
          </a:xfrm>
          <a:prstGeom prst="rect">
            <a:avLst/>
          </a:prstGeom>
          <a:noFill/>
        </p:spPr>
        <p:txBody>
          <a:bodyPr wrap="square" rtlCol="0">
            <a:spAutoFit/>
          </a:bodyPr>
          <a:lstStyle/>
          <a:p>
            <a:pPr algn="ctr"/>
            <a:r>
              <a:rPr lang="en-US" sz="1800" dirty="0">
                <a:solidFill>
                  <a:srgbClr val="006699"/>
                </a:solidFill>
                <a:latin typeface="Times New Roman" panose="02020603050405020304" pitchFamily="18" charset="0"/>
                <a:cs typeface="Times New Roman" panose="02020603050405020304" pitchFamily="18" charset="0"/>
              </a:rPr>
              <a:t>14,377</a:t>
            </a:r>
          </a:p>
          <a:p>
            <a:pPr algn="ctr"/>
            <a:r>
              <a:rPr lang="en-US" sz="1200" b="0" dirty="0">
                <a:solidFill>
                  <a:srgbClr val="00B4CB"/>
                </a:solidFill>
                <a:latin typeface="Times New Roman" panose="02020603050405020304" pitchFamily="18" charset="0"/>
                <a:cs typeface="Times New Roman" panose="02020603050405020304" pitchFamily="18" charset="0"/>
              </a:rPr>
              <a:t>Enterprise </a:t>
            </a:r>
          </a:p>
          <a:p>
            <a:pPr algn="ctr"/>
            <a:r>
              <a:rPr lang="en-US" sz="1200" b="0" dirty="0">
                <a:solidFill>
                  <a:srgbClr val="00B4CB"/>
                </a:solidFill>
                <a:latin typeface="Times New Roman" panose="02020603050405020304" pitchFamily="18" charset="0"/>
                <a:cs typeface="Times New Roman" panose="02020603050405020304" pitchFamily="18" charset="0"/>
              </a:rPr>
              <a:t>Workforce</a:t>
            </a:r>
          </a:p>
        </p:txBody>
      </p:sp>
      <p:sp>
        <p:nvSpPr>
          <p:cNvPr id="16" name="TextBox 15"/>
          <p:cNvSpPr txBox="1"/>
          <p:nvPr/>
        </p:nvSpPr>
        <p:spPr>
          <a:xfrm>
            <a:off x="6529996" y="2326445"/>
            <a:ext cx="1565746" cy="1200329"/>
          </a:xfrm>
          <a:prstGeom prst="rect">
            <a:avLst/>
          </a:prstGeom>
          <a:noFill/>
        </p:spPr>
        <p:txBody>
          <a:bodyPr wrap="square" rtlCol="0">
            <a:spAutoFit/>
          </a:bodyPr>
          <a:lstStyle/>
          <a:p>
            <a:pPr algn="ctr"/>
            <a:r>
              <a:rPr lang="en-US" sz="1400" b="0" dirty="0">
                <a:solidFill>
                  <a:srgbClr val="00B4CB"/>
                </a:solidFill>
                <a:latin typeface="Times New Roman" panose="02020603050405020304" pitchFamily="18" charset="0"/>
                <a:ea typeface="Arial" charset="0"/>
                <a:cs typeface="Times New Roman" panose="02020603050405020304" pitchFamily="18" charset="0"/>
              </a:rPr>
              <a:t>Academic </a:t>
            </a:r>
          </a:p>
          <a:p>
            <a:pPr algn="ctr"/>
            <a:r>
              <a:rPr lang="en-US" sz="1400" b="0" dirty="0">
                <a:solidFill>
                  <a:srgbClr val="00B4CB"/>
                </a:solidFill>
                <a:latin typeface="Times New Roman" panose="02020603050405020304" pitchFamily="18" charset="0"/>
                <a:ea typeface="Arial" charset="0"/>
                <a:cs typeface="Times New Roman" panose="02020603050405020304" pitchFamily="18" charset="0"/>
              </a:rPr>
              <a:t>Medical Center</a:t>
            </a:r>
          </a:p>
          <a:p>
            <a:pPr algn="ctr"/>
            <a:r>
              <a:rPr lang="en-US" sz="1400" b="0" dirty="0">
                <a:solidFill>
                  <a:srgbClr val="00B4CB"/>
                </a:solidFill>
                <a:latin typeface="Times New Roman" panose="02020603050405020304" pitchFamily="18" charset="0"/>
                <a:ea typeface="Arial" charset="0"/>
                <a:cs typeface="Times New Roman" panose="02020603050405020304" pitchFamily="18" charset="0"/>
              </a:rPr>
              <a:t>Regional </a:t>
            </a:r>
          </a:p>
          <a:p>
            <a:pPr algn="ctr"/>
            <a:r>
              <a:rPr lang="en-US" sz="1600" dirty="0">
                <a:solidFill>
                  <a:srgbClr val="066B9A"/>
                </a:solidFill>
                <a:latin typeface="Times New Roman" panose="02020603050405020304" pitchFamily="18" charset="0"/>
                <a:ea typeface="Arial" charset="0"/>
                <a:cs typeface="Times New Roman" panose="02020603050405020304" pitchFamily="18" charset="0"/>
              </a:rPr>
              <a:t>Level 1</a:t>
            </a:r>
          </a:p>
          <a:p>
            <a:pPr algn="ctr"/>
            <a:r>
              <a:rPr lang="en-US" sz="1400" b="0" dirty="0">
                <a:solidFill>
                  <a:srgbClr val="00B4CB"/>
                </a:solidFill>
                <a:latin typeface="Times New Roman" panose="02020603050405020304" pitchFamily="18" charset="0"/>
                <a:ea typeface="Arial" charset="0"/>
                <a:cs typeface="Times New Roman" panose="02020603050405020304" pitchFamily="18" charset="0"/>
              </a:rPr>
              <a:t>Trauma Center</a:t>
            </a:r>
          </a:p>
        </p:txBody>
      </p:sp>
      <p:sp>
        <p:nvSpPr>
          <p:cNvPr id="17" name="TextBox 16"/>
          <p:cNvSpPr txBox="1"/>
          <p:nvPr/>
        </p:nvSpPr>
        <p:spPr>
          <a:xfrm>
            <a:off x="6811054" y="3653743"/>
            <a:ext cx="1003629" cy="800219"/>
          </a:xfrm>
          <a:prstGeom prst="rect">
            <a:avLst/>
          </a:prstGeom>
          <a:noFill/>
        </p:spPr>
        <p:txBody>
          <a:bodyPr wrap="square" rtlCol="0">
            <a:spAutoFit/>
          </a:bodyPr>
          <a:lstStyle/>
          <a:p>
            <a:pPr algn="ctr" defTabSz="1828800" fontAlgn="auto" hangingPunct="0">
              <a:spcBef>
                <a:spcPts val="0"/>
              </a:spcBef>
              <a:spcAft>
                <a:spcPts val="0"/>
              </a:spcAft>
            </a:pPr>
            <a:r>
              <a:rPr lang="en-US" sz="1800" kern="0" dirty="0">
                <a:solidFill>
                  <a:srgbClr val="006699"/>
                </a:solidFill>
                <a:latin typeface="Times New Roman" panose="02020603050405020304" pitchFamily="18" charset="0"/>
                <a:cs typeface="Times New Roman" panose="02020603050405020304" pitchFamily="18" charset="0"/>
                <a:sym typeface="Calibri"/>
              </a:rPr>
              <a:t>520 </a:t>
            </a:r>
          </a:p>
          <a:p>
            <a:pPr algn="ctr" defTabSz="1828800" fontAlgn="auto" hangingPunct="0">
              <a:spcBef>
                <a:spcPts val="0"/>
              </a:spcBef>
              <a:spcAft>
                <a:spcPts val="0"/>
              </a:spcAft>
            </a:pPr>
            <a:r>
              <a:rPr lang="en-US" sz="1400" b="0" kern="0" dirty="0">
                <a:solidFill>
                  <a:srgbClr val="00B4CB"/>
                </a:solidFill>
                <a:latin typeface="Times New Roman" panose="02020603050405020304" pitchFamily="18" charset="0"/>
                <a:cs typeface="Times New Roman" panose="02020603050405020304" pitchFamily="18" charset="0"/>
                <a:sym typeface="Calibri"/>
              </a:rPr>
              <a:t>Residents/Fellows</a:t>
            </a:r>
          </a:p>
        </p:txBody>
      </p:sp>
      <p:sp>
        <p:nvSpPr>
          <p:cNvPr id="18" name="TextBox 17"/>
          <p:cNvSpPr txBox="1"/>
          <p:nvPr/>
        </p:nvSpPr>
        <p:spPr>
          <a:xfrm>
            <a:off x="6856086" y="5547606"/>
            <a:ext cx="819762" cy="584775"/>
          </a:xfrm>
          <a:prstGeom prst="rect">
            <a:avLst/>
          </a:prstGeom>
          <a:noFill/>
        </p:spPr>
        <p:txBody>
          <a:bodyPr wrap="square" rtlCol="0">
            <a:spAutoFit/>
          </a:bodyPr>
          <a:lstStyle/>
          <a:p>
            <a:pPr algn="ctr" defTabSz="1828800" fontAlgn="auto" hangingPunct="0">
              <a:spcBef>
                <a:spcPts val="0"/>
              </a:spcBef>
              <a:spcAft>
                <a:spcPts val="0"/>
              </a:spcAft>
            </a:pPr>
            <a:r>
              <a:rPr lang="en-US" sz="1800" kern="0" dirty="0">
                <a:solidFill>
                  <a:srgbClr val="006699"/>
                </a:solidFill>
                <a:latin typeface="Times New Roman" panose="02020603050405020304" pitchFamily="18" charset="0"/>
                <a:cs typeface="Times New Roman" panose="02020603050405020304" pitchFamily="18" charset="0"/>
                <a:sym typeface="Calibri"/>
              </a:rPr>
              <a:t>1525</a:t>
            </a:r>
          </a:p>
          <a:p>
            <a:pPr algn="ctr" defTabSz="1828800" fontAlgn="auto" hangingPunct="0">
              <a:spcBef>
                <a:spcPts val="0"/>
              </a:spcBef>
              <a:spcAft>
                <a:spcPts val="0"/>
              </a:spcAft>
            </a:pPr>
            <a:r>
              <a:rPr lang="en-US" sz="1400" b="0" kern="0" dirty="0">
                <a:solidFill>
                  <a:srgbClr val="00B4CB"/>
                </a:solidFill>
                <a:latin typeface="Times New Roman" panose="02020603050405020304" pitchFamily="18" charset="0"/>
                <a:cs typeface="Times New Roman" panose="02020603050405020304" pitchFamily="18" charset="0"/>
                <a:sym typeface="Calibri"/>
              </a:rPr>
              <a:t>RNs</a:t>
            </a:r>
          </a:p>
        </p:txBody>
      </p:sp>
      <p:sp>
        <p:nvSpPr>
          <p:cNvPr id="19" name="TextBox 18"/>
          <p:cNvSpPr txBox="1"/>
          <p:nvPr/>
        </p:nvSpPr>
        <p:spPr>
          <a:xfrm>
            <a:off x="6762245" y="4599605"/>
            <a:ext cx="1090168" cy="800219"/>
          </a:xfrm>
          <a:prstGeom prst="rect">
            <a:avLst/>
          </a:prstGeom>
          <a:noFill/>
        </p:spPr>
        <p:txBody>
          <a:bodyPr wrap="square" rtlCol="0">
            <a:spAutoFit/>
          </a:bodyPr>
          <a:lstStyle/>
          <a:p>
            <a:pPr algn="ctr" defTabSz="1828800" fontAlgn="auto" hangingPunct="0">
              <a:spcBef>
                <a:spcPts val="0"/>
              </a:spcBef>
              <a:spcAft>
                <a:spcPts val="0"/>
              </a:spcAft>
            </a:pPr>
            <a:r>
              <a:rPr lang="en-US" sz="1800" kern="0" dirty="0">
                <a:solidFill>
                  <a:srgbClr val="006699"/>
                </a:solidFill>
                <a:latin typeface="Times New Roman" panose="02020603050405020304" pitchFamily="18" charset="0"/>
                <a:cs typeface="Times New Roman" panose="02020603050405020304" pitchFamily="18" charset="0"/>
                <a:sym typeface="Calibri"/>
              </a:rPr>
              <a:t>851</a:t>
            </a:r>
            <a:r>
              <a:rPr lang="en-US" sz="1800" b="0" kern="0" dirty="0">
                <a:solidFill>
                  <a:srgbClr val="006699"/>
                </a:solidFill>
                <a:latin typeface="Times New Roman" panose="02020603050405020304" pitchFamily="18" charset="0"/>
                <a:cs typeface="Times New Roman" panose="02020603050405020304" pitchFamily="18" charset="0"/>
                <a:sym typeface="Calibri"/>
              </a:rPr>
              <a:t> </a:t>
            </a:r>
            <a:r>
              <a:rPr lang="en-US" sz="1400" b="0" kern="0" dirty="0">
                <a:solidFill>
                  <a:srgbClr val="00B4CB"/>
                </a:solidFill>
                <a:latin typeface="Times New Roman" panose="02020603050405020304" pitchFamily="18" charset="0"/>
                <a:cs typeface="Times New Roman" panose="02020603050405020304" pitchFamily="18" charset="0"/>
                <a:sym typeface="Calibri"/>
              </a:rPr>
              <a:t>Attendings &amp; APPs</a:t>
            </a:r>
          </a:p>
        </p:txBody>
      </p:sp>
      <p:sp>
        <p:nvSpPr>
          <p:cNvPr id="20" name="TextBox 19"/>
          <p:cNvSpPr txBox="1"/>
          <p:nvPr/>
        </p:nvSpPr>
        <p:spPr>
          <a:xfrm>
            <a:off x="8087394" y="2422623"/>
            <a:ext cx="1230342" cy="954107"/>
          </a:xfrm>
          <a:prstGeom prst="rect">
            <a:avLst/>
          </a:prstGeom>
          <a:noFill/>
        </p:spPr>
        <p:txBody>
          <a:bodyPr wrap="square" rtlCol="0">
            <a:spAutoFit/>
          </a:bodyPr>
          <a:lstStyle/>
          <a:p>
            <a:pPr algn="ctr" defTabSz="1828800" fontAlgn="auto" hangingPunct="0">
              <a:spcBef>
                <a:spcPts val="0"/>
              </a:spcBef>
              <a:spcAft>
                <a:spcPts val="0"/>
              </a:spcAft>
            </a:pPr>
            <a:r>
              <a:rPr lang="en-US" sz="2400" kern="0" dirty="0">
                <a:solidFill>
                  <a:srgbClr val="066B9A"/>
                </a:solidFill>
                <a:latin typeface="Times New Roman" panose="02020603050405020304" pitchFamily="18" charset="0"/>
                <a:ea typeface="Arial" charset="0"/>
                <a:cs typeface="Times New Roman" panose="02020603050405020304" pitchFamily="18" charset="0"/>
                <a:sym typeface="Calibri"/>
              </a:rPr>
              <a:t>478</a:t>
            </a:r>
            <a:r>
              <a:rPr lang="en-US" sz="2800" kern="0" dirty="0">
                <a:solidFill>
                  <a:srgbClr val="000000"/>
                </a:solidFill>
                <a:latin typeface="Times New Roman" panose="02020603050405020304" pitchFamily="18" charset="0"/>
                <a:ea typeface="Arial" charset="0"/>
                <a:cs typeface="Times New Roman" panose="02020603050405020304" pitchFamily="18" charset="0"/>
                <a:sym typeface="Calibri"/>
              </a:rPr>
              <a:t> </a:t>
            </a:r>
          </a:p>
          <a:p>
            <a:pPr algn="ctr" defTabSz="1828800" fontAlgn="auto" hangingPunct="0">
              <a:spcBef>
                <a:spcPts val="0"/>
              </a:spcBef>
              <a:spcAft>
                <a:spcPts val="0"/>
              </a:spcAft>
            </a:pPr>
            <a:r>
              <a:rPr lang="en-US" sz="1400" b="0" kern="0" dirty="0">
                <a:solidFill>
                  <a:srgbClr val="00B4CB"/>
                </a:solidFill>
                <a:latin typeface="Times New Roman" panose="02020603050405020304" pitchFamily="18" charset="0"/>
                <a:ea typeface="Arial" charset="0"/>
                <a:cs typeface="Times New Roman" panose="02020603050405020304" pitchFamily="18" charset="0"/>
                <a:sym typeface="Calibri"/>
              </a:rPr>
              <a:t>Bed Medical</a:t>
            </a:r>
          </a:p>
          <a:p>
            <a:pPr algn="ctr" defTabSz="1828800" fontAlgn="auto" hangingPunct="0">
              <a:spcBef>
                <a:spcPts val="0"/>
              </a:spcBef>
              <a:spcAft>
                <a:spcPts val="0"/>
              </a:spcAft>
            </a:pPr>
            <a:r>
              <a:rPr lang="en-US" sz="1400" b="0" kern="0" dirty="0">
                <a:solidFill>
                  <a:srgbClr val="00B4CB"/>
                </a:solidFill>
                <a:latin typeface="Times New Roman" panose="02020603050405020304" pitchFamily="18" charset="0"/>
                <a:ea typeface="Arial" charset="0"/>
                <a:cs typeface="Times New Roman" panose="02020603050405020304" pitchFamily="18" charset="0"/>
                <a:sym typeface="Calibri"/>
              </a:rPr>
              <a:t>Center</a:t>
            </a:r>
            <a:endParaRPr lang="en-US" sz="1800" b="0" kern="0" dirty="0">
              <a:solidFill>
                <a:srgbClr val="00B4CB"/>
              </a:solidFill>
              <a:latin typeface="Times New Roman" panose="02020603050405020304" pitchFamily="18" charset="0"/>
              <a:ea typeface="Arial" charset="0"/>
              <a:cs typeface="Times New Roman" panose="02020603050405020304" pitchFamily="18" charset="0"/>
              <a:sym typeface="Calibri"/>
            </a:endParaRPr>
          </a:p>
        </p:txBody>
      </p:sp>
      <p:sp>
        <p:nvSpPr>
          <p:cNvPr id="21" name="TextBox 20"/>
          <p:cNvSpPr txBox="1"/>
          <p:nvPr/>
        </p:nvSpPr>
        <p:spPr>
          <a:xfrm>
            <a:off x="8067701" y="3704841"/>
            <a:ext cx="1296980" cy="1107996"/>
          </a:xfrm>
          <a:prstGeom prst="rect">
            <a:avLst/>
          </a:prstGeom>
          <a:noFill/>
        </p:spPr>
        <p:txBody>
          <a:bodyPr wrap="square" rtlCol="0">
            <a:spAutoFit/>
          </a:bodyPr>
          <a:lstStyle/>
          <a:p>
            <a:pPr algn="ctr" defTabSz="1828800" fontAlgn="auto" hangingPunct="0">
              <a:spcBef>
                <a:spcPts val="0"/>
              </a:spcBef>
              <a:spcAft>
                <a:spcPts val="0"/>
              </a:spcAft>
            </a:pPr>
            <a:r>
              <a:rPr lang="en-US" sz="2400" kern="0" dirty="0">
                <a:solidFill>
                  <a:srgbClr val="066B9A"/>
                </a:solidFill>
                <a:latin typeface="Times New Roman" panose="02020603050405020304" pitchFamily="18" charset="0"/>
                <a:ea typeface="Arial" charset="0"/>
                <a:cs typeface="Times New Roman" panose="02020603050405020304" pitchFamily="18" charset="0"/>
                <a:sym typeface="Calibri"/>
              </a:rPr>
              <a:t>154</a:t>
            </a:r>
            <a:r>
              <a:rPr lang="en-US" sz="1800" b="0" kern="0" dirty="0">
                <a:solidFill>
                  <a:prstClr val="black"/>
                </a:solidFill>
                <a:latin typeface="Times New Roman" panose="02020603050405020304" pitchFamily="18" charset="0"/>
                <a:ea typeface="Arial" charset="0"/>
                <a:cs typeface="Times New Roman" panose="02020603050405020304" pitchFamily="18" charset="0"/>
                <a:sym typeface="Calibri"/>
              </a:rPr>
              <a:t> </a:t>
            </a:r>
          </a:p>
          <a:p>
            <a:pPr algn="ctr" defTabSz="1828800" fontAlgn="auto" hangingPunct="0">
              <a:spcBef>
                <a:spcPts val="0"/>
              </a:spcBef>
              <a:spcAft>
                <a:spcPts val="0"/>
              </a:spcAft>
            </a:pPr>
            <a:r>
              <a:rPr lang="en-US" sz="1400" b="0" kern="0" dirty="0">
                <a:solidFill>
                  <a:srgbClr val="00B4CB"/>
                </a:solidFill>
                <a:latin typeface="Times New Roman" panose="02020603050405020304" pitchFamily="18" charset="0"/>
                <a:ea typeface="Arial" charset="0"/>
                <a:cs typeface="Times New Roman" panose="02020603050405020304" pitchFamily="18" charset="0"/>
                <a:sym typeface="Calibri"/>
              </a:rPr>
              <a:t>Bed</a:t>
            </a:r>
          </a:p>
          <a:p>
            <a:pPr algn="ctr" defTabSz="1828800" fontAlgn="auto" hangingPunct="0">
              <a:spcBef>
                <a:spcPts val="0"/>
              </a:spcBef>
              <a:spcAft>
                <a:spcPts val="0"/>
              </a:spcAft>
            </a:pPr>
            <a:r>
              <a:rPr lang="en-US" sz="1400" b="0" kern="0" dirty="0">
                <a:solidFill>
                  <a:srgbClr val="00B4CB"/>
                </a:solidFill>
                <a:latin typeface="Times New Roman" panose="02020603050405020304" pitchFamily="18" charset="0"/>
                <a:ea typeface="Arial" charset="0"/>
                <a:cs typeface="Times New Roman" panose="02020603050405020304" pitchFamily="18" charset="0"/>
                <a:sym typeface="Calibri"/>
              </a:rPr>
              <a:t>Children’s Hospital</a:t>
            </a:r>
          </a:p>
        </p:txBody>
      </p:sp>
      <p:sp>
        <p:nvSpPr>
          <p:cNvPr id="22" name="TextBox 21"/>
          <p:cNvSpPr txBox="1"/>
          <p:nvPr/>
        </p:nvSpPr>
        <p:spPr>
          <a:xfrm>
            <a:off x="8155173" y="5013327"/>
            <a:ext cx="1107912" cy="830997"/>
          </a:xfrm>
          <a:prstGeom prst="rect">
            <a:avLst/>
          </a:prstGeom>
          <a:noFill/>
        </p:spPr>
        <p:txBody>
          <a:bodyPr wrap="square" rtlCol="0">
            <a:spAutoFit/>
          </a:bodyPr>
          <a:lstStyle/>
          <a:p>
            <a:pPr algn="ctr" defTabSz="2601073"/>
            <a:r>
              <a:rPr lang="en-US" sz="2000" dirty="0">
                <a:solidFill>
                  <a:srgbClr val="4F81BD">
                    <a:lumMod val="75000"/>
                  </a:srgbClr>
                </a:solidFill>
                <a:latin typeface="Times New Roman" panose="02020603050405020304" pitchFamily="18" charset="0"/>
                <a:cs typeface="Times New Roman" panose="02020603050405020304" pitchFamily="18" charset="0"/>
                <a:sym typeface="Calibri"/>
              </a:rPr>
              <a:t>4,494</a:t>
            </a:r>
          </a:p>
          <a:p>
            <a:pPr algn="ctr" defTabSz="2601073"/>
            <a:r>
              <a:rPr lang="en-US" sz="1400" b="0" dirty="0">
                <a:solidFill>
                  <a:srgbClr val="00B4CB"/>
                </a:solidFill>
                <a:latin typeface="Times New Roman" panose="02020603050405020304" pitchFamily="18" charset="0"/>
                <a:cs typeface="Times New Roman" panose="02020603050405020304" pitchFamily="18" charset="0"/>
                <a:sym typeface="Calibri"/>
              </a:rPr>
              <a:t>AU Health </a:t>
            </a:r>
          </a:p>
          <a:p>
            <a:pPr algn="ctr" defTabSz="2601073"/>
            <a:r>
              <a:rPr lang="en-US" sz="1400" b="0" dirty="0">
                <a:solidFill>
                  <a:srgbClr val="00B4CB"/>
                </a:solidFill>
                <a:latin typeface="Times New Roman" panose="02020603050405020304" pitchFamily="18" charset="0"/>
                <a:cs typeface="Times New Roman" panose="02020603050405020304" pitchFamily="18" charset="0"/>
                <a:sym typeface="Calibri"/>
              </a:rPr>
              <a:t>workforce</a:t>
            </a:r>
          </a:p>
        </p:txBody>
      </p:sp>
      <p:sp>
        <p:nvSpPr>
          <p:cNvPr id="23" name="TextBox 22"/>
          <p:cNvSpPr txBox="1"/>
          <p:nvPr/>
        </p:nvSpPr>
        <p:spPr>
          <a:xfrm>
            <a:off x="9507241" y="2668471"/>
            <a:ext cx="1440890" cy="677108"/>
          </a:xfrm>
          <a:prstGeom prst="rect">
            <a:avLst/>
          </a:prstGeom>
          <a:noFill/>
        </p:spPr>
        <p:txBody>
          <a:bodyPr wrap="square" rtlCol="0">
            <a:spAutoFit/>
          </a:bodyPr>
          <a:lstStyle/>
          <a:p>
            <a:pPr algn="ctr" defTabSz="2601073" fontAlgn="base" hangingPunct="1">
              <a:spcBef>
                <a:spcPct val="0"/>
              </a:spcBef>
              <a:spcAft>
                <a:spcPct val="0"/>
              </a:spcAft>
            </a:pPr>
            <a:r>
              <a:rPr lang="en-US" sz="2400" kern="1200" dirty="0">
                <a:solidFill>
                  <a:schemeClr val="accent1">
                    <a:lumMod val="75000"/>
                  </a:schemeClr>
                </a:solidFill>
                <a:latin typeface="Times New Roman" panose="02020603050405020304" pitchFamily="18" charset="0"/>
                <a:ea typeface="Arial" charset="0"/>
                <a:cs typeface="Times New Roman" panose="02020603050405020304" pitchFamily="18" charset="0"/>
              </a:rPr>
              <a:t>336,951</a:t>
            </a:r>
          </a:p>
          <a:p>
            <a:pPr algn="ctr" defTabSz="2601073" fontAlgn="base" hangingPunct="1">
              <a:spcBef>
                <a:spcPct val="0"/>
              </a:spcBef>
              <a:spcAft>
                <a:spcPct val="0"/>
              </a:spcAft>
            </a:pPr>
            <a:r>
              <a:rPr lang="en-US" sz="1400" b="0" kern="1200" dirty="0">
                <a:solidFill>
                  <a:srgbClr val="00B4CB"/>
                </a:solidFill>
                <a:latin typeface="Times New Roman" panose="02020603050405020304" pitchFamily="18" charset="0"/>
                <a:ea typeface="Arial" charset="0"/>
                <a:cs typeface="Times New Roman" panose="02020603050405020304" pitchFamily="18" charset="0"/>
              </a:rPr>
              <a:t>Clinic Visits</a:t>
            </a:r>
          </a:p>
        </p:txBody>
      </p:sp>
      <p:sp>
        <p:nvSpPr>
          <p:cNvPr id="24" name="TextBox 23"/>
          <p:cNvSpPr txBox="1"/>
          <p:nvPr/>
        </p:nvSpPr>
        <p:spPr>
          <a:xfrm>
            <a:off x="9495642" y="3766397"/>
            <a:ext cx="1452489" cy="1046440"/>
          </a:xfrm>
          <a:prstGeom prst="rect">
            <a:avLst/>
          </a:prstGeom>
          <a:noFill/>
        </p:spPr>
        <p:txBody>
          <a:bodyPr wrap="square" rtlCol="0">
            <a:spAutoFit/>
          </a:bodyPr>
          <a:lstStyle/>
          <a:p>
            <a:pPr algn="ctr" defTabSz="2601073" hangingPunct="1"/>
            <a:r>
              <a:rPr lang="en-US" sz="2000" kern="1200" dirty="0">
                <a:solidFill>
                  <a:schemeClr val="accent1">
                    <a:lumMod val="75000"/>
                  </a:schemeClr>
                </a:solidFill>
                <a:latin typeface="Times New Roman" panose="02020603050405020304" pitchFamily="18" charset="0"/>
                <a:ea typeface="Arial" charset="0"/>
                <a:cs typeface="Times New Roman" panose="02020603050405020304" pitchFamily="18" charset="0"/>
              </a:rPr>
              <a:t>24,163</a:t>
            </a:r>
            <a:r>
              <a:rPr lang="en-US" sz="2000" kern="1200" dirty="0">
                <a:solidFill>
                  <a:prstClr val="black"/>
                </a:solidFill>
                <a:latin typeface="Times New Roman" panose="02020603050405020304" pitchFamily="18" charset="0"/>
                <a:ea typeface="Arial" charset="0"/>
                <a:cs typeface="Times New Roman" panose="02020603050405020304" pitchFamily="18" charset="0"/>
              </a:rPr>
              <a:t> </a:t>
            </a:r>
          </a:p>
          <a:p>
            <a:pPr algn="ctr" defTabSz="2601073" hangingPunct="1"/>
            <a:r>
              <a:rPr lang="en-US" sz="1400" b="0" kern="1200" dirty="0">
                <a:solidFill>
                  <a:srgbClr val="00B4CB"/>
                </a:solidFill>
                <a:latin typeface="Times New Roman" panose="02020603050405020304" pitchFamily="18" charset="0"/>
                <a:ea typeface="Arial" charset="0"/>
                <a:cs typeface="Times New Roman" panose="02020603050405020304" pitchFamily="18" charset="0"/>
              </a:rPr>
              <a:t>Surgical &amp; Endoscopy</a:t>
            </a:r>
          </a:p>
          <a:p>
            <a:pPr algn="ctr" defTabSz="2601073" hangingPunct="1"/>
            <a:r>
              <a:rPr lang="en-US" sz="1400" b="0" kern="1200" dirty="0">
                <a:solidFill>
                  <a:srgbClr val="00B4CB"/>
                </a:solidFill>
                <a:latin typeface="Times New Roman" panose="02020603050405020304" pitchFamily="18" charset="0"/>
                <a:ea typeface="Arial" charset="0"/>
                <a:cs typeface="Times New Roman" panose="02020603050405020304" pitchFamily="18" charset="0"/>
              </a:rPr>
              <a:t>Cases</a:t>
            </a:r>
          </a:p>
        </p:txBody>
      </p:sp>
      <p:sp>
        <p:nvSpPr>
          <p:cNvPr id="25" name="TextBox 24"/>
          <p:cNvSpPr txBox="1"/>
          <p:nvPr/>
        </p:nvSpPr>
        <p:spPr>
          <a:xfrm>
            <a:off x="9639450" y="4947442"/>
            <a:ext cx="1133418" cy="892552"/>
          </a:xfrm>
          <a:prstGeom prst="rect">
            <a:avLst/>
          </a:prstGeom>
          <a:noFill/>
        </p:spPr>
        <p:txBody>
          <a:bodyPr wrap="square" rtlCol="0">
            <a:spAutoFit/>
          </a:bodyPr>
          <a:lstStyle/>
          <a:p>
            <a:pPr algn="ctr" defTabSz="2601073" hangingPunct="1"/>
            <a:r>
              <a:rPr lang="en-US" sz="2000" kern="1200" dirty="0">
                <a:solidFill>
                  <a:schemeClr val="accent1">
                    <a:lumMod val="75000"/>
                  </a:schemeClr>
                </a:solidFill>
                <a:latin typeface="Times New Roman" panose="02020603050405020304" pitchFamily="18" charset="0"/>
                <a:ea typeface="Arial" charset="0"/>
                <a:cs typeface="Times New Roman" panose="02020603050405020304" pitchFamily="18" charset="0"/>
              </a:rPr>
              <a:t>83,860</a:t>
            </a:r>
            <a:r>
              <a:rPr lang="en-US" sz="2400" b="0" kern="1200" dirty="0">
                <a:solidFill>
                  <a:prstClr val="black"/>
                </a:solidFill>
                <a:latin typeface="Times New Roman" panose="02020603050405020304" pitchFamily="18" charset="0"/>
                <a:ea typeface="Arial" charset="0"/>
                <a:cs typeface="Times New Roman" panose="02020603050405020304" pitchFamily="18" charset="0"/>
              </a:rPr>
              <a:t> </a:t>
            </a:r>
          </a:p>
          <a:p>
            <a:pPr algn="ctr" defTabSz="2601073" hangingPunct="1"/>
            <a:r>
              <a:rPr lang="en-US" sz="1400" b="0" kern="1200" dirty="0">
                <a:solidFill>
                  <a:srgbClr val="00B4CB"/>
                </a:solidFill>
                <a:latin typeface="Times New Roman" panose="02020603050405020304" pitchFamily="18" charset="0"/>
                <a:ea typeface="Arial" charset="0"/>
                <a:cs typeface="Times New Roman" panose="02020603050405020304" pitchFamily="18" charset="0"/>
              </a:rPr>
              <a:t>Annual</a:t>
            </a:r>
          </a:p>
          <a:p>
            <a:pPr algn="ctr" defTabSz="2601073" hangingPunct="1"/>
            <a:r>
              <a:rPr lang="en-US" sz="1400" b="0" kern="1200" dirty="0">
                <a:solidFill>
                  <a:srgbClr val="00B4CB"/>
                </a:solidFill>
                <a:latin typeface="Times New Roman" panose="02020603050405020304" pitchFamily="18" charset="0"/>
                <a:ea typeface="Arial" charset="0"/>
                <a:cs typeface="Times New Roman" panose="02020603050405020304" pitchFamily="18" charset="0"/>
              </a:rPr>
              <a:t>ED Visits</a:t>
            </a:r>
          </a:p>
        </p:txBody>
      </p:sp>
      <p:cxnSp>
        <p:nvCxnSpPr>
          <p:cNvPr id="27" name="Straight Connector 26"/>
          <p:cNvCxnSpPr/>
          <p:nvPr/>
        </p:nvCxnSpPr>
        <p:spPr>
          <a:xfrm>
            <a:off x="4483850" y="3646917"/>
            <a:ext cx="6617139" cy="20741"/>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8058678" y="4939453"/>
            <a:ext cx="3042311" cy="24607"/>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V="1">
            <a:off x="8038518" y="2422626"/>
            <a:ext cx="11615" cy="3824350"/>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4493715" y="4949466"/>
            <a:ext cx="2051991" cy="2335"/>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V="1">
            <a:off x="6545706" y="2418703"/>
            <a:ext cx="8240" cy="3922276"/>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V="1">
            <a:off x="6566210" y="4551596"/>
            <a:ext cx="1476780" cy="1803"/>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6543876" y="5446379"/>
            <a:ext cx="1483426" cy="12448"/>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flipH="1" flipV="1">
            <a:off x="9382250" y="2367133"/>
            <a:ext cx="4327" cy="3464872"/>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78475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ppt_x"/>
                                          </p:val>
                                        </p:tav>
                                        <p:tav tm="100000">
                                          <p:val>
                                            <p:strVal val="#ppt_x"/>
                                          </p:val>
                                        </p:tav>
                                      </p:tavLst>
                                    </p:anim>
                                    <p:anim calcmode="lin" valueType="num">
                                      <p:cBhvr additive="base">
                                        <p:cTn id="8" dur="10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1000" fill="hold"/>
                                        <p:tgtEl>
                                          <p:spTgt spid="14"/>
                                        </p:tgtEl>
                                        <p:attrNameLst>
                                          <p:attrName>ppt_x</p:attrName>
                                        </p:attrNameLst>
                                      </p:cBhvr>
                                      <p:tavLst>
                                        <p:tav tm="0">
                                          <p:val>
                                            <p:strVal val="#ppt_x"/>
                                          </p:val>
                                        </p:tav>
                                        <p:tav tm="100000">
                                          <p:val>
                                            <p:strVal val="#ppt_x"/>
                                          </p:val>
                                        </p:tav>
                                      </p:tavLst>
                                    </p:anim>
                                    <p:anim calcmode="lin" valueType="num">
                                      <p:cBhvr additive="base">
                                        <p:cTn id="12" dur="100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1000" fill="hold"/>
                                        <p:tgtEl>
                                          <p:spTgt spid="15"/>
                                        </p:tgtEl>
                                        <p:attrNameLst>
                                          <p:attrName>ppt_x</p:attrName>
                                        </p:attrNameLst>
                                      </p:cBhvr>
                                      <p:tavLst>
                                        <p:tav tm="0">
                                          <p:val>
                                            <p:strVal val="#ppt_x"/>
                                          </p:val>
                                        </p:tav>
                                        <p:tav tm="100000">
                                          <p:val>
                                            <p:strVal val="#ppt_x"/>
                                          </p:val>
                                        </p:tav>
                                      </p:tavLst>
                                    </p:anim>
                                    <p:anim calcmode="lin" valueType="num">
                                      <p:cBhvr additive="base">
                                        <p:cTn id="16" dur="1000" fill="hold"/>
                                        <p:tgtEl>
                                          <p:spTgt spid="15"/>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1000" fill="hold"/>
                                        <p:tgtEl>
                                          <p:spTgt spid="16"/>
                                        </p:tgtEl>
                                        <p:attrNameLst>
                                          <p:attrName>ppt_x</p:attrName>
                                        </p:attrNameLst>
                                      </p:cBhvr>
                                      <p:tavLst>
                                        <p:tav tm="0">
                                          <p:val>
                                            <p:strVal val="#ppt_x"/>
                                          </p:val>
                                        </p:tav>
                                        <p:tav tm="100000">
                                          <p:val>
                                            <p:strVal val="#ppt_x"/>
                                          </p:val>
                                        </p:tav>
                                      </p:tavLst>
                                    </p:anim>
                                    <p:anim calcmode="lin" valueType="num">
                                      <p:cBhvr additive="base">
                                        <p:cTn id="20" dur="1000" fill="hold"/>
                                        <p:tgtEl>
                                          <p:spTgt spid="16"/>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additive="base">
                                        <p:cTn id="23" dur="1000" fill="hold"/>
                                        <p:tgtEl>
                                          <p:spTgt spid="18"/>
                                        </p:tgtEl>
                                        <p:attrNameLst>
                                          <p:attrName>ppt_x</p:attrName>
                                        </p:attrNameLst>
                                      </p:cBhvr>
                                      <p:tavLst>
                                        <p:tav tm="0">
                                          <p:val>
                                            <p:strVal val="#ppt_x"/>
                                          </p:val>
                                        </p:tav>
                                        <p:tav tm="100000">
                                          <p:val>
                                            <p:strVal val="#ppt_x"/>
                                          </p:val>
                                        </p:tav>
                                      </p:tavLst>
                                    </p:anim>
                                    <p:anim calcmode="lin" valueType="num">
                                      <p:cBhvr additive="base">
                                        <p:cTn id="24" dur="1000" fill="hold"/>
                                        <p:tgtEl>
                                          <p:spTgt spid="18"/>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additive="base">
                                        <p:cTn id="27" dur="1000" fill="hold"/>
                                        <p:tgtEl>
                                          <p:spTgt spid="19"/>
                                        </p:tgtEl>
                                        <p:attrNameLst>
                                          <p:attrName>ppt_x</p:attrName>
                                        </p:attrNameLst>
                                      </p:cBhvr>
                                      <p:tavLst>
                                        <p:tav tm="0">
                                          <p:val>
                                            <p:strVal val="#ppt_x"/>
                                          </p:val>
                                        </p:tav>
                                        <p:tav tm="100000">
                                          <p:val>
                                            <p:strVal val="#ppt_x"/>
                                          </p:val>
                                        </p:tav>
                                      </p:tavLst>
                                    </p:anim>
                                    <p:anim calcmode="lin" valueType="num">
                                      <p:cBhvr additive="base">
                                        <p:cTn id="28" dur="1000" fill="hold"/>
                                        <p:tgtEl>
                                          <p:spTgt spid="19"/>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1000" fill="hold"/>
                                        <p:tgtEl>
                                          <p:spTgt spid="17"/>
                                        </p:tgtEl>
                                        <p:attrNameLst>
                                          <p:attrName>ppt_x</p:attrName>
                                        </p:attrNameLst>
                                      </p:cBhvr>
                                      <p:tavLst>
                                        <p:tav tm="0">
                                          <p:val>
                                            <p:strVal val="#ppt_x"/>
                                          </p:val>
                                        </p:tav>
                                        <p:tav tm="100000">
                                          <p:val>
                                            <p:strVal val="#ppt_x"/>
                                          </p:val>
                                        </p:tav>
                                      </p:tavLst>
                                    </p:anim>
                                    <p:anim calcmode="lin" valueType="num">
                                      <p:cBhvr additive="base">
                                        <p:cTn id="32" dur="1000" fill="hold"/>
                                        <p:tgtEl>
                                          <p:spTgt spid="17"/>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20"/>
                                        </p:tgtEl>
                                        <p:attrNameLst>
                                          <p:attrName>style.visibility</p:attrName>
                                        </p:attrNameLst>
                                      </p:cBhvr>
                                      <p:to>
                                        <p:strVal val="visible"/>
                                      </p:to>
                                    </p:set>
                                    <p:anim calcmode="lin" valueType="num">
                                      <p:cBhvr additive="base">
                                        <p:cTn id="35" dur="1000" fill="hold"/>
                                        <p:tgtEl>
                                          <p:spTgt spid="20"/>
                                        </p:tgtEl>
                                        <p:attrNameLst>
                                          <p:attrName>ppt_x</p:attrName>
                                        </p:attrNameLst>
                                      </p:cBhvr>
                                      <p:tavLst>
                                        <p:tav tm="0">
                                          <p:val>
                                            <p:strVal val="#ppt_x"/>
                                          </p:val>
                                        </p:tav>
                                        <p:tav tm="100000">
                                          <p:val>
                                            <p:strVal val="#ppt_x"/>
                                          </p:val>
                                        </p:tav>
                                      </p:tavLst>
                                    </p:anim>
                                    <p:anim calcmode="lin" valueType="num">
                                      <p:cBhvr additive="base">
                                        <p:cTn id="36" dur="1000" fill="hold"/>
                                        <p:tgtEl>
                                          <p:spTgt spid="20"/>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21"/>
                                        </p:tgtEl>
                                        <p:attrNameLst>
                                          <p:attrName>style.visibility</p:attrName>
                                        </p:attrNameLst>
                                      </p:cBhvr>
                                      <p:to>
                                        <p:strVal val="visible"/>
                                      </p:to>
                                    </p:set>
                                    <p:anim calcmode="lin" valueType="num">
                                      <p:cBhvr additive="base">
                                        <p:cTn id="39" dur="1000" fill="hold"/>
                                        <p:tgtEl>
                                          <p:spTgt spid="21"/>
                                        </p:tgtEl>
                                        <p:attrNameLst>
                                          <p:attrName>ppt_x</p:attrName>
                                        </p:attrNameLst>
                                      </p:cBhvr>
                                      <p:tavLst>
                                        <p:tav tm="0">
                                          <p:val>
                                            <p:strVal val="#ppt_x"/>
                                          </p:val>
                                        </p:tav>
                                        <p:tav tm="100000">
                                          <p:val>
                                            <p:strVal val="#ppt_x"/>
                                          </p:val>
                                        </p:tav>
                                      </p:tavLst>
                                    </p:anim>
                                    <p:anim calcmode="lin" valueType="num">
                                      <p:cBhvr additive="base">
                                        <p:cTn id="40" dur="1000" fill="hold"/>
                                        <p:tgtEl>
                                          <p:spTgt spid="21"/>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22"/>
                                        </p:tgtEl>
                                        <p:attrNameLst>
                                          <p:attrName>style.visibility</p:attrName>
                                        </p:attrNameLst>
                                      </p:cBhvr>
                                      <p:to>
                                        <p:strVal val="visible"/>
                                      </p:to>
                                    </p:set>
                                    <p:anim calcmode="lin" valueType="num">
                                      <p:cBhvr additive="base">
                                        <p:cTn id="43" dur="1000" fill="hold"/>
                                        <p:tgtEl>
                                          <p:spTgt spid="22"/>
                                        </p:tgtEl>
                                        <p:attrNameLst>
                                          <p:attrName>ppt_x</p:attrName>
                                        </p:attrNameLst>
                                      </p:cBhvr>
                                      <p:tavLst>
                                        <p:tav tm="0">
                                          <p:val>
                                            <p:strVal val="#ppt_x"/>
                                          </p:val>
                                        </p:tav>
                                        <p:tav tm="100000">
                                          <p:val>
                                            <p:strVal val="#ppt_x"/>
                                          </p:val>
                                        </p:tav>
                                      </p:tavLst>
                                    </p:anim>
                                    <p:anim calcmode="lin" valueType="num">
                                      <p:cBhvr additive="base">
                                        <p:cTn id="44" dur="1000" fill="hold"/>
                                        <p:tgtEl>
                                          <p:spTgt spid="22"/>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23"/>
                                        </p:tgtEl>
                                        <p:attrNameLst>
                                          <p:attrName>style.visibility</p:attrName>
                                        </p:attrNameLst>
                                      </p:cBhvr>
                                      <p:to>
                                        <p:strVal val="visible"/>
                                      </p:to>
                                    </p:set>
                                    <p:anim calcmode="lin" valueType="num">
                                      <p:cBhvr additive="base">
                                        <p:cTn id="47" dur="1000" fill="hold"/>
                                        <p:tgtEl>
                                          <p:spTgt spid="23"/>
                                        </p:tgtEl>
                                        <p:attrNameLst>
                                          <p:attrName>ppt_x</p:attrName>
                                        </p:attrNameLst>
                                      </p:cBhvr>
                                      <p:tavLst>
                                        <p:tav tm="0">
                                          <p:val>
                                            <p:strVal val="#ppt_x"/>
                                          </p:val>
                                        </p:tav>
                                        <p:tav tm="100000">
                                          <p:val>
                                            <p:strVal val="#ppt_x"/>
                                          </p:val>
                                        </p:tav>
                                      </p:tavLst>
                                    </p:anim>
                                    <p:anim calcmode="lin" valueType="num">
                                      <p:cBhvr additive="base">
                                        <p:cTn id="48" dur="1000" fill="hold"/>
                                        <p:tgtEl>
                                          <p:spTgt spid="23"/>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24"/>
                                        </p:tgtEl>
                                        <p:attrNameLst>
                                          <p:attrName>style.visibility</p:attrName>
                                        </p:attrNameLst>
                                      </p:cBhvr>
                                      <p:to>
                                        <p:strVal val="visible"/>
                                      </p:to>
                                    </p:set>
                                    <p:anim calcmode="lin" valueType="num">
                                      <p:cBhvr additive="base">
                                        <p:cTn id="51" dur="1000" fill="hold"/>
                                        <p:tgtEl>
                                          <p:spTgt spid="24"/>
                                        </p:tgtEl>
                                        <p:attrNameLst>
                                          <p:attrName>ppt_x</p:attrName>
                                        </p:attrNameLst>
                                      </p:cBhvr>
                                      <p:tavLst>
                                        <p:tav tm="0">
                                          <p:val>
                                            <p:strVal val="#ppt_x"/>
                                          </p:val>
                                        </p:tav>
                                        <p:tav tm="100000">
                                          <p:val>
                                            <p:strVal val="#ppt_x"/>
                                          </p:val>
                                        </p:tav>
                                      </p:tavLst>
                                    </p:anim>
                                    <p:anim calcmode="lin" valueType="num">
                                      <p:cBhvr additive="base">
                                        <p:cTn id="52" dur="1000" fill="hold"/>
                                        <p:tgtEl>
                                          <p:spTgt spid="24"/>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25"/>
                                        </p:tgtEl>
                                        <p:attrNameLst>
                                          <p:attrName>style.visibility</p:attrName>
                                        </p:attrNameLst>
                                      </p:cBhvr>
                                      <p:to>
                                        <p:strVal val="visible"/>
                                      </p:to>
                                    </p:set>
                                    <p:anim calcmode="lin" valueType="num">
                                      <p:cBhvr additive="base">
                                        <p:cTn id="55" dur="1000" fill="hold"/>
                                        <p:tgtEl>
                                          <p:spTgt spid="25"/>
                                        </p:tgtEl>
                                        <p:attrNameLst>
                                          <p:attrName>ppt_x</p:attrName>
                                        </p:attrNameLst>
                                      </p:cBhvr>
                                      <p:tavLst>
                                        <p:tav tm="0">
                                          <p:val>
                                            <p:strVal val="#ppt_x"/>
                                          </p:val>
                                        </p:tav>
                                        <p:tav tm="100000">
                                          <p:val>
                                            <p:strVal val="#ppt_x"/>
                                          </p:val>
                                        </p:tav>
                                      </p:tavLst>
                                    </p:anim>
                                    <p:anim calcmode="lin" valueType="num">
                                      <p:cBhvr additive="base">
                                        <p:cTn id="56" dur="10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P spid="17" grpId="0"/>
      <p:bldP spid="18" grpId="0"/>
      <p:bldP spid="19" grpId="0"/>
      <p:bldP spid="20" grpId="0"/>
      <p:bldP spid="21" grpId="0"/>
      <p:bldP spid="22" grpId="0"/>
      <p:bldP spid="23" grpId="0"/>
      <p:bldP spid="24" grpId="0"/>
      <p:bldP spid="2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1636096" y="66675"/>
            <a:ext cx="8919807" cy="704852"/>
          </a:xfrm>
          <a:prstGeom prst="rect">
            <a:avLst/>
          </a:prstGeom>
          <a:ln w="3175">
            <a:miter lim="400000"/>
          </a:ln>
          <a:extLst>
            <a:ext uri="{C572A759-6A51-4108-AA02-DFA0A04FC94B}">
              <ma14:wrappingTextBoxFlag xmlns:ma14="http://schemas.microsoft.com/office/mac/drawingml/2011/main" xmlns="" val="1"/>
            </a:ext>
          </a:extLst>
        </p:spPr>
        <p:txBody>
          <a:bodyPr lIns="51434" tIns="51434" rIns="51434" bIns="51434" anchor="b">
            <a:normAutofit fontScale="97500"/>
          </a:bodyPr>
          <a:lstStyle>
            <a:lvl1pPr marL="0" marR="0" indent="0" algn="l" defTabSz="1828800" latinLnBrk="0">
              <a:lnSpc>
                <a:spcPct val="100000"/>
              </a:lnSpc>
              <a:spcBef>
                <a:spcPts val="0"/>
              </a:spcBef>
              <a:spcAft>
                <a:spcPts val="0"/>
              </a:spcAft>
              <a:buClrTx/>
              <a:buSzTx/>
              <a:buFontTx/>
              <a:buNone/>
              <a:tabLst/>
              <a:defRPr sz="8400" b="0" i="0" u="none" strike="noStrike" cap="none" spc="0" baseline="0">
                <a:ln>
                  <a:noFill/>
                </a:ln>
                <a:solidFill>
                  <a:srgbClr val="00B4CB"/>
                </a:solidFill>
                <a:uFillTx/>
                <a:latin typeface="Times New Roman"/>
                <a:ea typeface="Times New Roman"/>
                <a:cs typeface="Times New Roman"/>
                <a:sym typeface="Times New Roman"/>
              </a:defRPr>
            </a:lvl1pPr>
            <a:lvl2pPr marL="0" marR="0" indent="0" algn="l" defTabSz="1828800" latinLnBrk="0">
              <a:lnSpc>
                <a:spcPct val="100000"/>
              </a:lnSpc>
              <a:spcBef>
                <a:spcPts val="0"/>
              </a:spcBef>
              <a:spcAft>
                <a:spcPts val="0"/>
              </a:spcAft>
              <a:buClrTx/>
              <a:buSzTx/>
              <a:buFontTx/>
              <a:buNone/>
              <a:tabLst/>
              <a:defRPr sz="8400" b="0" i="0" u="none" strike="noStrike" cap="none" spc="0" baseline="0">
                <a:ln>
                  <a:noFill/>
                </a:ln>
                <a:solidFill>
                  <a:srgbClr val="FFFFFF"/>
                </a:solidFill>
                <a:uFillTx/>
                <a:latin typeface="Times New Roman"/>
                <a:ea typeface="Times New Roman"/>
                <a:cs typeface="Times New Roman"/>
                <a:sym typeface="Times New Roman"/>
              </a:defRPr>
            </a:lvl2pPr>
            <a:lvl3pPr marL="0" marR="0" indent="0" algn="l" defTabSz="1828800" latinLnBrk="0">
              <a:lnSpc>
                <a:spcPct val="100000"/>
              </a:lnSpc>
              <a:spcBef>
                <a:spcPts val="0"/>
              </a:spcBef>
              <a:spcAft>
                <a:spcPts val="0"/>
              </a:spcAft>
              <a:buClrTx/>
              <a:buSzTx/>
              <a:buFontTx/>
              <a:buNone/>
              <a:tabLst/>
              <a:defRPr sz="8400" b="0" i="0" u="none" strike="noStrike" cap="none" spc="0" baseline="0">
                <a:ln>
                  <a:noFill/>
                </a:ln>
                <a:solidFill>
                  <a:srgbClr val="FFFFFF"/>
                </a:solidFill>
                <a:uFillTx/>
                <a:latin typeface="Times New Roman"/>
                <a:ea typeface="Times New Roman"/>
                <a:cs typeface="Times New Roman"/>
                <a:sym typeface="Times New Roman"/>
              </a:defRPr>
            </a:lvl3pPr>
            <a:lvl4pPr marL="0" marR="0" indent="0" algn="l" defTabSz="1828800" latinLnBrk="0">
              <a:lnSpc>
                <a:spcPct val="100000"/>
              </a:lnSpc>
              <a:spcBef>
                <a:spcPts val="0"/>
              </a:spcBef>
              <a:spcAft>
                <a:spcPts val="0"/>
              </a:spcAft>
              <a:buClrTx/>
              <a:buSzTx/>
              <a:buFontTx/>
              <a:buNone/>
              <a:tabLst/>
              <a:defRPr sz="8400" b="0" i="0" u="none" strike="noStrike" cap="none" spc="0" baseline="0">
                <a:ln>
                  <a:noFill/>
                </a:ln>
                <a:solidFill>
                  <a:srgbClr val="FFFFFF"/>
                </a:solidFill>
                <a:uFillTx/>
                <a:latin typeface="Times New Roman"/>
                <a:ea typeface="Times New Roman"/>
                <a:cs typeface="Times New Roman"/>
                <a:sym typeface="Times New Roman"/>
              </a:defRPr>
            </a:lvl4pPr>
            <a:lvl5pPr marL="0" marR="0" indent="0" algn="l" defTabSz="1828800" latinLnBrk="0">
              <a:lnSpc>
                <a:spcPct val="100000"/>
              </a:lnSpc>
              <a:spcBef>
                <a:spcPts val="0"/>
              </a:spcBef>
              <a:spcAft>
                <a:spcPts val="0"/>
              </a:spcAft>
              <a:buClrTx/>
              <a:buSzTx/>
              <a:buFontTx/>
              <a:buNone/>
              <a:tabLst/>
              <a:defRPr sz="8400" b="0" i="0" u="none" strike="noStrike" cap="none" spc="0" baseline="0">
                <a:ln>
                  <a:noFill/>
                </a:ln>
                <a:solidFill>
                  <a:srgbClr val="FFFFFF"/>
                </a:solidFill>
                <a:uFillTx/>
                <a:latin typeface="Times New Roman"/>
                <a:ea typeface="Times New Roman"/>
                <a:cs typeface="Times New Roman"/>
                <a:sym typeface="Times New Roman"/>
              </a:defRPr>
            </a:lvl5pPr>
            <a:lvl6pPr marL="0" marR="0" indent="0" algn="l" defTabSz="1828800" latinLnBrk="0">
              <a:lnSpc>
                <a:spcPct val="100000"/>
              </a:lnSpc>
              <a:spcBef>
                <a:spcPts val="0"/>
              </a:spcBef>
              <a:spcAft>
                <a:spcPts val="0"/>
              </a:spcAft>
              <a:buClrTx/>
              <a:buSzTx/>
              <a:buFontTx/>
              <a:buNone/>
              <a:tabLst/>
              <a:defRPr sz="8400" b="0" i="0" u="none" strike="noStrike" cap="none" spc="0" baseline="0">
                <a:ln>
                  <a:noFill/>
                </a:ln>
                <a:solidFill>
                  <a:srgbClr val="FFFFFF"/>
                </a:solidFill>
                <a:uFillTx/>
                <a:latin typeface="Times New Roman"/>
                <a:ea typeface="Times New Roman"/>
                <a:cs typeface="Times New Roman"/>
                <a:sym typeface="Times New Roman"/>
              </a:defRPr>
            </a:lvl6pPr>
            <a:lvl7pPr marL="0" marR="0" indent="0" algn="l" defTabSz="1828800" latinLnBrk="0">
              <a:lnSpc>
                <a:spcPct val="100000"/>
              </a:lnSpc>
              <a:spcBef>
                <a:spcPts val="0"/>
              </a:spcBef>
              <a:spcAft>
                <a:spcPts val="0"/>
              </a:spcAft>
              <a:buClrTx/>
              <a:buSzTx/>
              <a:buFontTx/>
              <a:buNone/>
              <a:tabLst/>
              <a:defRPr sz="8400" b="0" i="0" u="none" strike="noStrike" cap="none" spc="0" baseline="0">
                <a:ln>
                  <a:noFill/>
                </a:ln>
                <a:solidFill>
                  <a:srgbClr val="FFFFFF"/>
                </a:solidFill>
                <a:uFillTx/>
                <a:latin typeface="Times New Roman"/>
                <a:ea typeface="Times New Roman"/>
                <a:cs typeface="Times New Roman"/>
                <a:sym typeface="Times New Roman"/>
              </a:defRPr>
            </a:lvl7pPr>
            <a:lvl8pPr marL="0" marR="0" indent="0" algn="l" defTabSz="1828800" latinLnBrk="0">
              <a:lnSpc>
                <a:spcPct val="100000"/>
              </a:lnSpc>
              <a:spcBef>
                <a:spcPts val="0"/>
              </a:spcBef>
              <a:spcAft>
                <a:spcPts val="0"/>
              </a:spcAft>
              <a:buClrTx/>
              <a:buSzTx/>
              <a:buFontTx/>
              <a:buNone/>
              <a:tabLst/>
              <a:defRPr sz="8400" b="0" i="0" u="none" strike="noStrike" cap="none" spc="0" baseline="0">
                <a:ln>
                  <a:noFill/>
                </a:ln>
                <a:solidFill>
                  <a:srgbClr val="FFFFFF"/>
                </a:solidFill>
                <a:uFillTx/>
                <a:latin typeface="Times New Roman"/>
                <a:ea typeface="Times New Roman"/>
                <a:cs typeface="Times New Roman"/>
                <a:sym typeface="Times New Roman"/>
              </a:defRPr>
            </a:lvl8pPr>
            <a:lvl9pPr marL="0" marR="0" indent="0" algn="l" defTabSz="1828800" latinLnBrk="0">
              <a:lnSpc>
                <a:spcPct val="100000"/>
              </a:lnSpc>
              <a:spcBef>
                <a:spcPts val="0"/>
              </a:spcBef>
              <a:spcAft>
                <a:spcPts val="0"/>
              </a:spcAft>
              <a:buClrTx/>
              <a:buSzTx/>
              <a:buFontTx/>
              <a:buNone/>
              <a:tabLst/>
              <a:defRPr sz="8400" b="0" i="0" u="none" strike="noStrike" cap="none" spc="0" baseline="0">
                <a:ln>
                  <a:noFill/>
                </a:ln>
                <a:solidFill>
                  <a:srgbClr val="FFFFFF"/>
                </a:solidFill>
                <a:uFillTx/>
                <a:latin typeface="Times New Roman"/>
                <a:ea typeface="Times New Roman"/>
                <a:cs typeface="Times New Roman"/>
                <a:sym typeface="Times New Roman"/>
              </a:defRPr>
            </a:lvl9pPr>
          </a:lstStyle>
          <a:p>
            <a:pPr marL="0" marR="0" lvl="0" indent="0" algn="l" defTabSz="18288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a:ln>
                  <a:noFill/>
                </a:ln>
                <a:solidFill>
                  <a:srgbClr val="002060"/>
                </a:solidFill>
                <a:effectLst>
                  <a:outerShdw blurRad="38100" dist="38100" dir="2700000" algn="tl">
                    <a:srgbClr val="000000">
                      <a:alpha val="43137"/>
                    </a:srgbClr>
                  </a:outerShdw>
                </a:effectLst>
                <a:uLnTx/>
                <a:uFillTx/>
                <a:latin typeface="Times New Roman"/>
                <a:cs typeface="Times New Roman"/>
                <a:sym typeface="Times New Roman"/>
              </a:rPr>
              <a:t>Command Center - Centralized Logistics Center</a:t>
            </a:r>
            <a:endParaRPr kumimoji="0" lang="en-US" sz="3600" b="0" i="0" u="none" strike="noStrike" kern="0" cap="none" spc="0" normalizeH="0" baseline="0" noProof="0" dirty="0">
              <a:ln>
                <a:noFill/>
              </a:ln>
              <a:solidFill>
                <a:srgbClr val="002060"/>
              </a:solidFill>
              <a:effectLst>
                <a:outerShdw blurRad="38100" dist="38100" dir="2700000" algn="tl">
                  <a:srgbClr val="000000">
                    <a:alpha val="43137"/>
                  </a:srgbClr>
                </a:outerShdw>
              </a:effectLst>
              <a:uLnTx/>
              <a:uFillTx/>
              <a:latin typeface="Times New Roman"/>
              <a:cs typeface="Times New Roman"/>
              <a:sym typeface="Times New Roman"/>
            </a:endParaRPr>
          </a:p>
        </p:txBody>
      </p:sp>
      <p:pic>
        <p:nvPicPr>
          <p:cNvPr id="7" name="Picture 6" descr="A screen shot of a computer&#10;&#10;Description automatically generated">
            <a:extLst>
              <a:ext uri="{FF2B5EF4-FFF2-40B4-BE49-F238E27FC236}">
                <a16:creationId xmlns:a16="http://schemas.microsoft.com/office/drawing/2014/main" id="{1230A8EE-5934-492D-B96D-8219C84858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45646" y="1110479"/>
            <a:ext cx="4355130" cy="3337696"/>
          </a:xfrm>
          <a:prstGeom prst="rect">
            <a:avLst/>
          </a:prstGeom>
          <a:ln>
            <a:noFill/>
          </a:ln>
          <a:effectLst>
            <a:softEdge rad="112500"/>
          </a:effectLst>
        </p:spPr>
      </p:pic>
      <p:pic>
        <p:nvPicPr>
          <p:cNvPr id="8" name="Picture 7" descr="A group of people in a room&#10;&#10;Description automatically generated">
            <a:extLst>
              <a:ext uri="{FF2B5EF4-FFF2-40B4-BE49-F238E27FC236}">
                <a16:creationId xmlns:a16="http://schemas.microsoft.com/office/drawing/2014/main" id="{6C10A6AF-193D-49C2-BC9F-972CA29E94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031" y="1110479"/>
            <a:ext cx="2614596" cy="3337696"/>
          </a:xfrm>
          <a:prstGeom prst="rect">
            <a:avLst/>
          </a:prstGeom>
          <a:ln>
            <a:noFill/>
          </a:ln>
          <a:effectLst>
            <a:softEdge rad="112500"/>
          </a:effectLst>
        </p:spPr>
      </p:pic>
      <p:sp>
        <p:nvSpPr>
          <p:cNvPr id="9" name="Content Placeholder 2"/>
          <p:cNvSpPr txBox="1">
            <a:spLocks/>
          </p:cNvSpPr>
          <p:nvPr/>
        </p:nvSpPr>
        <p:spPr>
          <a:xfrm>
            <a:off x="100031" y="4743449"/>
            <a:ext cx="5891194" cy="1743076"/>
          </a:xfrm>
          <a:prstGeom prst="rect">
            <a:avLst/>
          </a:prstGeom>
          <a:ln w="12700">
            <a:miter lim="400000"/>
          </a:ln>
          <a:extLst>
            <a:ext uri="{C572A759-6A51-4108-AA02-DFA0A04FC94B}">
              <ma14:wrappingTextBoxFlag xmlns:ma14="http://schemas.microsoft.com/office/mac/drawingml/2011/main" xmlns="" val="1"/>
            </a:ext>
          </a:extLst>
        </p:spPr>
        <p:txBody>
          <a:bodyPr lIns="91439" tIns="45719" rIns="91439" bIns="45719" anchor="t">
            <a:normAutofit fontScale="92500"/>
          </a:bodyPr>
          <a:lstStyle>
            <a:lvl1pPr marL="0" marR="0" indent="0" algn="l" defTabSz="1828800" latinLnBrk="0">
              <a:lnSpc>
                <a:spcPct val="120000"/>
              </a:lnSpc>
              <a:spcBef>
                <a:spcPts val="900"/>
              </a:spcBef>
              <a:spcAft>
                <a:spcPts val="0"/>
              </a:spcAft>
              <a:buClrTx/>
              <a:buSzTx/>
              <a:buFontTx/>
              <a:buNone/>
              <a:tabLst/>
              <a:defRPr sz="2800" b="0" i="0" u="none" strike="noStrike" cap="none" spc="0" baseline="0">
                <a:ln>
                  <a:noFill/>
                </a:ln>
                <a:solidFill>
                  <a:srgbClr val="FFFFFF"/>
                </a:solidFill>
                <a:uFillTx/>
                <a:latin typeface="Arial"/>
                <a:ea typeface="Arial"/>
                <a:cs typeface="Arial"/>
                <a:sym typeface="Arial"/>
              </a:defRPr>
            </a:lvl1pPr>
            <a:lvl2pPr marL="0" marR="0" indent="457200" algn="l" defTabSz="1828800" latinLnBrk="0">
              <a:lnSpc>
                <a:spcPct val="120000"/>
              </a:lnSpc>
              <a:spcBef>
                <a:spcPts val="900"/>
              </a:spcBef>
              <a:spcAft>
                <a:spcPts val="0"/>
              </a:spcAft>
              <a:buClrTx/>
              <a:buSzTx/>
              <a:buFontTx/>
              <a:buNone/>
              <a:tabLst/>
              <a:defRPr sz="2800" b="0" i="0" u="none" strike="noStrike" cap="none" spc="0" baseline="0">
                <a:ln>
                  <a:noFill/>
                </a:ln>
                <a:solidFill>
                  <a:srgbClr val="FFFFFF"/>
                </a:solidFill>
                <a:uFillTx/>
                <a:latin typeface="Arial"/>
                <a:ea typeface="Arial"/>
                <a:cs typeface="Arial"/>
                <a:sym typeface="Arial"/>
              </a:defRPr>
            </a:lvl2pPr>
            <a:lvl3pPr marL="0" marR="0" indent="914400" algn="l" defTabSz="1828800" latinLnBrk="0">
              <a:lnSpc>
                <a:spcPct val="120000"/>
              </a:lnSpc>
              <a:spcBef>
                <a:spcPts val="900"/>
              </a:spcBef>
              <a:spcAft>
                <a:spcPts val="0"/>
              </a:spcAft>
              <a:buClrTx/>
              <a:buSzTx/>
              <a:buFontTx/>
              <a:buNone/>
              <a:tabLst/>
              <a:defRPr sz="2800" b="0" i="0" u="none" strike="noStrike" cap="none" spc="0" baseline="0">
                <a:ln>
                  <a:noFill/>
                </a:ln>
                <a:solidFill>
                  <a:srgbClr val="FFFFFF"/>
                </a:solidFill>
                <a:uFillTx/>
                <a:latin typeface="Arial"/>
                <a:ea typeface="Arial"/>
                <a:cs typeface="Arial"/>
                <a:sym typeface="Arial"/>
              </a:defRPr>
            </a:lvl3pPr>
            <a:lvl4pPr marL="0" marR="0" indent="1371600" algn="l" defTabSz="1828800" latinLnBrk="0">
              <a:lnSpc>
                <a:spcPct val="120000"/>
              </a:lnSpc>
              <a:spcBef>
                <a:spcPts val="900"/>
              </a:spcBef>
              <a:spcAft>
                <a:spcPts val="0"/>
              </a:spcAft>
              <a:buClrTx/>
              <a:buSzTx/>
              <a:buFontTx/>
              <a:buNone/>
              <a:tabLst/>
              <a:defRPr sz="2800" b="0" i="0" u="none" strike="noStrike" cap="none" spc="0" baseline="0">
                <a:ln>
                  <a:noFill/>
                </a:ln>
                <a:solidFill>
                  <a:srgbClr val="FFFFFF"/>
                </a:solidFill>
                <a:uFillTx/>
                <a:latin typeface="Arial"/>
                <a:ea typeface="Arial"/>
                <a:cs typeface="Arial"/>
                <a:sym typeface="Arial"/>
              </a:defRPr>
            </a:lvl4pPr>
            <a:lvl5pPr marL="0" marR="0" indent="1828800" algn="l" defTabSz="1828800" latinLnBrk="0">
              <a:lnSpc>
                <a:spcPct val="120000"/>
              </a:lnSpc>
              <a:spcBef>
                <a:spcPts val="900"/>
              </a:spcBef>
              <a:spcAft>
                <a:spcPts val="0"/>
              </a:spcAft>
              <a:buClrTx/>
              <a:buSzTx/>
              <a:buFontTx/>
              <a:buNone/>
              <a:tabLst/>
              <a:defRPr sz="2800" b="0" i="0" u="none" strike="noStrike" cap="none" spc="0" baseline="0">
                <a:ln>
                  <a:noFill/>
                </a:ln>
                <a:solidFill>
                  <a:srgbClr val="FFFFFF"/>
                </a:solidFill>
                <a:uFillTx/>
                <a:latin typeface="Arial"/>
                <a:ea typeface="Arial"/>
                <a:cs typeface="Arial"/>
                <a:sym typeface="Arial"/>
              </a:defRPr>
            </a:lvl5pPr>
            <a:lvl6pPr marL="0" marR="0" indent="2286000" algn="l" defTabSz="1828800" latinLnBrk="0">
              <a:lnSpc>
                <a:spcPct val="120000"/>
              </a:lnSpc>
              <a:spcBef>
                <a:spcPts val="900"/>
              </a:spcBef>
              <a:spcAft>
                <a:spcPts val="0"/>
              </a:spcAft>
              <a:buClrTx/>
              <a:buSzTx/>
              <a:buFontTx/>
              <a:buNone/>
              <a:tabLst/>
              <a:defRPr sz="2800" b="0" i="0" u="none" strike="noStrike" cap="none" spc="0" baseline="0">
                <a:ln>
                  <a:noFill/>
                </a:ln>
                <a:solidFill>
                  <a:srgbClr val="FFFFFF"/>
                </a:solidFill>
                <a:uFillTx/>
                <a:latin typeface="Arial"/>
                <a:ea typeface="Arial"/>
                <a:cs typeface="Arial"/>
                <a:sym typeface="Arial"/>
              </a:defRPr>
            </a:lvl6pPr>
            <a:lvl7pPr marL="0" marR="0" indent="2743200" algn="l" defTabSz="1828800" latinLnBrk="0">
              <a:lnSpc>
                <a:spcPct val="120000"/>
              </a:lnSpc>
              <a:spcBef>
                <a:spcPts val="900"/>
              </a:spcBef>
              <a:spcAft>
                <a:spcPts val="0"/>
              </a:spcAft>
              <a:buClrTx/>
              <a:buSzTx/>
              <a:buFontTx/>
              <a:buNone/>
              <a:tabLst/>
              <a:defRPr sz="2800" b="0" i="0" u="none" strike="noStrike" cap="none" spc="0" baseline="0">
                <a:ln>
                  <a:noFill/>
                </a:ln>
                <a:solidFill>
                  <a:srgbClr val="FFFFFF"/>
                </a:solidFill>
                <a:uFillTx/>
                <a:latin typeface="Arial"/>
                <a:ea typeface="Arial"/>
                <a:cs typeface="Arial"/>
                <a:sym typeface="Arial"/>
              </a:defRPr>
            </a:lvl7pPr>
            <a:lvl8pPr marL="0" marR="0" indent="3200400" algn="l" defTabSz="1828800" latinLnBrk="0">
              <a:lnSpc>
                <a:spcPct val="120000"/>
              </a:lnSpc>
              <a:spcBef>
                <a:spcPts val="900"/>
              </a:spcBef>
              <a:spcAft>
                <a:spcPts val="0"/>
              </a:spcAft>
              <a:buClrTx/>
              <a:buSzTx/>
              <a:buFontTx/>
              <a:buNone/>
              <a:tabLst/>
              <a:defRPr sz="2800" b="0" i="0" u="none" strike="noStrike" cap="none" spc="0" baseline="0">
                <a:ln>
                  <a:noFill/>
                </a:ln>
                <a:solidFill>
                  <a:srgbClr val="FFFFFF"/>
                </a:solidFill>
                <a:uFillTx/>
                <a:latin typeface="Arial"/>
                <a:ea typeface="Arial"/>
                <a:cs typeface="Arial"/>
                <a:sym typeface="Arial"/>
              </a:defRPr>
            </a:lvl8pPr>
            <a:lvl9pPr marL="0" marR="0" indent="3657600" algn="l" defTabSz="1828800" latinLnBrk="0">
              <a:lnSpc>
                <a:spcPct val="120000"/>
              </a:lnSpc>
              <a:spcBef>
                <a:spcPts val="900"/>
              </a:spcBef>
              <a:spcAft>
                <a:spcPts val="0"/>
              </a:spcAft>
              <a:buClrTx/>
              <a:buSzTx/>
              <a:buFontTx/>
              <a:buNone/>
              <a:tabLst/>
              <a:defRPr sz="2800" b="0" i="0" u="none" strike="noStrike" cap="none" spc="0" baseline="0">
                <a:ln>
                  <a:noFill/>
                </a:ln>
                <a:solidFill>
                  <a:srgbClr val="FFFFFF"/>
                </a:solidFill>
                <a:uFillTx/>
                <a:latin typeface="Arial"/>
                <a:ea typeface="Arial"/>
                <a:cs typeface="Arial"/>
                <a:sym typeface="Arial"/>
              </a:defRPr>
            </a:lvl9pPr>
          </a:lstStyle>
          <a:p>
            <a:pPr marL="342900" lvl="1" indent="-342900" fontAlgn="auto">
              <a:lnSpc>
                <a:spcPct val="100000"/>
              </a:lnSpc>
              <a:spcBef>
                <a:spcPts val="0"/>
              </a:spcBef>
              <a:buClr>
                <a:srgbClr val="00B4CB"/>
              </a:buClr>
              <a:buFont typeface="Arial" panose="020B0604020202020204" pitchFamily="34" charset="0"/>
              <a:buChar char="•"/>
            </a:pPr>
            <a:r>
              <a:rPr lang="en-US" sz="2400" kern="0" dirty="0">
                <a:solidFill>
                  <a:srgbClr val="002060"/>
                </a:solidFill>
                <a:latin typeface="Times New Roman" panose="02020603050405020304" pitchFamily="18" charset="0"/>
                <a:cs typeface="Times New Roman" panose="02020603050405020304" pitchFamily="18" charset="0"/>
              </a:rPr>
              <a:t>Multiple departments in centralized location</a:t>
            </a:r>
          </a:p>
          <a:p>
            <a:pPr marL="342900" lvl="1" indent="-342900" fontAlgn="auto">
              <a:lnSpc>
                <a:spcPct val="100000"/>
              </a:lnSpc>
              <a:spcBef>
                <a:spcPts val="0"/>
              </a:spcBef>
              <a:buClr>
                <a:srgbClr val="00B4CB"/>
              </a:buClr>
              <a:buFont typeface="Arial" panose="020B0604020202020204" pitchFamily="34" charset="0"/>
              <a:buChar char="•"/>
            </a:pPr>
            <a:r>
              <a:rPr lang="en-US" sz="2400" kern="0" dirty="0">
                <a:solidFill>
                  <a:srgbClr val="002060"/>
                </a:solidFill>
                <a:latin typeface="Times New Roman" panose="02020603050405020304" pitchFamily="18" charset="0"/>
                <a:cs typeface="Times New Roman" panose="02020603050405020304" pitchFamily="18" charset="0"/>
              </a:rPr>
              <a:t>Improve communication between departments</a:t>
            </a:r>
          </a:p>
          <a:p>
            <a:pPr marL="342900" lvl="1" indent="-342900" fontAlgn="auto">
              <a:lnSpc>
                <a:spcPct val="100000"/>
              </a:lnSpc>
              <a:spcBef>
                <a:spcPts val="0"/>
              </a:spcBef>
              <a:buClr>
                <a:srgbClr val="00B4CB"/>
              </a:buClr>
              <a:buFont typeface="Arial" panose="020B0604020202020204" pitchFamily="34" charset="0"/>
              <a:buChar char="•"/>
            </a:pPr>
            <a:r>
              <a:rPr lang="en-US" sz="2400" kern="0" dirty="0">
                <a:solidFill>
                  <a:srgbClr val="002060"/>
                </a:solidFill>
                <a:latin typeface="Times New Roman" panose="02020603050405020304" pitchFamily="18" charset="0"/>
                <a:cs typeface="Times New Roman" panose="02020603050405020304" pitchFamily="18" charset="0"/>
              </a:rPr>
              <a:t>Drives coordinated processes: patient placement, staffing resources &amp; solution costs</a:t>
            </a:r>
          </a:p>
          <a:p>
            <a:pPr fontAlgn="auto"/>
            <a:endParaRPr lang="en-US" sz="1600" kern="0" dirty="0">
              <a:solidFill>
                <a:srgbClr val="000000"/>
              </a:solidFill>
              <a:latin typeface="Times New Roman" panose="02020603050405020304" pitchFamily="18" charset="0"/>
              <a:cs typeface="Times New Roman" panose="02020603050405020304" pitchFamily="18" charset="0"/>
            </a:endParaRPr>
          </a:p>
        </p:txBody>
      </p:sp>
      <p:graphicFrame>
        <p:nvGraphicFramePr>
          <p:cNvPr id="10" name="Content Placeholder 4"/>
          <p:cNvGraphicFramePr>
            <a:graphicFrameLocks/>
          </p:cNvGraphicFramePr>
          <p:nvPr>
            <p:extLst>
              <p:ext uri="{D42A27DB-BD31-4B8C-83A1-F6EECF244321}">
                <p14:modId xmlns:p14="http://schemas.microsoft.com/office/powerpoint/2010/main" val="2408401831"/>
              </p:ext>
            </p:extLst>
          </p:nvPr>
        </p:nvGraphicFramePr>
        <p:xfrm>
          <a:off x="6276973" y="1110479"/>
          <a:ext cx="5814996" cy="560069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1" name="Oval 10"/>
          <p:cNvSpPr/>
          <p:nvPr/>
        </p:nvSpPr>
        <p:spPr>
          <a:xfrm>
            <a:off x="8201024" y="3047999"/>
            <a:ext cx="2009776" cy="1695450"/>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7536" tIns="48768" rIns="97536" bIns="48768"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defTabSz="975390" fontAlgn="base" hangingPunct="1">
              <a:spcBef>
                <a:spcPct val="0"/>
              </a:spcBef>
              <a:spcAft>
                <a:spcPct val="0"/>
              </a:spcAft>
            </a:pPr>
            <a:endParaRPr lang="en-US" sz="1400" kern="1200" dirty="0">
              <a:solidFill>
                <a:srgbClr val="FFFFFF"/>
              </a:solidFill>
              <a:latin typeface="Times New Roman" panose="02020603050405020304" pitchFamily="18" charset="0"/>
              <a:cs typeface="Times New Roman" panose="02020603050405020304" pitchFamily="18" charset="0"/>
            </a:endParaRPr>
          </a:p>
          <a:p>
            <a:pPr algn="ctr" defTabSz="975390" fontAlgn="base" hangingPunct="1">
              <a:spcBef>
                <a:spcPct val="0"/>
              </a:spcBef>
              <a:spcAft>
                <a:spcPct val="0"/>
              </a:spcAft>
            </a:pPr>
            <a:r>
              <a:rPr lang="en-US" sz="1800" kern="1200"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Enterprise Throughput</a:t>
            </a:r>
          </a:p>
        </p:txBody>
      </p:sp>
    </p:spTree>
    <p:extLst>
      <p:ext uri="{BB962C8B-B14F-4D97-AF65-F5344CB8AC3E}">
        <p14:creationId xmlns:p14="http://schemas.microsoft.com/office/powerpoint/2010/main" val="1722803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32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 grpId="0">
        <p:bldAsOne/>
      </p:bldGraphic>
    </p:bldLst>
  </p:timing>
</p:sld>
</file>

<file path=ppt/theme/theme1.xml><?xml version="1.0" encoding="utf-8"?>
<a:theme xmlns:a="http://schemas.openxmlformats.org/drawingml/2006/main" name="Cerner_Template_2.1_WIDE">
  <a:themeElements>
    <a:clrScheme name="Cerner 2.0">
      <a:dk1>
        <a:srgbClr val="393D41"/>
      </a:dk1>
      <a:lt1>
        <a:srgbClr val="FFFFFF"/>
      </a:lt1>
      <a:dk2>
        <a:srgbClr val="393D41"/>
      </a:dk2>
      <a:lt2>
        <a:srgbClr val="FFFFFF"/>
      </a:lt2>
      <a:accent1>
        <a:srgbClr val="0D94D2"/>
      </a:accent1>
      <a:accent2>
        <a:srgbClr val="7BC143"/>
      </a:accent2>
      <a:accent3>
        <a:srgbClr val="6A737B"/>
      </a:accent3>
      <a:accent4>
        <a:srgbClr val="4DC5FF"/>
      </a:accent4>
      <a:accent5>
        <a:srgbClr val="B4B8BD"/>
      </a:accent5>
      <a:accent6>
        <a:srgbClr val="7C2B83"/>
      </a:accent6>
      <a:hlink>
        <a:srgbClr val="1A93D7"/>
      </a:hlink>
      <a:folHlink>
        <a:srgbClr val="393D41"/>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erner_Template_3.0_widescreen" id="{33BA54E2-E680-4402-BAC7-A8CA05C6BFDF}" vid="{8E72BE92-2C30-491B-91DF-C77D582CB58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AB7D3EA02FAF94E866389C70F6E2CE6" ma:contentTypeVersion="13" ma:contentTypeDescription="Create a new document." ma:contentTypeScope="" ma:versionID="18838cb4023615a9d2e24e976cb1d7f4">
  <xsd:schema xmlns:xsd="http://www.w3.org/2001/XMLSchema" xmlns:xs="http://www.w3.org/2001/XMLSchema" xmlns:p="http://schemas.microsoft.com/office/2006/metadata/properties" xmlns:ns3="f41fb711-aa15-4e03-bd10-6a3381e0d297" xmlns:ns4="a62263bf-1834-4bd3-bf97-bb9b58975b82" targetNamespace="http://schemas.microsoft.com/office/2006/metadata/properties" ma:root="true" ma:fieldsID="f3e0483cade834fbeb8d62d9abeb7776" ns3:_="" ns4:_="">
    <xsd:import namespace="f41fb711-aa15-4e03-bd10-6a3381e0d297"/>
    <xsd:import namespace="a62263bf-1834-4bd3-bf97-bb9b58975b82"/>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EventHashCode" minOccurs="0"/>
                <xsd:element ref="ns3:MediaServiceGenerationTime" minOccurs="0"/>
                <xsd:element ref="ns3:MediaServiceDateTaken" minOccurs="0"/>
                <xsd:element ref="ns3:MediaServiceAutoTags" minOccurs="0"/>
                <xsd:element ref="ns3:MediaServiceOCR" minOccurs="0"/>
                <xsd:element ref="ns3:MediaServiceLocation"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41fb711-aa15-4e03-bd10-6a3381e0d29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AutoTags" ma:index="16" nillable="true" ma:displayName="Tags" ma:internalName="MediaServiceAutoTags"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62263bf-1834-4bd3-bf97-bb9b58975b82"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DF216869-9931-4897-B64E-19DDC9503965}">
  <ds:schemaRefs>
    <ds:schemaRef ds:uri="a62263bf-1834-4bd3-bf97-bb9b58975b82"/>
    <ds:schemaRef ds:uri="f41fb711-aa15-4e03-bd10-6a3381e0d29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E1F395E6-400E-457D-9778-3EFAED10A224}">
  <ds:schemaRefs>
    <ds:schemaRef ds:uri="http://schemas.microsoft.com/sharepoint/v3/contenttype/forms"/>
  </ds:schemaRefs>
</ds:datastoreItem>
</file>

<file path=customXml/itemProps3.xml><?xml version="1.0" encoding="utf-8"?>
<ds:datastoreItem xmlns:ds="http://schemas.openxmlformats.org/officeDocument/2006/customXml" ds:itemID="{C2FCB2A8-406F-472F-A527-4FB8BDE18C14}">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Cerner_Template_2.2_WIDE (2)</Template>
  <TotalTime>577</TotalTime>
  <Words>2412</Words>
  <Application>Microsoft Macintosh PowerPoint</Application>
  <PresentationFormat>Widescreen</PresentationFormat>
  <Paragraphs>388</Paragraphs>
  <Slides>39</Slides>
  <Notes>18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39</vt:i4>
      </vt:variant>
    </vt:vector>
  </HeadingPairs>
  <TitlesOfParts>
    <vt:vector size="46" baseType="lpstr">
      <vt:lpstr>Arial</vt:lpstr>
      <vt:lpstr>Arial Narrow</vt:lpstr>
      <vt:lpstr>Calibri</vt:lpstr>
      <vt:lpstr>Calibri Light</vt:lpstr>
      <vt:lpstr>Times New Roman</vt:lpstr>
      <vt:lpstr>Wingdings</vt:lpstr>
      <vt:lpstr>Cerner_Template_2.1_WIDE</vt:lpstr>
      <vt:lpstr>Transforming Care at Augusta University Health</vt:lpstr>
      <vt:lpstr>PowerPoint Presentation</vt:lpstr>
      <vt:lpstr>Objectives</vt:lpstr>
      <vt:lpstr>Real-Time Health System</vt:lpstr>
      <vt:lpstr>Health systems have a metabolism –  they need to manage supply in order to meet demand </vt:lpstr>
      <vt:lpstr>What will situational awareness mean in the next normal? What are the new market forces we should consider?</vt:lpstr>
      <vt:lpstr>PowerPoint Presentation</vt:lpstr>
      <vt:lpstr>AU Health Overview </vt:lpstr>
      <vt:lpstr>PowerPoint Presentation</vt:lpstr>
      <vt:lpstr>PowerPoint Presentation</vt:lpstr>
      <vt:lpstr>PowerPoint Presentation</vt:lpstr>
      <vt:lpstr>Clairvia Go Live 2016</vt:lpstr>
      <vt:lpstr>Cerner Transfer Center</vt:lpstr>
      <vt:lpstr>PowerPoint Presentation</vt:lpstr>
      <vt:lpstr>PowerPoint Presentation</vt:lpstr>
      <vt:lpstr>Cerner Clinical Leader Organizer</vt:lpstr>
      <vt:lpstr>CareAware CareView Dashboard</vt:lpstr>
      <vt:lpstr>PowerPoint Presentation</vt:lpstr>
      <vt:lpstr>PowerPoint Presentation</vt:lpstr>
      <vt:lpstr>The Ultimate Test</vt:lpstr>
      <vt:lpstr>AU Health Transfer Center </vt:lpstr>
      <vt:lpstr>Previous Workflow:  Emergency Communications Center</vt:lpstr>
      <vt:lpstr>Previous Workflow: ECC Trend </vt:lpstr>
      <vt:lpstr>PowerPoint Presentation</vt:lpstr>
      <vt:lpstr>PowerPoint Presentation</vt:lpstr>
      <vt:lpstr>Bed Czar</vt:lpstr>
      <vt:lpstr>Mission of the Transfer Center</vt:lpstr>
      <vt:lpstr>Why use nurses? </vt:lpstr>
      <vt:lpstr>PowerPoint Presentation</vt:lpstr>
      <vt:lpstr>Financial Impact</vt:lpstr>
      <vt:lpstr>Key Performance Indicator: Transfer Diversions</vt:lpstr>
      <vt:lpstr>PowerPoint Presentation</vt:lpstr>
      <vt:lpstr>Patient Flow Dashboard – Initial Version</vt:lpstr>
      <vt:lpstr>Updated Care Facilitation Dashboard – Tableau Version</vt:lpstr>
      <vt:lpstr>Discharge Lounge Supports Throughput</vt:lpstr>
      <vt:lpstr>Throughput Initiatives</vt:lpstr>
      <vt:lpstr>PowerPoint Presentation</vt:lpstr>
      <vt:lpstr>Average Length of Stay FY19 and FY20 YTD</vt:lpstr>
      <vt:lpstr>Daily Discharge FLD Summary</vt:lpstr>
    </vt:vector>
  </TitlesOfParts>
  <Company>Cerner Corporation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Williams,Lauren</dc:creator>
  <cp:lastModifiedBy>Hoehn, Michelle</cp:lastModifiedBy>
  <cp:revision>40</cp:revision>
  <dcterms:created xsi:type="dcterms:W3CDTF">2016-08-16T20:26:54Z</dcterms:created>
  <dcterms:modified xsi:type="dcterms:W3CDTF">2022-01-11T22:13:35Z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0x0101003AB7D3EA02FAF94E866389C70F6E2CE6</vt:lpwstr>
  </property>
</Properties>
</file>