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7.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8.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1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11.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notesSlides/notesSlide15.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40" r:id="rId2"/>
    <p:sldMasterId id="2147483794" r:id="rId3"/>
    <p:sldMasterId id="2147483839" r:id="rId4"/>
  </p:sldMasterIdLst>
  <p:notesMasterIdLst>
    <p:notesMasterId r:id="rId22"/>
  </p:notesMasterIdLst>
  <p:handoutMasterIdLst>
    <p:handoutMasterId r:id="rId23"/>
  </p:handoutMasterIdLst>
  <p:sldIdLst>
    <p:sldId id="3056" r:id="rId5"/>
    <p:sldId id="3183" r:id="rId6"/>
    <p:sldId id="3256" r:id="rId7"/>
    <p:sldId id="3257" r:id="rId8"/>
    <p:sldId id="3258" r:id="rId9"/>
    <p:sldId id="3259" r:id="rId10"/>
    <p:sldId id="3260" r:id="rId11"/>
    <p:sldId id="3261" r:id="rId12"/>
    <p:sldId id="3262" r:id="rId13"/>
    <p:sldId id="3263" r:id="rId14"/>
    <p:sldId id="3264" r:id="rId15"/>
    <p:sldId id="3267" r:id="rId16"/>
    <p:sldId id="3270" r:id="rId17"/>
    <p:sldId id="3271" r:id="rId18"/>
    <p:sldId id="3272" r:id="rId19"/>
    <p:sldId id="3277" r:id="rId20"/>
    <p:sldId id="3278"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D1CB"/>
    <a:srgbClr val="4A9884"/>
    <a:srgbClr val="B5B8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84" autoAdjust="0"/>
    <p:restoredTop sz="94674"/>
  </p:normalViewPr>
  <p:slideViewPr>
    <p:cSldViewPr snapToGrid="0" snapToObjects="1">
      <p:cViewPr varScale="1">
        <p:scale>
          <a:sx n="113" d="100"/>
          <a:sy n="113" d="100"/>
        </p:scale>
        <p:origin x="176" y="26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944868495202728E-2"/>
          <c:y val="4.9698857632137404E-2"/>
          <c:w val="0.96793006133818005"/>
          <c:h val="0.89978152546859969"/>
        </c:manualLayout>
      </c:layout>
      <c:barChart>
        <c:barDir val="col"/>
        <c:grouping val="stacked"/>
        <c:varyColors val="0"/>
        <c:ser>
          <c:idx val="1"/>
          <c:order val="0"/>
          <c:tx>
            <c:strRef>
              <c:f>Sheet1!$A$3</c:f>
              <c:strCache>
                <c:ptCount val="1"/>
                <c:pt idx="0">
                  <c:v>PCS RN Hires (New Grads)</c:v>
                </c:pt>
              </c:strCache>
            </c:strRef>
          </c:tx>
          <c:spPr>
            <a:solidFill>
              <a:schemeClr val="accent2"/>
            </a:solidFill>
            <a:ln>
              <a:noFill/>
            </a:ln>
            <a:effectLst/>
          </c:spPr>
          <c:invertIfNegative val="0"/>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Sheet1!$G$3:$AD$3</c:f>
              <c:numCache>
                <c:formatCode>General</c:formatCode>
                <c:ptCount val="24"/>
                <c:pt idx="0">
                  <c:v>0.9</c:v>
                </c:pt>
                <c:pt idx="1">
                  <c:v>0.9</c:v>
                </c:pt>
                <c:pt idx="2">
                  <c:v>0.9</c:v>
                </c:pt>
                <c:pt idx="3">
                  <c:v>2.7</c:v>
                </c:pt>
                <c:pt idx="4">
                  <c:v>30.6</c:v>
                </c:pt>
                <c:pt idx="5">
                  <c:v>10.900000000000002</c:v>
                </c:pt>
                <c:pt idx="6">
                  <c:v>1.8</c:v>
                </c:pt>
                <c:pt idx="7">
                  <c:v>6.4</c:v>
                </c:pt>
                <c:pt idx="8">
                  <c:v>9.2000000000000011</c:v>
                </c:pt>
                <c:pt idx="9">
                  <c:v>30.599999999999994</c:v>
                </c:pt>
                <c:pt idx="10">
                  <c:v>13.3</c:v>
                </c:pt>
                <c:pt idx="11">
                  <c:v>15.600000000000001</c:v>
                </c:pt>
                <c:pt idx="12">
                  <c:v>0.9</c:v>
                </c:pt>
                <c:pt idx="13">
                  <c:v>2.7</c:v>
                </c:pt>
                <c:pt idx="14">
                  <c:v>3.1999999999999997</c:v>
                </c:pt>
                <c:pt idx="15">
                  <c:v>5.4</c:v>
                </c:pt>
                <c:pt idx="16">
                  <c:v>19.799999999999997</c:v>
                </c:pt>
                <c:pt idx="17">
                  <c:v>16.900000000000002</c:v>
                </c:pt>
                <c:pt idx="18">
                  <c:v>1.8</c:v>
                </c:pt>
                <c:pt idx="19">
                  <c:v>0.9</c:v>
                </c:pt>
                <c:pt idx="20">
                  <c:v>1.8</c:v>
                </c:pt>
                <c:pt idx="21">
                  <c:v>36.099999999999987</c:v>
                </c:pt>
                <c:pt idx="22" formatCode="0.0">
                  <c:v>10.000000000000002</c:v>
                </c:pt>
                <c:pt idx="23">
                  <c:v>3.6</c:v>
                </c:pt>
              </c:numCache>
            </c:numRef>
          </c:val>
          <c:extLst>
            <c:ext xmlns:c16="http://schemas.microsoft.com/office/drawing/2014/chart" uri="{C3380CC4-5D6E-409C-BE32-E72D297353CC}">
              <c16:uniqueId val="{00000003-FF0D-454E-BBD5-1B3E0B49D8D4}"/>
            </c:ext>
          </c:extLst>
        </c:ser>
        <c:ser>
          <c:idx val="0"/>
          <c:order val="1"/>
          <c:tx>
            <c:strRef>
              <c:f>Sheet1!$A$2</c:f>
              <c:strCache>
                <c:ptCount val="1"/>
                <c:pt idx="0">
                  <c:v>PCS RN Hires (excl. New Grads)</c:v>
                </c:pt>
              </c:strCache>
            </c:strRef>
          </c:tx>
          <c:spPr>
            <a:solidFill>
              <a:schemeClr val="bg2"/>
            </a:solidFill>
            <a:ln w="38100">
              <a:noFill/>
            </a:ln>
            <a:effectLst/>
          </c:spPr>
          <c:invertIfNegative val="0"/>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Sheet1!$G$2:$AD$2</c:f>
              <c:numCache>
                <c:formatCode>General</c:formatCode>
                <c:ptCount val="24"/>
                <c:pt idx="0">
                  <c:v>10.299999999999999</c:v>
                </c:pt>
                <c:pt idx="1">
                  <c:v>6</c:v>
                </c:pt>
                <c:pt idx="2">
                  <c:v>9.6999999999999993</c:v>
                </c:pt>
                <c:pt idx="3">
                  <c:v>7.8999999999999995</c:v>
                </c:pt>
                <c:pt idx="4">
                  <c:v>7.7999999999999972</c:v>
                </c:pt>
                <c:pt idx="5">
                  <c:v>20.2</c:v>
                </c:pt>
                <c:pt idx="6">
                  <c:v>12.6</c:v>
                </c:pt>
                <c:pt idx="7">
                  <c:v>10.4</c:v>
                </c:pt>
                <c:pt idx="8">
                  <c:v>17.299999999999997</c:v>
                </c:pt>
                <c:pt idx="9">
                  <c:v>14.399999999999999</c:v>
                </c:pt>
                <c:pt idx="10">
                  <c:v>28.849999999999998</c:v>
                </c:pt>
                <c:pt idx="11">
                  <c:v>14.999999999999996</c:v>
                </c:pt>
                <c:pt idx="12">
                  <c:v>9.6199999999999992</c:v>
                </c:pt>
                <c:pt idx="13">
                  <c:v>18.5</c:v>
                </c:pt>
                <c:pt idx="14">
                  <c:v>21.8</c:v>
                </c:pt>
                <c:pt idx="15">
                  <c:v>26.1</c:v>
                </c:pt>
                <c:pt idx="16">
                  <c:v>25.199999999999996</c:v>
                </c:pt>
                <c:pt idx="17">
                  <c:v>30.8</c:v>
                </c:pt>
                <c:pt idx="18">
                  <c:v>13.2</c:v>
                </c:pt>
                <c:pt idx="19">
                  <c:v>3.2000000000000006</c:v>
                </c:pt>
                <c:pt idx="20">
                  <c:v>27.1</c:v>
                </c:pt>
                <c:pt idx="21">
                  <c:v>2.8000000000000114</c:v>
                </c:pt>
                <c:pt idx="22">
                  <c:v>12.499999999999998</c:v>
                </c:pt>
                <c:pt idx="23">
                  <c:v>4.5500000000000007</c:v>
                </c:pt>
              </c:numCache>
            </c:numRef>
          </c:val>
          <c:extLst>
            <c:ext xmlns:c16="http://schemas.microsoft.com/office/drawing/2014/chart" uri="{C3380CC4-5D6E-409C-BE32-E72D297353CC}">
              <c16:uniqueId val="{00000000-FF0D-454E-BBD5-1B3E0B49D8D4}"/>
            </c:ext>
          </c:extLst>
        </c:ser>
        <c:dLbls>
          <c:showLegendKey val="0"/>
          <c:showVal val="0"/>
          <c:showCatName val="0"/>
          <c:showSerName val="0"/>
          <c:showPercent val="0"/>
          <c:showBubbleSize val="0"/>
        </c:dLbls>
        <c:gapWidth val="30"/>
        <c:overlap val="100"/>
        <c:axId val="1722791231"/>
        <c:axId val="1722779167"/>
      </c:barChart>
      <c:lineChart>
        <c:grouping val="standard"/>
        <c:varyColors val="0"/>
        <c:ser>
          <c:idx val="2"/>
          <c:order val="2"/>
          <c:tx>
            <c:strRef>
              <c:f>Sheet1!$A$4</c:f>
              <c:strCache>
                <c:ptCount val="1"/>
                <c:pt idx="0">
                  <c:v>PCS RN Hires Goal</c:v>
                </c:pt>
              </c:strCache>
            </c:strRef>
          </c:tx>
          <c:spPr>
            <a:ln w="25400" cap="rnd">
              <a:solidFill>
                <a:schemeClr val="accent2">
                  <a:lumMod val="75000"/>
                </a:schemeClr>
              </a:solidFill>
              <a:prstDash val="sysDash"/>
              <a:round/>
            </a:ln>
            <a:effectLst/>
          </c:spPr>
          <c:marker>
            <c:symbol val="none"/>
          </c:marker>
          <c:dPt>
            <c:idx val="9"/>
            <c:marker>
              <c:symbol val="none"/>
            </c:marker>
            <c:bubble3D val="0"/>
            <c:spPr>
              <a:ln w="25400" cap="rnd">
                <a:noFill/>
                <a:prstDash val="sysDash"/>
                <a:round/>
              </a:ln>
              <a:effectLst/>
            </c:spPr>
            <c:extLst>
              <c:ext xmlns:c16="http://schemas.microsoft.com/office/drawing/2014/chart" uri="{C3380CC4-5D6E-409C-BE32-E72D297353CC}">
                <c16:uniqueId val="{00000001-6B03-4BD4-9B7D-9F23F16D4055}"/>
              </c:ext>
            </c:extLst>
          </c:dPt>
          <c:dPt>
            <c:idx val="10"/>
            <c:marker>
              <c:symbol val="none"/>
            </c:marker>
            <c:bubble3D val="0"/>
            <c:spPr>
              <a:ln w="25400" cap="rnd">
                <a:solidFill>
                  <a:schemeClr val="accent2">
                    <a:lumMod val="75000"/>
                  </a:schemeClr>
                </a:solidFill>
                <a:prstDash val="sysDash"/>
                <a:round/>
              </a:ln>
              <a:effectLst/>
            </c:spPr>
            <c:extLst>
              <c:ext xmlns:c16="http://schemas.microsoft.com/office/drawing/2014/chart" uri="{C3380CC4-5D6E-409C-BE32-E72D297353CC}">
                <c16:uniqueId val="{00000003-6B03-4BD4-9B7D-9F23F16D4055}"/>
              </c:ext>
            </c:extLst>
          </c:dPt>
          <c:dPt>
            <c:idx val="11"/>
            <c:marker>
              <c:symbol val="none"/>
            </c:marker>
            <c:bubble3D val="0"/>
            <c:spPr>
              <a:ln w="25400" cap="rnd">
                <a:solidFill>
                  <a:schemeClr val="accent2">
                    <a:lumMod val="75000"/>
                  </a:schemeClr>
                </a:solidFill>
                <a:prstDash val="sysDash"/>
                <a:round/>
              </a:ln>
              <a:effectLst/>
            </c:spPr>
            <c:extLst>
              <c:ext xmlns:c16="http://schemas.microsoft.com/office/drawing/2014/chart" uri="{C3380CC4-5D6E-409C-BE32-E72D297353CC}">
                <c16:uniqueId val="{00000005-6B03-4BD4-9B7D-9F23F16D4055}"/>
              </c:ext>
            </c:extLst>
          </c:dPt>
          <c:dPt>
            <c:idx val="21"/>
            <c:marker>
              <c:symbol val="none"/>
            </c:marker>
            <c:bubble3D val="0"/>
            <c:spPr>
              <a:ln w="25400" cap="rnd">
                <a:noFill/>
                <a:prstDash val="sysDash"/>
                <a:round/>
              </a:ln>
              <a:effectLst/>
            </c:spPr>
            <c:extLst>
              <c:ext xmlns:c16="http://schemas.microsoft.com/office/drawing/2014/chart" uri="{C3380CC4-5D6E-409C-BE32-E72D297353CC}">
                <c16:uniqueId val="{00000006-A592-4704-9EE0-C0D35447E208}"/>
              </c:ext>
            </c:extLst>
          </c:dPt>
          <c:cat>
            <c:strRef>
              <c:f>Sheet1!$B$1:$Z$1</c:f>
              <c:strCache>
                <c:ptCount val="25"/>
                <c:pt idx="0">
                  <c:v>5/1/2019</c:v>
                </c:pt>
                <c:pt idx="1">
                  <c:v>6/1/2019</c:v>
                </c:pt>
                <c:pt idx="2">
                  <c:v>7/1/2019</c:v>
                </c:pt>
                <c:pt idx="3">
                  <c:v>8/1/2019</c:v>
                </c:pt>
                <c:pt idx="4">
                  <c:v>9/1/2019</c:v>
                </c:pt>
                <c:pt idx="5">
                  <c:v>10/1/2019</c:v>
                </c:pt>
                <c:pt idx="6">
                  <c:v>11/1/2019</c:v>
                </c:pt>
                <c:pt idx="7">
                  <c:v>12/1/2019</c:v>
                </c:pt>
                <c:pt idx="8">
                  <c:v>1/1/2020</c:v>
                </c:pt>
                <c:pt idx="9">
                  <c:v>2/1/2020</c:v>
                </c:pt>
                <c:pt idx="10">
                  <c:v>3/1/2020</c:v>
                </c:pt>
                <c:pt idx="11">
                  <c:v>4/1/2020</c:v>
                </c:pt>
                <c:pt idx="12">
                  <c:v>5/1/2020</c:v>
                </c:pt>
                <c:pt idx="13">
                  <c:v>6/1/2020</c:v>
                </c:pt>
                <c:pt idx="14">
                  <c:v>7/1/2020</c:v>
                </c:pt>
                <c:pt idx="15">
                  <c:v>8/1/2020</c:v>
                </c:pt>
                <c:pt idx="16">
                  <c:v>9/1/2020</c:v>
                </c:pt>
                <c:pt idx="17">
                  <c:v>10/1/2020</c:v>
                </c:pt>
                <c:pt idx="18">
                  <c:v>11/1/2020</c:v>
                </c:pt>
                <c:pt idx="19">
                  <c:v>12/1/2020</c:v>
                </c:pt>
                <c:pt idx="20">
                  <c:v>1/1/2021</c:v>
                </c:pt>
                <c:pt idx="21">
                  <c:v>2/1/2021</c:v>
                </c:pt>
                <c:pt idx="22">
                  <c:v>3/1/2021</c:v>
                </c:pt>
                <c:pt idx="23">
                  <c:v>4/1/2021</c:v>
                </c:pt>
                <c:pt idx="24">
                  <c:v>5/1/2021</c:v>
                </c:pt>
              </c:strCache>
              <c:extLst/>
            </c:strRef>
          </c:cat>
          <c:val>
            <c:numRef>
              <c:f>Sheet1!$G$4:$AD$4</c:f>
              <c:numCache>
                <c:formatCode>General</c:formatCode>
                <c:ptCount val="24"/>
                <c:pt idx="0">
                  <c:v>19.75</c:v>
                </c:pt>
                <c:pt idx="1">
                  <c:v>19.75</c:v>
                </c:pt>
                <c:pt idx="2">
                  <c:v>19.75</c:v>
                </c:pt>
                <c:pt idx="3">
                  <c:v>19.75</c:v>
                </c:pt>
                <c:pt idx="4">
                  <c:v>19.75</c:v>
                </c:pt>
                <c:pt idx="5">
                  <c:v>19.75</c:v>
                </c:pt>
                <c:pt idx="6">
                  <c:v>19.75</c:v>
                </c:pt>
                <c:pt idx="7">
                  <c:v>19.75</c:v>
                </c:pt>
                <c:pt idx="8">
                  <c:v>19.75</c:v>
                </c:pt>
                <c:pt idx="9">
                  <c:v>24.016666666666666</c:v>
                </c:pt>
                <c:pt idx="10">
                  <c:v>24.016666666666666</c:v>
                </c:pt>
                <c:pt idx="11">
                  <c:v>24.016666666666666</c:v>
                </c:pt>
                <c:pt idx="12">
                  <c:v>24.016666666666666</c:v>
                </c:pt>
                <c:pt idx="13">
                  <c:v>24.016666666666666</c:v>
                </c:pt>
                <c:pt idx="14">
                  <c:v>24.016666666666666</c:v>
                </c:pt>
                <c:pt idx="15">
                  <c:v>24.016666666666666</c:v>
                </c:pt>
                <c:pt idx="16">
                  <c:v>24.016666666666666</c:v>
                </c:pt>
                <c:pt idx="17">
                  <c:v>24.016666666666666</c:v>
                </c:pt>
                <c:pt idx="18">
                  <c:v>24.016666666666666</c:v>
                </c:pt>
                <c:pt idx="19">
                  <c:v>24.016666666666666</c:v>
                </c:pt>
                <c:pt idx="20">
                  <c:v>24.016666666666701</c:v>
                </c:pt>
                <c:pt idx="21">
                  <c:v>21.741666666666664</c:v>
                </c:pt>
                <c:pt idx="22">
                  <c:v>21.741666666666664</c:v>
                </c:pt>
                <c:pt idx="23">
                  <c:v>21.741666666666664</c:v>
                </c:pt>
              </c:numCache>
            </c:numRef>
          </c:val>
          <c:smooth val="0"/>
          <c:extLst>
            <c:ext xmlns:c16="http://schemas.microsoft.com/office/drawing/2014/chart" uri="{C3380CC4-5D6E-409C-BE32-E72D297353CC}">
              <c16:uniqueId val="{00000003-5B5D-4A0C-9E11-65C2C6B0F584}"/>
            </c:ext>
          </c:extLst>
        </c:ser>
        <c:ser>
          <c:idx val="3"/>
          <c:order val="3"/>
          <c:tx>
            <c:v>Total</c:v>
          </c:tx>
          <c:spPr>
            <a:ln w="28575" cap="rnd">
              <a:noFill/>
              <a:round/>
            </a:ln>
            <a:effectLst/>
          </c:spPr>
          <c:marker>
            <c:symbol val="none"/>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2"/>
                    </a:solidFill>
                    <a:latin typeface="Arial Narrow" panose="020B060602020203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24"/>
              <c:pt idx="0">
                <c:v>4/1/2019</c:v>
              </c:pt>
              <c:pt idx="1">
                <c:v>5/1/2019</c:v>
              </c:pt>
              <c:pt idx="2">
                <c:v>6/1/2019</c:v>
              </c:pt>
              <c:pt idx="3">
                <c:v>7/1/2019</c:v>
              </c:pt>
              <c:pt idx="4">
                <c:v>8/1/2019</c:v>
              </c:pt>
              <c:pt idx="5">
                <c:v>9/1/2019</c:v>
              </c:pt>
              <c:pt idx="6">
                <c:v>10/1/2019</c:v>
              </c:pt>
              <c:pt idx="7">
                <c:v>11/1/2019</c:v>
              </c:pt>
              <c:pt idx="8">
                <c:v>12/1/2019</c:v>
              </c:pt>
              <c:pt idx="9">
                <c:v>1/1/2020</c:v>
              </c:pt>
              <c:pt idx="10">
                <c:v>2/1/2020</c:v>
              </c:pt>
              <c:pt idx="11">
                <c:v>3/1/2020</c:v>
              </c:pt>
              <c:pt idx="12">
                <c:v>4/1/2020</c:v>
              </c:pt>
              <c:pt idx="13">
                <c:v>5/1/2020</c:v>
              </c:pt>
              <c:pt idx="14">
                <c:v>6/1/2020</c:v>
              </c:pt>
              <c:pt idx="15">
                <c:v>7/1/2020</c:v>
              </c:pt>
              <c:pt idx="16">
                <c:v>8/1/2020</c:v>
              </c:pt>
              <c:pt idx="17">
                <c:v>9/1/2020</c:v>
              </c:pt>
              <c:pt idx="18">
                <c:v>10/1/2020</c:v>
              </c:pt>
              <c:pt idx="19">
                <c:v>11/1/2020</c:v>
              </c:pt>
              <c:pt idx="20">
                <c:v>12/1/2020</c:v>
              </c:pt>
              <c:pt idx="21">
                <c:v>1/1/2021</c:v>
              </c:pt>
              <c:pt idx="22">
                <c:v>2/1/2021</c:v>
              </c:pt>
              <c:pt idx="23">
                <c:v>3/1/2021</c:v>
              </c:pt>
              <c:extLst>
                <c:ext xmlns:c15="http://schemas.microsoft.com/office/drawing/2012/chart" uri="{02D57815-91ED-43cb-92C2-25804820EDAC}">
                  <c15:autoCat val="1"/>
                </c:ext>
              </c:extLst>
            </c:strLit>
          </c:cat>
          <c:val>
            <c:numRef>
              <c:f>Sheet1!$G$7:$AD$7</c:f>
              <c:numCache>
                <c:formatCode>General</c:formatCode>
                <c:ptCount val="24"/>
                <c:pt idx="0">
                  <c:v>11.2</c:v>
                </c:pt>
                <c:pt idx="1">
                  <c:v>6.9</c:v>
                </c:pt>
                <c:pt idx="2">
                  <c:v>10.6</c:v>
                </c:pt>
                <c:pt idx="3">
                  <c:v>10.6</c:v>
                </c:pt>
                <c:pt idx="4">
                  <c:v>38.4</c:v>
                </c:pt>
                <c:pt idx="5">
                  <c:v>31.1</c:v>
                </c:pt>
                <c:pt idx="6">
                  <c:v>14.4</c:v>
                </c:pt>
                <c:pt idx="7">
                  <c:v>16.8</c:v>
                </c:pt>
                <c:pt idx="8">
                  <c:v>26.5</c:v>
                </c:pt>
                <c:pt idx="9">
                  <c:v>44.999999999999993</c:v>
                </c:pt>
                <c:pt idx="10">
                  <c:v>42.15</c:v>
                </c:pt>
                <c:pt idx="11">
                  <c:v>30.599999999999998</c:v>
                </c:pt>
                <c:pt idx="12">
                  <c:v>10.52</c:v>
                </c:pt>
                <c:pt idx="13">
                  <c:v>21.2</c:v>
                </c:pt>
                <c:pt idx="14">
                  <c:v>25</c:v>
                </c:pt>
                <c:pt idx="15">
                  <c:v>31.5</c:v>
                </c:pt>
                <c:pt idx="16">
                  <c:v>44.999999999999993</c:v>
                </c:pt>
                <c:pt idx="17">
                  <c:v>47.7</c:v>
                </c:pt>
                <c:pt idx="18">
                  <c:v>15</c:v>
                </c:pt>
                <c:pt idx="19">
                  <c:v>4.1000000000000005</c:v>
                </c:pt>
                <c:pt idx="20">
                  <c:v>28.900000000000002</c:v>
                </c:pt>
                <c:pt idx="21">
                  <c:v>38.9</c:v>
                </c:pt>
                <c:pt idx="22">
                  <c:v>22.5</c:v>
                </c:pt>
                <c:pt idx="23">
                  <c:v>8.15</c:v>
                </c:pt>
              </c:numCache>
            </c:numRef>
          </c:val>
          <c:smooth val="0"/>
          <c:extLst>
            <c:ext xmlns:c16="http://schemas.microsoft.com/office/drawing/2014/chart" uri="{C3380CC4-5D6E-409C-BE32-E72D297353CC}">
              <c16:uniqueId val="{00000005-5B5D-4A0C-9E11-65C2C6B0F584}"/>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1"/>
        <c:axPos val="b"/>
        <c:numFmt formatCode="General" sourceLinked="1"/>
        <c:majorTickMark val="out"/>
        <c:minorTickMark val="none"/>
        <c:tickLblPos val="nextTo"/>
        <c:crossAx val="1722779167"/>
        <c:crosses val="autoZero"/>
        <c:auto val="0"/>
        <c:lblOffset val="100"/>
        <c:baseTimeUnit val="days"/>
      </c:dateAx>
      <c:valAx>
        <c:axId val="1722779167"/>
        <c:scaling>
          <c:orientation val="minMax"/>
          <c:max val="70"/>
          <c:min val="0"/>
        </c:scaling>
        <c:delete val="0"/>
        <c:axPos val="l"/>
        <c:numFmt formatCode="0%" sourceLinked="0"/>
        <c:majorTickMark val="none"/>
        <c:minorTickMark val="none"/>
        <c:tickLblPos val="none"/>
        <c:spPr>
          <a:noFill/>
          <a:ln w="254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2"/>
        <c:crossBetween val="between"/>
        <c:majorUnit val="6.0000000000000012E-2"/>
      </c:valAx>
      <c:spPr>
        <a:noFill/>
        <a:ln>
          <a:noFill/>
        </a:ln>
        <a:effectLst/>
      </c:spPr>
    </c:plotArea>
    <c:legend>
      <c:legendPos val="r"/>
      <c:legendEntry>
        <c:idx val="3"/>
        <c:delete val="1"/>
      </c:legendEntry>
      <c:layout>
        <c:manualLayout>
          <c:xMode val="edge"/>
          <c:yMode val="edge"/>
          <c:x val="0.37024018474440484"/>
          <c:y val="5.2310591259407728E-2"/>
          <c:w val="0.44745931319576004"/>
          <c:h val="0.17678121729612195"/>
        </c:manualLayout>
      </c:layout>
      <c:overlay val="0"/>
      <c:spPr>
        <a:solidFill>
          <a:schemeClr val="tx2">
            <a:lumMod val="20000"/>
            <a:lumOff val="80000"/>
          </a:schemeClr>
        </a:solidFill>
        <a:ln>
          <a:noFill/>
        </a:ln>
        <a:effectLst/>
      </c:spPr>
      <c:txPr>
        <a:bodyPr rot="0" spcFirstLastPara="1" vertOverflow="ellipsis" vert="horz" wrap="square" anchor="ctr" anchorCtr="1"/>
        <a:lstStyle/>
        <a:p>
          <a:pPr>
            <a:defRPr sz="700" b="0" i="0" u="none" strike="noStrike" kern="1200" baseline="0">
              <a:solidFill>
                <a:schemeClr val="tx2">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6456863193666E-3"/>
          <c:y val="9.1387024769481628E-2"/>
          <c:w val="0.99503354313680636"/>
          <c:h val="0.8472581228667152"/>
        </c:manualLayout>
      </c:layout>
      <c:lineChart>
        <c:grouping val="standard"/>
        <c:varyColors val="0"/>
        <c:ser>
          <c:idx val="0"/>
          <c:order val="0"/>
          <c:tx>
            <c:strRef>
              <c:f>Sheet1!$A$2</c:f>
              <c:strCache>
                <c:ptCount val="1"/>
                <c:pt idx="0">
                  <c:v>Care Transition</c:v>
                </c:pt>
              </c:strCache>
            </c:strRef>
          </c:tx>
          <c:spPr>
            <a:ln w="25400" cap="rnd">
              <a:solidFill>
                <a:schemeClr val="bg2"/>
              </a:solidFill>
              <a:round/>
            </a:ln>
            <a:effectLst/>
          </c:spPr>
          <c:marker>
            <c:symbol val="circle"/>
            <c:size val="5"/>
            <c:spPr>
              <a:solidFill>
                <a:schemeClr val="bg2"/>
              </a:solidFill>
              <a:ln w="9525">
                <a:solidFill>
                  <a:schemeClr val="bg2"/>
                </a:solidFill>
              </a:ln>
              <a:effectLst/>
            </c:spPr>
          </c:marker>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Sheet1!$G$2:$AD$2</c:f>
              <c:numCache>
                <c:formatCode>General</c:formatCode>
                <c:ptCount val="24"/>
                <c:pt idx="0">
                  <c:v>56.999999999999993</c:v>
                </c:pt>
                <c:pt idx="1">
                  <c:v>60.4</c:v>
                </c:pt>
                <c:pt idx="2">
                  <c:v>49.6</c:v>
                </c:pt>
                <c:pt idx="3">
                  <c:v>51.1</c:v>
                </c:pt>
                <c:pt idx="4">
                  <c:v>53.5</c:v>
                </c:pt>
                <c:pt idx="5">
                  <c:v>52.300000000000004</c:v>
                </c:pt>
                <c:pt idx="6">
                  <c:v>51.6</c:v>
                </c:pt>
                <c:pt idx="7">
                  <c:v>53.300000000000004</c:v>
                </c:pt>
                <c:pt idx="8">
                  <c:v>49.7</c:v>
                </c:pt>
                <c:pt idx="9" formatCode="0.0">
                  <c:v>47.36</c:v>
                </c:pt>
                <c:pt idx="10" formatCode="0.0">
                  <c:v>53.37</c:v>
                </c:pt>
                <c:pt idx="11" formatCode="0.0">
                  <c:v>53.14</c:v>
                </c:pt>
                <c:pt idx="12" formatCode="0.0">
                  <c:v>52</c:v>
                </c:pt>
                <c:pt idx="13" formatCode="0.0">
                  <c:v>52.03</c:v>
                </c:pt>
                <c:pt idx="14" formatCode="0.0">
                  <c:v>58.489999999999995</c:v>
                </c:pt>
                <c:pt idx="15" formatCode="0.0">
                  <c:v>56.56</c:v>
                </c:pt>
                <c:pt idx="16" formatCode="0.0">
                  <c:v>56.09</c:v>
                </c:pt>
                <c:pt idx="17" formatCode="0.0">
                  <c:v>54.679999999999993</c:v>
                </c:pt>
                <c:pt idx="18" formatCode="0.0">
                  <c:v>52.94</c:v>
                </c:pt>
                <c:pt idx="19" formatCode="0.0">
                  <c:v>54.02</c:v>
                </c:pt>
                <c:pt idx="20" formatCode="0.0">
                  <c:v>44.62</c:v>
                </c:pt>
                <c:pt idx="21" formatCode="0.0">
                  <c:v>50.39</c:v>
                </c:pt>
                <c:pt idx="22" formatCode="0.0">
                  <c:v>54.26</c:v>
                </c:pt>
                <c:pt idx="23" formatCode="0.0">
                  <c:v>49.68</c:v>
                </c:pt>
              </c:numCache>
            </c:numRef>
          </c:val>
          <c:smooth val="0"/>
          <c:extLst>
            <c:ext xmlns:c16="http://schemas.microsoft.com/office/drawing/2014/chart" uri="{C3380CC4-5D6E-409C-BE32-E72D297353CC}">
              <c16:uniqueId val="{00000000-EA03-4D95-B942-2EFB88A3FA30}"/>
            </c:ext>
          </c:extLst>
        </c:ser>
        <c:ser>
          <c:idx val="1"/>
          <c:order val="1"/>
          <c:tx>
            <c:strRef>
              <c:f>Sheet1!$A$3</c:f>
              <c:strCache>
                <c:ptCount val="1"/>
                <c:pt idx="0">
                  <c:v>Target</c:v>
                </c:pt>
              </c:strCache>
            </c:strRef>
          </c:tx>
          <c:spPr>
            <a:ln w="19050" cap="rnd">
              <a:solidFill>
                <a:schemeClr val="accent2">
                  <a:lumMod val="75000"/>
                </a:schemeClr>
              </a:solidFill>
              <a:prstDash val="sysDash"/>
              <a:round/>
            </a:ln>
            <a:effectLst/>
          </c:spPr>
          <c:marker>
            <c:symbol val="none"/>
          </c:marker>
          <c:dPt>
            <c:idx val="9"/>
            <c:marker>
              <c:symbol val="none"/>
            </c:marker>
            <c:bubble3D val="0"/>
            <c:spPr>
              <a:ln w="19050" cap="rnd">
                <a:noFill/>
                <a:prstDash val="sysDash"/>
                <a:round/>
              </a:ln>
              <a:effectLst/>
            </c:spPr>
            <c:extLst>
              <c:ext xmlns:c16="http://schemas.microsoft.com/office/drawing/2014/chart" uri="{C3380CC4-5D6E-409C-BE32-E72D297353CC}">
                <c16:uniqueId val="{00000001-D63B-4639-B28B-BC72AACF99AD}"/>
              </c:ext>
            </c:extLst>
          </c:dPt>
          <c:dPt>
            <c:idx val="11"/>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3-D63B-4639-B28B-BC72AACF99AD}"/>
              </c:ext>
            </c:extLst>
          </c:dPt>
          <c:dPt>
            <c:idx val="21"/>
            <c:marker>
              <c:symbol val="none"/>
            </c:marker>
            <c:bubble3D val="0"/>
            <c:spPr>
              <a:ln w="19050" cap="rnd">
                <a:noFill/>
                <a:prstDash val="sysDash"/>
                <a:round/>
              </a:ln>
              <a:effectLst/>
            </c:spPr>
            <c:extLst>
              <c:ext xmlns:c16="http://schemas.microsoft.com/office/drawing/2014/chart" uri="{C3380CC4-5D6E-409C-BE32-E72D297353CC}">
                <c16:uniqueId val="{00000009-5BEB-4272-9ED5-C30729BA73CA}"/>
              </c:ext>
            </c:extLst>
          </c:dPt>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Sheet1!$G$3:$AD$3</c:f>
              <c:numCache>
                <c:formatCode>General</c:formatCode>
                <c:ptCount val="24"/>
                <c:pt idx="0">
                  <c:v>55.9</c:v>
                </c:pt>
                <c:pt idx="1">
                  <c:v>55.9</c:v>
                </c:pt>
                <c:pt idx="2">
                  <c:v>55.9</c:v>
                </c:pt>
                <c:pt idx="3">
                  <c:v>55.9</c:v>
                </c:pt>
                <c:pt idx="4">
                  <c:v>55.9</c:v>
                </c:pt>
                <c:pt idx="5">
                  <c:v>55.9</c:v>
                </c:pt>
                <c:pt idx="6">
                  <c:v>55.9</c:v>
                </c:pt>
                <c:pt idx="7">
                  <c:v>55.9</c:v>
                </c:pt>
                <c:pt idx="8">
                  <c:v>55.9</c:v>
                </c:pt>
                <c:pt idx="9">
                  <c:v>54.3</c:v>
                </c:pt>
                <c:pt idx="10">
                  <c:v>54.3</c:v>
                </c:pt>
                <c:pt idx="11">
                  <c:v>54.3</c:v>
                </c:pt>
                <c:pt idx="12">
                  <c:v>54.3</c:v>
                </c:pt>
                <c:pt idx="13">
                  <c:v>54.3</c:v>
                </c:pt>
                <c:pt idx="14">
                  <c:v>54.3</c:v>
                </c:pt>
                <c:pt idx="15">
                  <c:v>54.3</c:v>
                </c:pt>
                <c:pt idx="16">
                  <c:v>54.3</c:v>
                </c:pt>
                <c:pt idx="17">
                  <c:v>54.3</c:v>
                </c:pt>
                <c:pt idx="18">
                  <c:v>54.3</c:v>
                </c:pt>
                <c:pt idx="19">
                  <c:v>54.3</c:v>
                </c:pt>
                <c:pt idx="20">
                  <c:v>54.3</c:v>
                </c:pt>
                <c:pt idx="21">
                  <c:v>54.1</c:v>
                </c:pt>
                <c:pt idx="22">
                  <c:v>54.1</c:v>
                </c:pt>
                <c:pt idx="23">
                  <c:v>54.1</c:v>
                </c:pt>
              </c:numCache>
            </c:numRef>
          </c:val>
          <c:smooth val="0"/>
          <c:extLst>
            <c:ext xmlns:c16="http://schemas.microsoft.com/office/drawing/2014/chart" uri="{C3380CC4-5D6E-409C-BE32-E72D297353CC}">
              <c16:uniqueId val="{00000008-5BEB-4272-9ED5-C30729BA73CA}"/>
            </c:ext>
          </c:extLst>
        </c:ser>
        <c:dLbls>
          <c:showLegendKey val="0"/>
          <c:showVal val="0"/>
          <c:showCatName val="0"/>
          <c:showSerName val="0"/>
          <c:showPercent val="0"/>
          <c:showBubbleSize val="0"/>
        </c:dLbls>
        <c:marker val="1"/>
        <c:smooth val="0"/>
        <c:axId val="497362464"/>
        <c:axId val="497368368"/>
      </c:lineChart>
      <c:dateAx>
        <c:axId val="497362464"/>
        <c:scaling>
          <c:orientation val="minMax"/>
        </c:scaling>
        <c:delete val="1"/>
        <c:axPos val="b"/>
        <c:numFmt formatCode="General" sourceLinked="1"/>
        <c:majorTickMark val="out"/>
        <c:minorTickMark val="none"/>
        <c:tickLblPos val="nextTo"/>
        <c:crossAx val="497368368"/>
        <c:crosses val="autoZero"/>
        <c:auto val="0"/>
        <c:lblOffset val="100"/>
        <c:baseTimeUnit val="days"/>
      </c:dateAx>
      <c:valAx>
        <c:axId val="497368368"/>
        <c:scaling>
          <c:orientation val="minMax"/>
          <c:max val="70"/>
          <c:min val="35"/>
        </c:scaling>
        <c:delete val="0"/>
        <c:axPos val="l"/>
        <c:numFmt formatCode="General" sourceLinked="1"/>
        <c:majorTickMark val="none"/>
        <c:minorTickMark val="none"/>
        <c:tickLblPos val="none"/>
        <c:spPr>
          <a:solidFill>
            <a:schemeClr val="tx2"/>
          </a:solid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2464"/>
        <c:crossesAt val="22"/>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6456863193666E-3"/>
          <c:y val="9.1387024769481628E-2"/>
          <c:w val="0.99503354313680636"/>
          <c:h val="0.8472581228667152"/>
        </c:manualLayout>
      </c:layout>
      <c:lineChart>
        <c:grouping val="standard"/>
        <c:varyColors val="0"/>
        <c:ser>
          <c:idx val="0"/>
          <c:order val="0"/>
          <c:tx>
            <c:strRef>
              <c:f>Sheet1!$A$2</c:f>
              <c:strCache>
                <c:ptCount val="1"/>
                <c:pt idx="0">
                  <c:v>DC Info</c:v>
                </c:pt>
              </c:strCache>
            </c:strRef>
          </c:tx>
          <c:spPr>
            <a:ln w="25400" cap="rnd">
              <a:solidFill>
                <a:schemeClr val="bg2"/>
              </a:solidFill>
              <a:round/>
            </a:ln>
            <a:effectLst/>
          </c:spPr>
          <c:marker>
            <c:symbol val="circle"/>
            <c:size val="5"/>
            <c:spPr>
              <a:solidFill>
                <a:schemeClr val="bg2"/>
              </a:solidFill>
              <a:ln w="9525">
                <a:solidFill>
                  <a:schemeClr val="bg2"/>
                </a:solidFill>
              </a:ln>
              <a:effectLst/>
            </c:spPr>
          </c:marker>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Sheet1!$G$2:$AD$2</c:f>
              <c:numCache>
                <c:formatCode>General</c:formatCode>
                <c:ptCount val="24"/>
                <c:pt idx="0">
                  <c:v>88.3</c:v>
                </c:pt>
                <c:pt idx="1">
                  <c:v>91.600000000000009</c:v>
                </c:pt>
                <c:pt idx="2">
                  <c:v>83.899999999999991</c:v>
                </c:pt>
                <c:pt idx="3">
                  <c:v>85.1</c:v>
                </c:pt>
                <c:pt idx="4">
                  <c:v>86.7</c:v>
                </c:pt>
                <c:pt idx="5">
                  <c:v>89.5</c:v>
                </c:pt>
                <c:pt idx="6">
                  <c:v>86.1</c:v>
                </c:pt>
                <c:pt idx="7">
                  <c:v>88.3</c:v>
                </c:pt>
                <c:pt idx="8">
                  <c:v>90.100000000000009</c:v>
                </c:pt>
                <c:pt idx="9" formatCode="0.0">
                  <c:v>85.47</c:v>
                </c:pt>
                <c:pt idx="10" formatCode="0.0">
                  <c:v>86.84</c:v>
                </c:pt>
                <c:pt idx="11" formatCode="0.0">
                  <c:v>91.42</c:v>
                </c:pt>
                <c:pt idx="12" formatCode="0.0">
                  <c:v>87.95</c:v>
                </c:pt>
                <c:pt idx="13" formatCode="0.0">
                  <c:v>86.49</c:v>
                </c:pt>
                <c:pt idx="14" formatCode="0.0">
                  <c:v>86.99</c:v>
                </c:pt>
                <c:pt idx="15" formatCode="0.0">
                  <c:v>84.85</c:v>
                </c:pt>
                <c:pt idx="16" formatCode="0.0">
                  <c:v>88.33</c:v>
                </c:pt>
                <c:pt idx="17" formatCode="0.0">
                  <c:v>88.94</c:v>
                </c:pt>
                <c:pt idx="18" formatCode="0.0">
                  <c:v>87.84</c:v>
                </c:pt>
                <c:pt idx="19" formatCode="0.0">
                  <c:v>91.93</c:v>
                </c:pt>
                <c:pt idx="20" formatCode="0.0">
                  <c:v>87.79</c:v>
                </c:pt>
                <c:pt idx="21" formatCode="0.0">
                  <c:v>83.93</c:v>
                </c:pt>
                <c:pt idx="22" formatCode="0.0">
                  <c:v>85.42</c:v>
                </c:pt>
                <c:pt idx="23" formatCode="0.0">
                  <c:v>89.06</c:v>
                </c:pt>
              </c:numCache>
            </c:numRef>
          </c:val>
          <c:smooth val="0"/>
          <c:extLst>
            <c:ext xmlns:c16="http://schemas.microsoft.com/office/drawing/2014/chart" uri="{C3380CC4-5D6E-409C-BE32-E72D297353CC}">
              <c16:uniqueId val="{00000000-EA03-4D95-B942-2EFB88A3FA30}"/>
            </c:ext>
          </c:extLst>
        </c:ser>
        <c:ser>
          <c:idx val="1"/>
          <c:order val="1"/>
          <c:tx>
            <c:strRef>
              <c:f>Sheet1!$A$3</c:f>
              <c:strCache>
                <c:ptCount val="1"/>
                <c:pt idx="0">
                  <c:v>Target</c:v>
                </c:pt>
              </c:strCache>
            </c:strRef>
          </c:tx>
          <c:spPr>
            <a:ln w="19050" cap="rnd">
              <a:solidFill>
                <a:schemeClr val="accent2">
                  <a:lumMod val="75000"/>
                </a:schemeClr>
              </a:solidFill>
              <a:prstDash val="sysDash"/>
              <a:round/>
            </a:ln>
            <a:effectLst/>
          </c:spPr>
          <c:marker>
            <c:symbol val="none"/>
          </c:marker>
          <c:dPt>
            <c:idx val="9"/>
            <c:marker>
              <c:symbol val="none"/>
            </c:marker>
            <c:bubble3D val="0"/>
            <c:spPr>
              <a:ln w="19050" cap="rnd">
                <a:noFill/>
                <a:prstDash val="sysDash"/>
                <a:round/>
              </a:ln>
              <a:effectLst/>
            </c:spPr>
            <c:extLst>
              <c:ext xmlns:c16="http://schemas.microsoft.com/office/drawing/2014/chart" uri="{C3380CC4-5D6E-409C-BE32-E72D297353CC}">
                <c16:uniqueId val="{00000001-59E1-42FB-AD67-BCD3C129CCB4}"/>
              </c:ext>
            </c:extLst>
          </c:dPt>
          <c:dPt>
            <c:idx val="11"/>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3-59E1-42FB-AD67-BCD3C129CCB4}"/>
              </c:ext>
            </c:extLst>
          </c:dPt>
          <c:dPt>
            <c:idx val="21"/>
            <c:marker>
              <c:symbol val="none"/>
            </c:marker>
            <c:bubble3D val="0"/>
            <c:spPr>
              <a:ln w="19050" cap="rnd">
                <a:noFill/>
                <a:prstDash val="sysDash"/>
                <a:round/>
              </a:ln>
              <a:effectLst/>
            </c:spPr>
            <c:extLst>
              <c:ext xmlns:c16="http://schemas.microsoft.com/office/drawing/2014/chart" uri="{C3380CC4-5D6E-409C-BE32-E72D297353CC}">
                <c16:uniqueId val="{00000008-F95D-4A33-A18D-2F88CC0EAE66}"/>
              </c:ext>
            </c:extLst>
          </c:dPt>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Sheet1!$G$3:$AD$3</c:f>
              <c:numCache>
                <c:formatCode>General</c:formatCode>
                <c:ptCount val="24"/>
                <c:pt idx="0">
                  <c:v>90.1</c:v>
                </c:pt>
                <c:pt idx="1">
                  <c:v>90.1</c:v>
                </c:pt>
                <c:pt idx="2">
                  <c:v>90.1</c:v>
                </c:pt>
                <c:pt idx="3">
                  <c:v>90.1</c:v>
                </c:pt>
                <c:pt idx="4">
                  <c:v>90.1</c:v>
                </c:pt>
                <c:pt idx="5">
                  <c:v>90.1</c:v>
                </c:pt>
                <c:pt idx="6">
                  <c:v>90.1</c:v>
                </c:pt>
                <c:pt idx="7">
                  <c:v>90.1</c:v>
                </c:pt>
                <c:pt idx="8">
                  <c:v>90.1</c:v>
                </c:pt>
                <c:pt idx="9">
                  <c:v>88.1</c:v>
                </c:pt>
                <c:pt idx="10">
                  <c:v>88.1</c:v>
                </c:pt>
                <c:pt idx="11">
                  <c:v>88.1</c:v>
                </c:pt>
                <c:pt idx="12">
                  <c:v>88.1</c:v>
                </c:pt>
                <c:pt idx="13">
                  <c:v>88.1</c:v>
                </c:pt>
                <c:pt idx="14">
                  <c:v>88.1</c:v>
                </c:pt>
                <c:pt idx="15">
                  <c:v>88.1</c:v>
                </c:pt>
                <c:pt idx="16">
                  <c:v>88.1</c:v>
                </c:pt>
                <c:pt idx="17">
                  <c:v>88.1</c:v>
                </c:pt>
                <c:pt idx="18">
                  <c:v>88.1</c:v>
                </c:pt>
                <c:pt idx="19">
                  <c:v>88.1</c:v>
                </c:pt>
                <c:pt idx="20">
                  <c:v>88.1</c:v>
                </c:pt>
                <c:pt idx="21">
                  <c:v>88.3</c:v>
                </c:pt>
                <c:pt idx="22">
                  <c:v>88.3</c:v>
                </c:pt>
                <c:pt idx="23">
                  <c:v>88.3</c:v>
                </c:pt>
              </c:numCache>
            </c:numRef>
          </c:val>
          <c:smooth val="0"/>
          <c:extLst>
            <c:ext xmlns:c16="http://schemas.microsoft.com/office/drawing/2014/chart" uri="{C3380CC4-5D6E-409C-BE32-E72D297353CC}">
              <c16:uniqueId val="{00000001-EA03-4D95-B942-2EFB88A3FA30}"/>
            </c:ext>
          </c:extLst>
        </c:ser>
        <c:dLbls>
          <c:showLegendKey val="0"/>
          <c:showVal val="0"/>
          <c:showCatName val="0"/>
          <c:showSerName val="0"/>
          <c:showPercent val="0"/>
          <c:showBubbleSize val="0"/>
        </c:dLbls>
        <c:marker val="1"/>
        <c:smooth val="0"/>
        <c:axId val="497362464"/>
        <c:axId val="497368368"/>
      </c:lineChart>
      <c:dateAx>
        <c:axId val="497362464"/>
        <c:scaling>
          <c:orientation val="minMax"/>
        </c:scaling>
        <c:delete val="1"/>
        <c:axPos val="b"/>
        <c:numFmt formatCode="General" sourceLinked="1"/>
        <c:majorTickMark val="out"/>
        <c:minorTickMark val="none"/>
        <c:tickLblPos val="nextTo"/>
        <c:crossAx val="497368368"/>
        <c:crosses val="autoZero"/>
        <c:auto val="0"/>
        <c:lblOffset val="100"/>
        <c:baseTimeUnit val="days"/>
      </c:dateAx>
      <c:valAx>
        <c:axId val="497368368"/>
        <c:scaling>
          <c:orientation val="minMax"/>
          <c:max val="96"/>
          <c:min val="80"/>
        </c:scaling>
        <c:delete val="0"/>
        <c:axPos val="l"/>
        <c:numFmt formatCode="General" sourceLinked="1"/>
        <c:majorTickMark val="none"/>
        <c:minorTickMark val="none"/>
        <c:tickLblPos val="none"/>
        <c:spPr>
          <a:solidFill>
            <a:schemeClr val="tx2"/>
          </a:solid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2464"/>
        <c:crossesAt val="22"/>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6456863193666E-3"/>
          <c:y val="9.1387024769481628E-2"/>
          <c:w val="0.99503354313680636"/>
          <c:h val="0.8472581228667152"/>
        </c:manualLayout>
      </c:layout>
      <c:lineChart>
        <c:grouping val="standard"/>
        <c:varyColors val="0"/>
        <c:ser>
          <c:idx val="0"/>
          <c:order val="0"/>
          <c:tx>
            <c:strRef>
              <c:f>Sheet1!$A$2</c:f>
              <c:strCache>
                <c:ptCount val="1"/>
                <c:pt idx="0">
                  <c:v>Comm Meds</c:v>
                </c:pt>
              </c:strCache>
            </c:strRef>
          </c:tx>
          <c:spPr>
            <a:ln w="25400" cap="rnd">
              <a:solidFill>
                <a:schemeClr val="bg2"/>
              </a:solidFill>
              <a:round/>
            </a:ln>
            <a:effectLst/>
          </c:spPr>
          <c:marker>
            <c:symbol val="circle"/>
            <c:size val="5"/>
            <c:spPr>
              <a:solidFill>
                <a:schemeClr val="bg2"/>
              </a:solidFill>
              <a:ln w="9525">
                <a:solidFill>
                  <a:schemeClr val="bg2"/>
                </a:solidFill>
              </a:ln>
              <a:effectLst/>
            </c:spPr>
          </c:marker>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Sheet1!$G$2:$AD$2</c:f>
              <c:numCache>
                <c:formatCode>General</c:formatCode>
                <c:ptCount val="24"/>
                <c:pt idx="0">
                  <c:v>57.199999999999996</c:v>
                </c:pt>
                <c:pt idx="1">
                  <c:v>65.100000000000009</c:v>
                </c:pt>
                <c:pt idx="2">
                  <c:v>62.5</c:v>
                </c:pt>
                <c:pt idx="3">
                  <c:v>63.3</c:v>
                </c:pt>
                <c:pt idx="4">
                  <c:v>57.8</c:v>
                </c:pt>
                <c:pt idx="5">
                  <c:v>58.599999999999994</c:v>
                </c:pt>
                <c:pt idx="6">
                  <c:v>60.4</c:v>
                </c:pt>
                <c:pt idx="7">
                  <c:v>62.9</c:v>
                </c:pt>
                <c:pt idx="8">
                  <c:v>57.699999999999996</c:v>
                </c:pt>
                <c:pt idx="9" formatCode="0.0">
                  <c:v>56.06</c:v>
                </c:pt>
                <c:pt idx="10" formatCode="0.0">
                  <c:v>54.84</c:v>
                </c:pt>
                <c:pt idx="11" formatCode="0.0">
                  <c:v>53</c:v>
                </c:pt>
                <c:pt idx="12" formatCode="0.0">
                  <c:v>59.88</c:v>
                </c:pt>
                <c:pt idx="13" formatCode="0.0">
                  <c:v>55.069999999999993</c:v>
                </c:pt>
                <c:pt idx="14" formatCode="0.0">
                  <c:v>58.67</c:v>
                </c:pt>
                <c:pt idx="15" formatCode="0.0">
                  <c:v>56.79</c:v>
                </c:pt>
                <c:pt idx="16" formatCode="0.0">
                  <c:v>64.31</c:v>
                </c:pt>
                <c:pt idx="17" formatCode="0.0">
                  <c:v>51.800000000000004</c:v>
                </c:pt>
                <c:pt idx="18" formatCode="0.0">
                  <c:v>59.530000000000008</c:v>
                </c:pt>
                <c:pt idx="19" formatCode="0.0">
                  <c:v>55.669999999999995</c:v>
                </c:pt>
                <c:pt idx="20" formatCode="0.0">
                  <c:v>51.53</c:v>
                </c:pt>
                <c:pt idx="21" formatCode="0.0">
                  <c:v>48.89</c:v>
                </c:pt>
                <c:pt idx="22" formatCode="0.0">
                  <c:v>48.94</c:v>
                </c:pt>
                <c:pt idx="23" formatCode="0.0">
                  <c:v>52.28</c:v>
                </c:pt>
              </c:numCache>
            </c:numRef>
          </c:val>
          <c:smooth val="0"/>
          <c:extLst>
            <c:ext xmlns:c16="http://schemas.microsoft.com/office/drawing/2014/chart" uri="{C3380CC4-5D6E-409C-BE32-E72D297353CC}">
              <c16:uniqueId val="{00000000-EA03-4D95-B942-2EFB88A3FA30}"/>
            </c:ext>
          </c:extLst>
        </c:ser>
        <c:ser>
          <c:idx val="1"/>
          <c:order val="1"/>
          <c:tx>
            <c:strRef>
              <c:f>Sheet1!$A$3</c:f>
              <c:strCache>
                <c:ptCount val="1"/>
                <c:pt idx="0">
                  <c:v>Target</c:v>
                </c:pt>
              </c:strCache>
            </c:strRef>
          </c:tx>
          <c:spPr>
            <a:ln w="19050" cap="rnd">
              <a:solidFill>
                <a:schemeClr val="accent2">
                  <a:lumMod val="75000"/>
                </a:schemeClr>
              </a:solidFill>
              <a:prstDash val="sysDash"/>
              <a:round/>
            </a:ln>
            <a:effectLst/>
          </c:spPr>
          <c:marker>
            <c:symbol val="none"/>
          </c:marker>
          <c:dPt>
            <c:idx val="9"/>
            <c:marker>
              <c:symbol val="none"/>
            </c:marker>
            <c:bubble3D val="0"/>
            <c:spPr>
              <a:ln w="19050" cap="rnd">
                <a:noFill/>
                <a:prstDash val="sysDash"/>
                <a:round/>
              </a:ln>
              <a:effectLst/>
            </c:spPr>
            <c:extLst>
              <c:ext xmlns:c16="http://schemas.microsoft.com/office/drawing/2014/chart" uri="{C3380CC4-5D6E-409C-BE32-E72D297353CC}">
                <c16:uniqueId val="{00000001-EADB-459C-9F2E-D0458E6A7683}"/>
              </c:ext>
            </c:extLst>
          </c:dPt>
          <c:dPt>
            <c:idx val="11"/>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3-EADB-459C-9F2E-D0458E6A7683}"/>
              </c:ext>
            </c:extLst>
          </c:dPt>
          <c:dPt>
            <c:idx val="21"/>
            <c:marker>
              <c:symbol val="none"/>
            </c:marker>
            <c:bubble3D val="0"/>
            <c:spPr>
              <a:ln w="19050" cap="rnd">
                <a:noFill/>
                <a:prstDash val="sysDash"/>
                <a:round/>
              </a:ln>
              <a:effectLst/>
            </c:spPr>
            <c:extLst>
              <c:ext xmlns:c16="http://schemas.microsoft.com/office/drawing/2014/chart" uri="{C3380CC4-5D6E-409C-BE32-E72D297353CC}">
                <c16:uniqueId val="{00000006-D961-468D-BFD5-2FF9D318B5E2}"/>
              </c:ext>
            </c:extLst>
          </c:dPt>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Sheet1!$G$3:$AD$3</c:f>
              <c:numCache>
                <c:formatCode>General</c:formatCode>
                <c:ptCount val="24"/>
                <c:pt idx="0">
                  <c:v>67</c:v>
                </c:pt>
                <c:pt idx="1">
                  <c:v>67</c:v>
                </c:pt>
                <c:pt idx="2">
                  <c:v>67</c:v>
                </c:pt>
                <c:pt idx="3">
                  <c:v>67</c:v>
                </c:pt>
                <c:pt idx="4">
                  <c:v>67</c:v>
                </c:pt>
                <c:pt idx="5">
                  <c:v>67</c:v>
                </c:pt>
                <c:pt idx="6">
                  <c:v>67</c:v>
                </c:pt>
                <c:pt idx="7">
                  <c:v>67</c:v>
                </c:pt>
                <c:pt idx="8">
                  <c:v>67</c:v>
                </c:pt>
                <c:pt idx="9">
                  <c:v>62.4</c:v>
                </c:pt>
                <c:pt idx="10">
                  <c:v>62.4</c:v>
                </c:pt>
                <c:pt idx="11">
                  <c:v>62.4</c:v>
                </c:pt>
                <c:pt idx="12">
                  <c:v>62.4</c:v>
                </c:pt>
                <c:pt idx="13">
                  <c:v>62.4</c:v>
                </c:pt>
                <c:pt idx="14">
                  <c:v>62.4</c:v>
                </c:pt>
                <c:pt idx="15">
                  <c:v>62.4</c:v>
                </c:pt>
                <c:pt idx="16">
                  <c:v>62.4</c:v>
                </c:pt>
                <c:pt idx="17">
                  <c:v>62.4</c:v>
                </c:pt>
                <c:pt idx="18">
                  <c:v>62.4</c:v>
                </c:pt>
                <c:pt idx="19">
                  <c:v>62.4</c:v>
                </c:pt>
                <c:pt idx="20">
                  <c:v>62.4</c:v>
                </c:pt>
                <c:pt idx="21">
                  <c:v>63.1</c:v>
                </c:pt>
                <c:pt idx="22">
                  <c:v>63.1</c:v>
                </c:pt>
                <c:pt idx="23">
                  <c:v>63.1</c:v>
                </c:pt>
              </c:numCache>
            </c:numRef>
          </c:val>
          <c:smooth val="0"/>
          <c:extLst>
            <c:ext xmlns:c16="http://schemas.microsoft.com/office/drawing/2014/chart" uri="{C3380CC4-5D6E-409C-BE32-E72D297353CC}">
              <c16:uniqueId val="{00000001-EA03-4D95-B942-2EFB88A3FA30}"/>
            </c:ext>
          </c:extLst>
        </c:ser>
        <c:dLbls>
          <c:showLegendKey val="0"/>
          <c:showVal val="0"/>
          <c:showCatName val="0"/>
          <c:showSerName val="0"/>
          <c:showPercent val="0"/>
          <c:showBubbleSize val="0"/>
        </c:dLbls>
        <c:marker val="1"/>
        <c:smooth val="0"/>
        <c:axId val="497362464"/>
        <c:axId val="497368368"/>
      </c:lineChart>
      <c:dateAx>
        <c:axId val="497362464"/>
        <c:scaling>
          <c:orientation val="minMax"/>
        </c:scaling>
        <c:delete val="1"/>
        <c:axPos val="b"/>
        <c:numFmt formatCode="General" sourceLinked="1"/>
        <c:majorTickMark val="out"/>
        <c:minorTickMark val="none"/>
        <c:tickLblPos val="nextTo"/>
        <c:crossAx val="497368368"/>
        <c:crosses val="autoZero"/>
        <c:auto val="0"/>
        <c:lblOffset val="100"/>
        <c:baseTimeUnit val="days"/>
      </c:dateAx>
      <c:valAx>
        <c:axId val="497368368"/>
        <c:scaling>
          <c:orientation val="minMax"/>
          <c:max val="75"/>
          <c:min val="46"/>
        </c:scaling>
        <c:delete val="0"/>
        <c:axPos val="l"/>
        <c:numFmt formatCode="General" sourceLinked="1"/>
        <c:majorTickMark val="none"/>
        <c:minorTickMark val="none"/>
        <c:tickLblPos val="none"/>
        <c:spPr>
          <a:solidFill>
            <a:schemeClr val="tx2"/>
          </a:solid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2464"/>
        <c:crossesAt val="22"/>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6456863193666E-3"/>
          <c:y val="9.1387024769481628E-2"/>
          <c:w val="0.99503354313680636"/>
          <c:h val="0.8472581228667152"/>
        </c:manualLayout>
      </c:layout>
      <c:lineChart>
        <c:grouping val="standard"/>
        <c:varyColors val="0"/>
        <c:ser>
          <c:idx val="0"/>
          <c:order val="0"/>
          <c:tx>
            <c:strRef>
              <c:f>Sheet1!$A$2</c:f>
              <c:strCache>
                <c:ptCount val="1"/>
                <c:pt idx="0">
                  <c:v>Comm w/ Nurses</c:v>
                </c:pt>
              </c:strCache>
            </c:strRef>
          </c:tx>
          <c:spPr>
            <a:ln w="25400" cap="rnd">
              <a:solidFill>
                <a:schemeClr val="bg2"/>
              </a:solidFill>
              <a:round/>
            </a:ln>
            <a:effectLst/>
          </c:spPr>
          <c:marker>
            <c:symbol val="circle"/>
            <c:size val="5"/>
            <c:spPr>
              <a:solidFill>
                <a:schemeClr val="bg2"/>
              </a:solidFill>
              <a:ln w="9525">
                <a:solidFill>
                  <a:schemeClr val="bg2"/>
                </a:solidFill>
              </a:ln>
              <a:effectLst/>
            </c:spPr>
          </c:marker>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Sheet1!$G$2:$AD$2</c:f>
              <c:numCache>
                <c:formatCode>General</c:formatCode>
                <c:ptCount val="24"/>
                <c:pt idx="0">
                  <c:v>77.3</c:v>
                </c:pt>
                <c:pt idx="1">
                  <c:v>75.900000000000006</c:v>
                </c:pt>
                <c:pt idx="2">
                  <c:v>76.599999999999994</c:v>
                </c:pt>
                <c:pt idx="3">
                  <c:v>72.899999999999991</c:v>
                </c:pt>
                <c:pt idx="4">
                  <c:v>73.400000000000006</c:v>
                </c:pt>
                <c:pt idx="5">
                  <c:v>75.8</c:v>
                </c:pt>
                <c:pt idx="6">
                  <c:v>87.3</c:v>
                </c:pt>
                <c:pt idx="7">
                  <c:v>75.7</c:v>
                </c:pt>
                <c:pt idx="8">
                  <c:v>77.900000000000006</c:v>
                </c:pt>
                <c:pt idx="9" formatCode="0.0">
                  <c:v>72.63</c:v>
                </c:pt>
                <c:pt idx="10" formatCode="0.0">
                  <c:v>79.42</c:v>
                </c:pt>
                <c:pt idx="11" formatCode="0.0">
                  <c:v>71.59</c:v>
                </c:pt>
                <c:pt idx="12" formatCode="0.0">
                  <c:v>75.16</c:v>
                </c:pt>
                <c:pt idx="13" formatCode="0.0">
                  <c:v>74.53</c:v>
                </c:pt>
                <c:pt idx="14" formatCode="0.0">
                  <c:v>72.92</c:v>
                </c:pt>
                <c:pt idx="15" formatCode="0.0">
                  <c:v>77.61</c:v>
                </c:pt>
                <c:pt idx="16" formatCode="0.0">
                  <c:v>76.88</c:v>
                </c:pt>
                <c:pt idx="17" formatCode="0.0">
                  <c:v>77.36</c:v>
                </c:pt>
                <c:pt idx="18" formatCode="0.0">
                  <c:v>72.66</c:v>
                </c:pt>
                <c:pt idx="19" formatCode="0.0">
                  <c:v>78.87</c:v>
                </c:pt>
                <c:pt idx="20" formatCode="0.0">
                  <c:v>72.66</c:v>
                </c:pt>
                <c:pt idx="21" formatCode="0.0">
                  <c:v>74.31</c:v>
                </c:pt>
                <c:pt idx="22" formatCode="0.0">
                  <c:v>71.84</c:v>
                </c:pt>
                <c:pt idx="23" formatCode="0.0">
                  <c:v>81.14</c:v>
                </c:pt>
              </c:numCache>
            </c:numRef>
          </c:val>
          <c:smooth val="0"/>
          <c:extLst>
            <c:ext xmlns:c16="http://schemas.microsoft.com/office/drawing/2014/chart" uri="{C3380CC4-5D6E-409C-BE32-E72D297353CC}">
              <c16:uniqueId val="{00000000-EA03-4D95-B942-2EFB88A3FA30}"/>
            </c:ext>
          </c:extLst>
        </c:ser>
        <c:ser>
          <c:idx val="1"/>
          <c:order val="1"/>
          <c:tx>
            <c:strRef>
              <c:f>Sheet1!$A$3</c:f>
              <c:strCache>
                <c:ptCount val="1"/>
                <c:pt idx="0">
                  <c:v>Target</c:v>
                </c:pt>
              </c:strCache>
            </c:strRef>
          </c:tx>
          <c:spPr>
            <a:ln w="19050" cap="rnd">
              <a:solidFill>
                <a:schemeClr val="accent2">
                  <a:lumMod val="75000"/>
                </a:schemeClr>
              </a:solidFill>
              <a:prstDash val="sysDash"/>
              <a:round/>
            </a:ln>
            <a:effectLst/>
          </c:spPr>
          <c:marker>
            <c:symbol val="none"/>
          </c:marker>
          <c:dPt>
            <c:idx val="9"/>
            <c:marker>
              <c:symbol val="none"/>
            </c:marker>
            <c:bubble3D val="0"/>
            <c:spPr>
              <a:ln w="19050" cap="rnd">
                <a:noFill/>
                <a:prstDash val="sysDash"/>
                <a:round/>
              </a:ln>
              <a:effectLst/>
            </c:spPr>
            <c:extLst>
              <c:ext xmlns:c16="http://schemas.microsoft.com/office/drawing/2014/chart" uri="{C3380CC4-5D6E-409C-BE32-E72D297353CC}">
                <c16:uniqueId val="{00000005-DD32-448F-8494-51C64E773A4B}"/>
              </c:ext>
            </c:extLst>
          </c:dPt>
          <c:dPt>
            <c:idx val="11"/>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3-1609-4FD8-9F66-2E25179266AA}"/>
              </c:ext>
            </c:extLst>
          </c:dPt>
          <c:dPt>
            <c:idx val="21"/>
            <c:marker>
              <c:symbol val="none"/>
            </c:marker>
            <c:bubble3D val="0"/>
            <c:spPr>
              <a:ln w="19050" cap="rnd">
                <a:noFill/>
                <a:prstDash val="sysDash"/>
                <a:round/>
              </a:ln>
              <a:effectLst/>
            </c:spPr>
            <c:extLst>
              <c:ext xmlns:c16="http://schemas.microsoft.com/office/drawing/2014/chart" uri="{C3380CC4-5D6E-409C-BE32-E72D297353CC}">
                <c16:uniqueId val="{00000004-DD32-448F-8494-51C64E773A4B}"/>
              </c:ext>
            </c:extLst>
          </c:dPt>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Sheet1!$G$3:$AD$3</c:f>
              <c:numCache>
                <c:formatCode>General</c:formatCode>
                <c:ptCount val="24"/>
                <c:pt idx="0">
                  <c:v>78.8</c:v>
                </c:pt>
                <c:pt idx="1">
                  <c:v>78.8</c:v>
                </c:pt>
                <c:pt idx="2">
                  <c:v>78.8</c:v>
                </c:pt>
                <c:pt idx="3">
                  <c:v>78.8</c:v>
                </c:pt>
                <c:pt idx="4">
                  <c:v>78.8</c:v>
                </c:pt>
                <c:pt idx="5">
                  <c:v>78.8</c:v>
                </c:pt>
                <c:pt idx="6">
                  <c:v>78.8</c:v>
                </c:pt>
                <c:pt idx="7">
                  <c:v>78.8</c:v>
                </c:pt>
                <c:pt idx="8">
                  <c:v>78.8</c:v>
                </c:pt>
                <c:pt idx="9">
                  <c:v>77.900000000000006</c:v>
                </c:pt>
                <c:pt idx="10">
                  <c:v>77.900000000000006</c:v>
                </c:pt>
                <c:pt idx="11">
                  <c:v>77.900000000000006</c:v>
                </c:pt>
                <c:pt idx="12">
                  <c:v>77.900000000000006</c:v>
                </c:pt>
                <c:pt idx="13">
                  <c:v>77.900000000000006</c:v>
                </c:pt>
                <c:pt idx="14">
                  <c:v>77.900000000000006</c:v>
                </c:pt>
                <c:pt idx="15">
                  <c:v>77.900000000000006</c:v>
                </c:pt>
                <c:pt idx="16">
                  <c:v>77.900000000000006</c:v>
                </c:pt>
                <c:pt idx="17">
                  <c:v>77.900000000000006</c:v>
                </c:pt>
                <c:pt idx="18">
                  <c:v>77.900000000000006</c:v>
                </c:pt>
                <c:pt idx="19">
                  <c:v>77.900000000000006</c:v>
                </c:pt>
                <c:pt idx="20">
                  <c:v>77.900000000000006</c:v>
                </c:pt>
                <c:pt idx="21">
                  <c:v>76.2</c:v>
                </c:pt>
                <c:pt idx="22">
                  <c:v>76.2</c:v>
                </c:pt>
                <c:pt idx="23">
                  <c:v>76.2</c:v>
                </c:pt>
              </c:numCache>
            </c:numRef>
          </c:val>
          <c:smooth val="0"/>
          <c:extLst>
            <c:ext xmlns:c16="http://schemas.microsoft.com/office/drawing/2014/chart" uri="{C3380CC4-5D6E-409C-BE32-E72D297353CC}">
              <c16:uniqueId val="{00000001-EA03-4D95-B942-2EFB88A3FA30}"/>
            </c:ext>
          </c:extLst>
        </c:ser>
        <c:dLbls>
          <c:showLegendKey val="0"/>
          <c:showVal val="0"/>
          <c:showCatName val="0"/>
          <c:showSerName val="0"/>
          <c:showPercent val="0"/>
          <c:showBubbleSize val="0"/>
        </c:dLbls>
        <c:marker val="1"/>
        <c:smooth val="0"/>
        <c:axId val="497362464"/>
        <c:axId val="497368368"/>
      </c:lineChart>
      <c:dateAx>
        <c:axId val="497362464"/>
        <c:scaling>
          <c:orientation val="minMax"/>
        </c:scaling>
        <c:delete val="1"/>
        <c:axPos val="b"/>
        <c:numFmt formatCode="General" sourceLinked="1"/>
        <c:majorTickMark val="none"/>
        <c:minorTickMark val="none"/>
        <c:tickLblPos val="none"/>
        <c:crossAx val="497368368"/>
        <c:crosses val="autoZero"/>
        <c:auto val="0"/>
        <c:lblOffset val="100"/>
        <c:baseTimeUnit val="days"/>
      </c:dateAx>
      <c:valAx>
        <c:axId val="497368368"/>
        <c:scaling>
          <c:orientation val="minMax"/>
          <c:min val="65"/>
        </c:scaling>
        <c:delete val="0"/>
        <c:axPos val="l"/>
        <c:numFmt formatCode="General" sourceLinked="1"/>
        <c:majorTickMark val="none"/>
        <c:minorTickMark val="none"/>
        <c:tickLblPos val="none"/>
        <c:spPr>
          <a:solidFill>
            <a:schemeClr val="tx2"/>
          </a:solid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2464"/>
        <c:crossesAt val="22"/>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6456863193666E-3"/>
          <c:y val="9.1387024769481628E-2"/>
          <c:w val="0.99503354313680636"/>
          <c:h val="0.8472581228667152"/>
        </c:manualLayout>
      </c:layout>
      <c:lineChart>
        <c:grouping val="standard"/>
        <c:varyColors val="0"/>
        <c:ser>
          <c:idx val="0"/>
          <c:order val="0"/>
          <c:tx>
            <c:strRef>
              <c:f>Sheet1!$A$2</c:f>
              <c:strCache>
                <c:ptCount val="1"/>
                <c:pt idx="0">
                  <c:v>Responsiveness</c:v>
                </c:pt>
              </c:strCache>
            </c:strRef>
          </c:tx>
          <c:spPr>
            <a:ln w="25400" cap="rnd">
              <a:solidFill>
                <a:schemeClr val="bg2"/>
              </a:solidFill>
              <a:round/>
            </a:ln>
            <a:effectLst/>
          </c:spPr>
          <c:marker>
            <c:symbol val="circle"/>
            <c:size val="5"/>
            <c:spPr>
              <a:solidFill>
                <a:schemeClr val="bg2"/>
              </a:solidFill>
              <a:ln w="9525">
                <a:solidFill>
                  <a:schemeClr val="bg2"/>
                </a:solidFill>
              </a:ln>
              <a:effectLst/>
            </c:spPr>
          </c:marker>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Sheet1!$G$2:$AD$2</c:f>
              <c:numCache>
                <c:formatCode>General</c:formatCode>
                <c:ptCount val="24"/>
                <c:pt idx="0">
                  <c:v>54.500000000000007</c:v>
                </c:pt>
                <c:pt idx="1">
                  <c:v>55.400000000000006</c:v>
                </c:pt>
                <c:pt idx="2">
                  <c:v>62.9</c:v>
                </c:pt>
                <c:pt idx="3">
                  <c:v>52</c:v>
                </c:pt>
                <c:pt idx="4">
                  <c:v>55.900000000000006</c:v>
                </c:pt>
                <c:pt idx="5" formatCode="0.0">
                  <c:v>57.999999999999993</c:v>
                </c:pt>
                <c:pt idx="6" formatCode="0.0">
                  <c:v>64.400000000000006</c:v>
                </c:pt>
                <c:pt idx="7" formatCode="0.0">
                  <c:v>57.699999999999996</c:v>
                </c:pt>
                <c:pt idx="8" formatCode="0.0">
                  <c:v>60</c:v>
                </c:pt>
                <c:pt idx="9" formatCode="0.0">
                  <c:v>64.930000000000007</c:v>
                </c:pt>
                <c:pt idx="10" formatCode="0.0">
                  <c:v>69.84</c:v>
                </c:pt>
                <c:pt idx="11" formatCode="0.0">
                  <c:v>53.679999999999993</c:v>
                </c:pt>
                <c:pt idx="12" formatCode="0.0">
                  <c:v>59.040000000000006</c:v>
                </c:pt>
                <c:pt idx="13" formatCode="0.0">
                  <c:v>53.72</c:v>
                </c:pt>
                <c:pt idx="14" formatCode="0.0">
                  <c:v>61.61</c:v>
                </c:pt>
                <c:pt idx="15" formatCode="0.0">
                  <c:v>67.739999999999995</c:v>
                </c:pt>
                <c:pt idx="16" formatCode="0.0">
                  <c:v>66.67</c:v>
                </c:pt>
                <c:pt idx="17" formatCode="0.0">
                  <c:v>66.790000000000006</c:v>
                </c:pt>
                <c:pt idx="18" formatCode="0.0">
                  <c:v>59</c:v>
                </c:pt>
                <c:pt idx="19" formatCode="0.0">
                  <c:v>66.709999999999994</c:v>
                </c:pt>
                <c:pt idx="20" formatCode="0.0">
                  <c:v>55.26</c:v>
                </c:pt>
                <c:pt idx="21" formatCode="0.0">
                  <c:v>57.28</c:v>
                </c:pt>
                <c:pt idx="22" formatCode="0.0">
                  <c:v>60.04999999999999</c:v>
                </c:pt>
                <c:pt idx="23" formatCode="0.0">
                  <c:v>62.5</c:v>
                </c:pt>
              </c:numCache>
            </c:numRef>
          </c:val>
          <c:smooth val="0"/>
          <c:extLst>
            <c:ext xmlns:c16="http://schemas.microsoft.com/office/drawing/2014/chart" uri="{C3380CC4-5D6E-409C-BE32-E72D297353CC}">
              <c16:uniqueId val="{00000000-EA03-4D95-B942-2EFB88A3FA30}"/>
            </c:ext>
          </c:extLst>
        </c:ser>
        <c:ser>
          <c:idx val="1"/>
          <c:order val="1"/>
          <c:tx>
            <c:strRef>
              <c:f>Sheet1!$A$3</c:f>
              <c:strCache>
                <c:ptCount val="1"/>
                <c:pt idx="0">
                  <c:v>Target</c:v>
                </c:pt>
              </c:strCache>
            </c:strRef>
          </c:tx>
          <c:spPr>
            <a:ln w="19050" cap="rnd">
              <a:solidFill>
                <a:schemeClr val="accent2">
                  <a:lumMod val="75000"/>
                </a:schemeClr>
              </a:solidFill>
              <a:prstDash val="sysDash"/>
              <a:round/>
            </a:ln>
            <a:effectLst/>
          </c:spPr>
          <c:marker>
            <c:symbol val="none"/>
          </c:marker>
          <c:dPt>
            <c:idx val="9"/>
            <c:marker>
              <c:symbol val="none"/>
            </c:marker>
            <c:bubble3D val="0"/>
            <c:spPr>
              <a:ln w="19050" cap="rnd">
                <a:noFill/>
                <a:prstDash val="sysDash"/>
                <a:round/>
              </a:ln>
              <a:effectLst/>
            </c:spPr>
            <c:extLst>
              <c:ext xmlns:c16="http://schemas.microsoft.com/office/drawing/2014/chart" uri="{C3380CC4-5D6E-409C-BE32-E72D297353CC}">
                <c16:uniqueId val="{00000001-4766-48D9-939C-D418E3BC7A1F}"/>
              </c:ext>
            </c:extLst>
          </c:dPt>
          <c:dPt>
            <c:idx val="11"/>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3-4766-48D9-939C-D418E3BC7A1F}"/>
              </c:ext>
            </c:extLst>
          </c:dPt>
          <c:dPt>
            <c:idx val="21"/>
            <c:marker>
              <c:symbol val="none"/>
            </c:marker>
            <c:bubble3D val="0"/>
            <c:spPr>
              <a:ln w="19050" cap="rnd">
                <a:noFill/>
                <a:prstDash val="sysDash"/>
                <a:round/>
              </a:ln>
              <a:effectLst/>
            </c:spPr>
            <c:extLst>
              <c:ext xmlns:c16="http://schemas.microsoft.com/office/drawing/2014/chart" uri="{C3380CC4-5D6E-409C-BE32-E72D297353CC}">
                <c16:uniqueId val="{00000006-D7C8-467C-B81A-C0CB60DE3BD1}"/>
              </c:ext>
            </c:extLst>
          </c:dPt>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Sheet1!$G$3:$AD$3</c:f>
              <c:numCache>
                <c:formatCode>General</c:formatCode>
                <c:ptCount val="24"/>
                <c:pt idx="0">
                  <c:v>63.7</c:v>
                </c:pt>
                <c:pt idx="1">
                  <c:v>63.7</c:v>
                </c:pt>
                <c:pt idx="2">
                  <c:v>63.7</c:v>
                </c:pt>
                <c:pt idx="3">
                  <c:v>63.7</c:v>
                </c:pt>
                <c:pt idx="4">
                  <c:v>63.7</c:v>
                </c:pt>
                <c:pt idx="5">
                  <c:v>63.7</c:v>
                </c:pt>
                <c:pt idx="6">
                  <c:v>63.7</c:v>
                </c:pt>
                <c:pt idx="7">
                  <c:v>63.7</c:v>
                </c:pt>
                <c:pt idx="8">
                  <c:v>63.7</c:v>
                </c:pt>
                <c:pt idx="9">
                  <c:v>60.3</c:v>
                </c:pt>
                <c:pt idx="10">
                  <c:v>60.3</c:v>
                </c:pt>
                <c:pt idx="11">
                  <c:v>60.3</c:v>
                </c:pt>
                <c:pt idx="12">
                  <c:v>60.3</c:v>
                </c:pt>
                <c:pt idx="13">
                  <c:v>60.3</c:v>
                </c:pt>
                <c:pt idx="14">
                  <c:v>60.3</c:v>
                </c:pt>
                <c:pt idx="15">
                  <c:v>60.3</c:v>
                </c:pt>
                <c:pt idx="16">
                  <c:v>60.3</c:v>
                </c:pt>
                <c:pt idx="17">
                  <c:v>60.3</c:v>
                </c:pt>
                <c:pt idx="18">
                  <c:v>60.3</c:v>
                </c:pt>
                <c:pt idx="19">
                  <c:v>60.3</c:v>
                </c:pt>
                <c:pt idx="20">
                  <c:v>60.3</c:v>
                </c:pt>
                <c:pt idx="21">
                  <c:v>57.4</c:v>
                </c:pt>
                <c:pt idx="22">
                  <c:v>57.4</c:v>
                </c:pt>
                <c:pt idx="23">
                  <c:v>57.4</c:v>
                </c:pt>
              </c:numCache>
            </c:numRef>
          </c:val>
          <c:smooth val="0"/>
          <c:extLst>
            <c:ext xmlns:c16="http://schemas.microsoft.com/office/drawing/2014/chart" uri="{C3380CC4-5D6E-409C-BE32-E72D297353CC}">
              <c16:uniqueId val="{00000001-EA03-4D95-B942-2EFB88A3FA30}"/>
            </c:ext>
          </c:extLst>
        </c:ser>
        <c:dLbls>
          <c:showLegendKey val="0"/>
          <c:showVal val="0"/>
          <c:showCatName val="0"/>
          <c:showSerName val="0"/>
          <c:showPercent val="0"/>
          <c:showBubbleSize val="0"/>
        </c:dLbls>
        <c:marker val="1"/>
        <c:smooth val="0"/>
        <c:axId val="497362464"/>
        <c:axId val="497368368"/>
      </c:lineChart>
      <c:dateAx>
        <c:axId val="497362464"/>
        <c:scaling>
          <c:orientation val="minMax"/>
        </c:scaling>
        <c:delete val="1"/>
        <c:axPos val="b"/>
        <c:numFmt formatCode="General" sourceLinked="1"/>
        <c:majorTickMark val="out"/>
        <c:minorTickMark val="none"/>
        <c:tickLblPos val="nextTo"/>
        <c:crossAx val="497368368"/>
        <c:crosses val="autoZero"/>
        <c:auto val="0"/>
        <c:lblOffset val="100"/>
        <c:baseTimeUnit val="days"/>
      </c:dateAx>
      <c:valAx>
        <c:axId val="497368368"/>
        <c:scaling>
          <c:orientation val="minMax"/>
          <c:max val="78"/>
          <c:min val="46"/>
        </c:scaling>
        <c:delete val="0"/>
        <c:axPos val="l"/>
        <c:numFmt formatCode="General" sourceLinked="1"/>
        <c:majorTickMark val="none"/>
        <c:minorTickMark val="none"/>
        <c:tickLblPos val="none"/>
        <c:spPr>
          <a:solidFill>
            <a:schemeClr val="tx2"/>
          </a:solid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2464"/>
        <c:crossesAt val="22"/>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6456863193666E-3"/>
          <c:y val="9.1387024769481628E-2"/>
          <c:w val="0.99503354313680636"/>
          <c:h val="0.8472581228667152"/>
        </c:manualLayout>
      </c:layout>
      <c:lineChart>
        <c:grouping val="standard"/>
        <c:varyColors val="0"/>
        <c:ser>
          <c:idx val="0"/>
          <c:order val="0"/>
          <c:tx>
            <c:strRef>
              <c:f>Sheet1!$A$2</c:f>
              <c:strCache>
                <c:ptCount val="1"/>
                <c:pt idx="0">
                  <c:v>Overall Rating</c:v>
                </c:pt>
              </c:strCache>
            </c:strRef>
          </c:tx>
          <c:spPr>
            <a:ln w="25400" cap="rnd">
              <a:solidFill>
                <a:schemeClr val="bg2"/>
              </a:solidFill>
              <a:round/>
            </a:ln>
            <a:effectLst/>
          </c:spPr>
          <c:marker>
            <c:symbol val="circle"/>
            <c:size val="5"/>
            <c:spPr>
              <a:solidFill>
                <a:schemeClr val="bg2"/>
              </a:solidFill>
              <a:ln w="9525">
                <a:solidFill>
                  <a:schemeClr val="bg2"/>
                </a:solidFill>
              </a:ln>
              <a:effectLst/>
            </c:spPr>
          </c:marker>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Sheet1!$G$2:$AD$2</c:f>
              <c:numCache>
                <c:formatCode>General</c:formatCode>
                <c:ptCount val="24"/>
                <c:pt idx="0">
                  <c:v>66.900000000000006</c:v>
                </c:pt>
                <c:pt idx="1">
                  <c:v>69.5</c:v>
                </c:pt>
                <c:pt idx="2">
                  <c:v>70.399999999999991</c:v>
                </c:pt>
                <c:pt idx="3">
                  <c:v>66.7</c:v>
                </c:pt>
                <c:pt idx="4">
                  <c:v>69.599999999999994</c:v>
                </c:pt>
                <c:pt idx="5">
                  <c:v>64.900000000000006</c:v>
                </c:pt>
                <c:pt idx="6">
                  <c:v>76.599999999999994</c:v>
                </c:pt>
                <c:pt idx="7">
                  <c:v>74.400000000000006</c:v>
                </c:pt>
                <c:pt idx="8">
                  <c:v>69.399999999999991</c:v>
                </c:pt>
                <c:pt idx="9">
                  <c:v>66.33</c:v>
                </c:pt>
                <c:pt idx="10">
                  <c:v>68.47</c:v>
                </c:pt>
                <c:pt idx="11">
                  <c:v>60.38</c:v>
                </c:pt>
                <c:pt idx="12">
                  <c:v>67.209999999999994</c:v>
                </c:pt>
                <c:pt idx="13">
                  <c:v>68.989999999999995</c:v>
                </c:pt>
                <c:pt idx="14">
                  <c:v>65.180000000000007</c:v>
                </c:pt>
                <c:pt idx="15">
                  <c:v>70.91</c:v>
                </c:pt>
                <c:pt idx="16">
                  <c:v>73.2</c:v>
                </c:pt>
                <c:pt idx="17">
                  <c:v>70.59</c:v>
                </c:pt>
                <c:pt idx="18">
                  <c:v>59.56</c:v>
                </c:pt>
                <c:pt idx="19">
                  <c:v>67.8</c:v>
                </c:pt>
                <c:pt idx="20">
                  <c:v>63.749999999999993</c:v>
                </c:pt>
                <c:pt idx="21">
                  <c:v>62.63000000000001</c:v>
                </c:pt>
                <c:pt idx="22">
                  <c:v>60.750000000000007</c:v>
                </c:pt>
                <c:pt idx="23">
                  <c:v>65.790000000000006</c:v>
                </c:pt>
              </c:numCache>
            </c:numRef>
          </c:val>
          <c:smooth val="0"/>
          <c:extLst>
            <c:ext xmlns:c16="http://schemas.microsoft.com/office/drawing/2014/chart" uri="{C3380CC4-5D6E-409C-BE32-E72D297353CC}">
              <c16:uniqueId val="{00000000-EA03-4D95-B942-2EFB88A3FA30}"/>
            </c:ext>
          </c:extLst>
        </c:ser>
        <c:ser>
          <c:idx val="1"/>
          <c:order val="1"/>
          <c:tx>
            <c:strRef>
              <c:f>Sheet1!$A$3</c:f>
              <c:strCache>
                <c:ptCount val="1"/>
                <c:pt idx="0">
                  <c:v>Target</c:v>
                </c:pt>
              </c:strCache>
            </c:strRef>
          </c:tx>
          <c:spPr>
            <a:ln w="19050" cap="rnd">
              <a:solidFill>
                <a:schemeClr val="accent2">
                  <a:lumMod val="75000"/>
                </a:schemeClr>
              </a:solidFill>
              <a:prstDash val="sysDash"/>
              <a:round/>
            </a:ln>
            <a:effectLst/>
          </c:spPr>
          <c:marker>
            <c:symbol val="none"/>
          </c:marker>
          <c:dPt>
            <c:idx val="9"/>
            <c:marker>
              <c:symbol val="none"/>
            </c:marker>
            <c:bubble3D val="0"/>
            <c:spPr>
              <a:ln w="19050" cap="rnd">
                <a:noFill/>
                <a:prstDash val="sysDash"/>
                <a:round/>
              </a:ln>
              <a:effectLst/>
            </c:spPr>
            <c:extLst>
              <c:ext xmlns:c16="http://schemas.microsoft.com/office/drawing/2014/chart" uri="{C3380CC4-5D6E-409C-BE32-E72D297353CC}">
                <c16:uniqueId val="{00000001-5FFF-4D29-92AA-605A68792A69}"/>
              </c:ext>
            </c:extLst>
          </c:dPt>
          <c:dPt>
            <c:idx val="11"/>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3-5FFF-4D29-92AA-605A68792A69}"/>
              </c:ext>
            </c:extLst>
          </c:dPt>
          <c:dPt>
            <c:idx val="21"/>
            <c:marker>
              <c:symbol val="none"/>
            </c:marker>
            <c:bubble3D val="0"/>
            <c:spPr>
              <a:ln w="19050" cap="rnd">
                <a:noFill/>
                <a:prstDash val="sysDash"/>
                <a:round/>
              </a:ln>
              <a:effectLst/>
            </c:spPr>
            <c:extLst>
              <c:ext xmlns:c16="http://schemas.microsoft.com/office/drawing/2014/chart" uri="{C3380CC4-5D6E-409C-BE32-E72D297353CC}">
                <c16:uniqueId val="{00000007-F55D-445E-A7C2-381636DD70C2}"/>
              </c:ext>
            </c:extLst>
          </c:dPt>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Sheet1!$G$3:$AD$3</c:f>
              <c:numCache>
                <c:formatCode>General</c:formatCode>
                <c:ptCount val="24"/>
                <c:pt idx="0">
                  <c:v>71.900000000000006</c:v>
                </c:pt>
                <c:pt idx="1">
                  <c:v>71.900000000000006</c:v>
                </c:pt>
                <c:pt idx="2">
                  <c:v>71.900000000000006</c:v>
                </c:pt>
                <c:pt idx="3">
                  <c:v>71.900000000000006</c:v>
                </c:pt>
                <c:pt idx="4">
                  <c:v>71.900000000000006</c:v>
                </c:pt>
                <c:pt idx="5">
                  <c:v>71.900000000000006</c:v>
                </c:pt>
                <c:pt idx="6">
                  <c:v>71.900000000000006</c:v>
                </c:pt>
                <c:pt idx="7">
                  <c:v>71.900000000000006</c:v>
                </c:pt>
                <c:pt idx="8">
                  <c:v>71.900000000000006</c:v>
                </c:pt>
                <c:pt idx="9">
                  <c:v>70.400000000000006</c:v>
                </c:pt>
                <c:pt idx="10">
                  <c:v>70.400000000000006</c:v>
                </c:pt>
                <c:pt idx="11">
                  <c:v>70.400000000000006</c:v>
                </c:pt>
                <c:pt idx="12">
                  <c:v>70.400000000000006</c:v>
                </c:pt>
                <c:pt idx="13">
                  <c:v>70.400000000000006</c:v>
                </c:pt>
                <c:pt idx="14">
                  <c:v>70.400000000000006</c:v>
                </c:pt>
                <c:pt idx="15">
                  <c:v>70.400000000000006</c:v>
                </c:pt>
                <c:pt idx="16">
                  <c:v>70.400000000000006</c:v>
                </c:pt>
                <c:pt idx="17">
                  <c:v>70.400000000000006</c:v>
                </c:pt>
                <c:pt idx="18">
                  <c:v>70.400000000000006</c:v>
                </c:pt>
                <c:pt idx="19">
                  <c:v>70.400000000000006</c:v>
                </c:pt>
                <c:pt idx="20">
                  <c:v>70.400000000000006</c:v>
                </c:pt>
                <c:pt idx="21">
                  <c:v>68.900000000000006</c:v>
                </c:pt>
                <c:pt idx="22">
                  <c:v>68.900000000000006</c:v>
                </c:pt>
                <c:pt idx="23">
                  <c:v>68.900000000000006</c:v>
                </c:pt>
              </c:numCache>
            </c:numRef>
          </c:val>
          <c:smooth val="0"/>
          <c:extLst>
            <c:ext xmlns:c16="http://schemas.microsoft.com/office/drawing/2014/chart" uri="{C3380CC4-5D6E-409C-BE32-E72D297353CC}">
              <c16:uniqueId val="{00000006-F55D-445E-A7C2-381636DD70C2}"/>
            </c:ext>
          </c:extLst>
        </c:ser>
        <c:dLbls>
          <c:showLegendKey val="0"/>
          <c:showVal val="0"/>
          <c:showCatName val="0"/>
          <c:showSerName val="0"/>
          <c:showPercent val="0"/>
          <c:showBubbleSize val="0"/>
        </c:dLbls>
        <c:marker val="1"/>
        <c:smooth val="0"/>
        <c:axId val="497362464"/>
        <c:axId val="497368368"/>
      </c:lineChart>
      <c:dateAx>
        <c:axId val="497362464"/>
        <c:scaling>
          <c:orientation val="minMax"/>
        </c:scaling>
        <c:delete val="1"/>
        <c:axPos val="b"/>
        <c:numFmt formatCode="General" sourceLinked="1"/>
        <c:majorTickMark val="out"/>
        <c:minorTickMark val="none"/>
        <c:tickLblPos val="nextTo"/>
        <c:crossAx val="497368368"/>
        <c:crosses val="autoZero"/>
        <c:auto val="0"/>
        <c:lblOffset val="100"/>
        <c:baseTimeUnit val="days"/>
      </c:dateAx>
      <c:valAx>
        <c:axId val="497368368"/>
        <c:scaling>
          <c:orientation val="minMax"/>
          <c:max val="84"/>
          <c:min val="54"/>
        </c:scaling>
        <c:delete val="0"/>
        <c:axPos val="l"/>
        <c:numFmt formatCode="General" sourceLinked="1"/>
        <c:majorTickMark val="none"/>
        <c:minorTickMark val="none"/>
        <c:tickLblPos val="none"/>
        <c:spPr>
          <a:solidFill>
            <a:schemeClr val="tx2"/>
          </a:solid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2464"/>
        <c:crossesAt val="22"/>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6456863193666E-3"/>
          <c:y val="9.1387024769481628E-2"/>
          <c:w val="0.99503354313680636"/>
          <c:h val="0.8472581228667152"/>
        </c:manualLayout>
      </c:layout>
      <c:lineChart>
        <c:grouping val="standard"/>
        <c:varyColors val="0"/>
        <c:ser>
          <c:idx val="0"/>
          <c:order val="0"/>
          <c:tx>
            <c:strRef>
              <c:f>Sheet1!$A$2</c:f>
              <c:strCache>
                <c:ptCount val="1"/>
                <c:pt idx="0">
                  <c:v>Child Overall</c:v>
                </c:pt>
              </c:strCache>
            </c:strRef>
          </c:tx>
          <c:spPr>
            <a:ln w="25400" cap="rnd">
              <a:solidFill>
                <a:schemeClr val="bg2"/>
              </a:solidFill>
              <a:round/>
            </a:ln>
            <a:effectLst/>
          </c:spPr>
          <c:marker>
            <c:symbol val="circle"/>
            <c:size val="5"/>
            <c:spPr>
              <a:solidFill>
                <a:schemeClr val="bg2"/>
              </a:solidFill>
              <a:ln w="9525">
                <a:solidFill>
                  <a:schemeClr val="bg2"/>
                </a:solidFill>
              </a:ln>
              <a:effectLst/>
            </c:spPr>
          </c:marker>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9/1/201</c:v>
                </c:pt>
              </c:strCache>
            </c:strRef>
          </c:cat>
          <c:val>
            <c:numRef>
              <c:f>Sheet1!$G$2:$AD$2</c:f>
              <c:numCache>
                <c:formatCode>General</c:formatCode>
                <c:ptCount val="24"/>
                <c:pt idx="0">
                  <c:v>76.900000000000006</c:v>
                </c:pt>
                <c:pt idx="1">
                  <c:v>75</c:v>
                </c:pt>
                <c:pt idx="2">
                  <c:v>72.2</c:v>
                </c:pt>
                <c:pt idx="3">
                  <c:v>42.9</c:v>
                </c:pt>
                <c:pt idx="4">
                  <c:v>70</c:v>
                </c:pt>
                <c:pt idx="5">
                  <c:v>50</c:v>
                </c:pt>
                <c:pt idx="7">
                  <c:v>84.6</c:v>
                </c:pt>
                <c:pt idx="8">
                  <c:v>80</c:v>
                </c:pt>
                <c:pt idx="9">
                  <c:v>77.8</c:v>
                </c:pt>
                <c:pt idx="10">
                  <c:v>82.399999999999991</c:v>
                </c:pt>
                <c:pt idx="11">
                  <c:v>85.7</c:v>
                </c:pt>
                <c:pt idx="12">
                  <c:v>90.9</c:v>
                </c:pt>
                <c:pt idx="13">
                  <c:v>72.7</c:v>
                </c:pt>
                <c:pt idx="14">
                  <c:v>75</c:v>
                </c:pt>
                <c:pt idx="15">
                  <c:v>70</c:v>
                </c:pt>
                <c:pt idx="16">
                  <c:v>77.8</c:v>
                </c:pt>
                <c:pt idx="17">
                  <c:v>83.3</c:v>
                </c:pt>
                <c:pt idx="18">
                  <c:v>66.7</c:v>
                </c:pt>
                <c:pt idx="19">
                  <c:v>85.7</c:v>
                </c:pt>
                <c:pt idx="20" formatCode="0.0">
                  <c:v>60</c:v>
                </c:pt>
                <c:pt idx="21" formatCode="0.0">
                  <c:v>88.89</c:v>
                </c:pt>
                <c:pt idx="22" formatCode="0.0">
                  <c:v>77.78</c:v>
                </c:pt>
                <c:pt idx="23" formatCode="0.0">
                  <c:v>73.680000000000007</c:v>
                </c:pt>
              </c:numCache>
            </c:numRef>
          </c:val>
          <c:smooth val="0"/>
          <c:extLst>
            <c:ext xmlns:c16="http://schemas.microsoft.com/office/drawing/2014/chart" uri="{C3380CC4-5D6E-409C-BE32-E72D297353CC}">
              <c16:uniqueId val="{00000000-EA03-4D95-B942-2EFB88A3FA30}"/>
            </c:ext>
          </c:extLst>
        </c:ser>
        <c:ser>
          <c:idx val="1"/>
          <c:order val="1"/>
          <c:tx>
            <c:strRef>
              <c:f>Sheet1!$A$3</c:f>
              <c:strCache>
                <c:ptCount val="1"/>
                <c:pt idx="0">
                  <c:v>Target</c:v>
                </c:pt>
              </c:strCache>
            </c:strRef>
          </c:tx>
          <c:spPr>
            <a:ln w="19050" cap="rnd">
              <a:solidFill>
                <a:schemeClr val="accent2">
                  <a:lumMod val="75000"/>
                </a:schemeClr>
              </a:solidFill>
              <a:prstDash val="sysDash"/>
              <a:round/>
            </a:ln>
            <a:effectLst/>
          </c:spPr>
          <c:marker>
            <c:symbol val="none"/>
          </c:marker>
          <c:dPt>
            <c:idx val="9"/>
            <c:marker>
              <c:symbol val="none"/>
            </c:marker>
            <c:bubble3D val="0"/>
            <c:spPr>
              <a:ln w="19050" cap="rnd">
                <a:noFill/>
                <a:prstDash val="sysDash"/>
                <a:round/>
              </a:ln>
              <a:effectLst/>
            </c:spPr>
            <c:extLst>
              <c:ext xmlns:c16="http://schemas.microsoft.com/office/drawing/2014/chart" uri="{C3380CC4-5D6E-409C-BE32-E72D297353CC}">
                <c16:uniqueId val="{00000005-53AB-4173-B4A7-966BECB61A0B}"/>
              </c:ext>
            </c:extLst>
          </c:dPt>
          <c:dPt>
            <c:idx val="11"/>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3-6BD6-4F10-8549-1C724F3891B0}"/>
              </c:ext>
            </c:extLst>
          </c:dPt>
          <c:dPt>
            <c:idx val="21"/>
            <c:marker>
              <c:symbol val="none"/>
            </c:marker>
            <c:bubble3D val="0"/>
            <c:spPr>
              <a:ln w="19050" cap="rnd">
                <a:noFill/>
                <a:prstDash val="sysDash"/>
                <a:round/>
              </a:ln>
              <a:effectLst/>
            </c:spPr>
            <c:extLst>
              <c:ext xmlns:c16="http://schemas.microsoft.com/office/drawing/2014/chart" uri="{C3380CC4-5D6E-409C-BE32-E72D297353CC}">
                <c16:uniqueId val="{00000004-53AB-4173-B4A7-966BECB61A0B}"/>
              </c:ext>
            </c:extLst>
          </c:dPt>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9/1/201</c:v>
                </c:pt>
              </c:strCache>
            </c:strRef>
          </c:cat>
          <c:val>
            <c:numRef>
              <c:f>Sheet1!$G$3:$AD$3</c:f>
              <c:numCache>
                <c:formatCode>General</c:formatCode>
                <c:ptCount val="24"/>
                <c:pt idx="0">
                  <c:v>75.7</c:v>
                </c:pt>
                <c:pt idx="1">
                  <c:v>75.7</c:v>
                </c:pt>
                <c:pt idx="2">
                  <c:v>75.7</c:v>
                </c:pt>
                <c:pt idx="3">
                  <c:v>75.7</c:v>
                </c:pt>
                <c:pt idx="4">
                  <c:v>75.7</c:v>
                </c:pt>
                <c:pt idx="5">
                  <c:v>75.7</c:v>
                </c:pt>
                <c:pt idx="6">
                  <c:v>75.7</c:v>
                </c:pt>
                <c:pt idx="7">
                  <c:v>75.7</c:v>
                </c:pt>
                <c:pt idx="8">
                  <c:v>75.7</c:v>
                </c:pt>
                <c:pt idx="9">
                  <c:v>76</c:v>
                </c:pt>
                <c:pt idx="10">
                  <c:v>76</c:v>
                </c:pt>
                <c:pt idx="11" formatCode="0.0">
                  <c:v>76</c:v>
                </c:pt>
                <c:pt idx="12" formatCode="0.0">
                  <c:v>76</c:v>
                </c:pt>
                <c:pt idx="13" formatCode="0.0">
                  <c:v>76</c:v>
                </c:pt>
                <c:pt idx="14" formatCode="0.0">
                  <c:v>76</c:v>
                </c:pt>
                <c:pt idx="15" formatCode="0.0">
                  <c:v>76</c:v>
                </c:pt>
                <c:pt idx="16" formatCode="0.0">
                  <c:v>76</c:v>
                </c:pt>
                <c:pt idx="17" formatCode="0.0">
                  <c:v>76</c:v>
                </c:pt>
                <c:pt idx="18" formatCode="0.0">
                  <c:v>76</c:v>
                </c:pt>
                <c:pt idx="19" formatCode="0.0">
                  <c:v>76</c:v>
                </c:pt>
                <c:pt idx="20" formatCode="0.0">
                  <c:v>76</c:v>
                </c:pt>
                <c:pt idx="21">
                  <c:v>80.099999999999994</c:v>
                </c:pt>
                <c:pt idx="22">
                  <c:v>80.099999999999994</c:v>
                </c:pt>
                <c:pt idx="23">
                  <c:v>80.099999999999994</c:v>
                </c:pt>
              </c:numCache>
            </c:numRef>
          </c:val>
          <c:smooth val="0"/>
          <c:extLst>
            <c:ext xmlns:c16="http://schemas.microsoft.com/office/drawing/2014/chart" uri="{C3380CC4-5D6E-409C-BE32-E72D297353CC}">
              <c16:uniqueId val="{00000001-EA03-4D95-B942-2EFB88A3FA30}"/>
            </c:ext>
          </c:extLst>
        </c:ser>
        <c:dLbls>
          <c:showLegendKey val="0"/>
          <c:showVal val="0"/>
          <c:showCatName val="0"/>
          <c:showSerName val="0"/>
          <c:showPercent val="0"/>
          <c:showBubbleSize val="0"/>
        </c:dLbls>
        <c:marker val="1"/>
        <c:smooth val="0"/>
        <c:axId val="497362464"/>
        <c:axId val="497368368"/>
      </c:lineChart>
      <c:dateAx>
        <c:axId val="497362464"/>
        <c:scaling>
          <c:orientation val="minMax"/>
        </c:scaling>
        <c:delete val="1"/>
        <c:axPos val="b"/>
        <c:numFmt formatCode="General" sourceLinked="1"/>
        <c:majorTickMark val="out"/>
        <c:minorTickMark val="none"/>
        <c:tickLblPos val="nextTo"/>
        <c:crossAx val="497368368"/>
        <c:crosses val="autoZero"/>
        <c:auto val="0"/>
        <c:lblOffset val="100"/>
        <c:baseTimeUnit val="days"/>
      </c:dateAx>
      <c:valAx>
        <c:axId val="497368368"/>
        <c:scaling>
          <c:orientation val="minMax"/>
          <c:max val="100"/>
          <c:min val="40"/>
        </c:scaling>
        <c:delete val="0"/>
        <c:axPos val="l"/>
        <c:numFmt formatCode="General" sourceLinked="1"/>
        <c:majorTickMark val="none"/>
        <c:minorTickMark val="none"/>
        <c:tickLblPos val="none"/>
        <c:spPr>
          <a:solidFill>
            <a:schemeClr val="tx2"/>
          </a:solid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2464"/>
        <c:crossesAt val="22"/>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65128065888306E-3"/>
          <c:y val="2.4799844804353873E-2"/>
          <c:w val="0.99503354313680636"/>
          <c:h val="0.9082684131724541"/>
        </c:manualLayout>
      </c:layout>
      <c:lineChart>
        <c:grouping val="standard"/>
        <c:varyColors val="0"/>
        <c:ser>
          <c:idx val="0"/>
          <c:order val="0"/>
          <c:tx>
            <c:strRef>
              <c:f>Sheet1!$A$2</c:f>
              <c:strCache>
                <c:ptCount val="1"/>
                <c:pt idx="0">
                  <c:v>CHOG Check On</c:v>
                </c:pt>
              </c:strCache>
            </c:strRef>
          </c:tx>
          <c:spPr>
            <a:ln w="25400" cap="rnd">
              <a:solidFill>
                <a:schemeClr val="bg2"/>
              </a:solidFill>
              <a:round/>
            </a:ln>
            <a:effectLst/>
          </c:spPr>
          <c:marker>
            <c:symbol val="circle"/>
            <c:size val="5"/>
            <c:spPr>
              <a:solidFill>
                <a:schemeClr val="bg2"/>
              </a:solidFill>
              <a:ln w="9525">
                <a:solidFill>
                  <a:schemeClr val="bg2"/>
                </a:solidFill>
              </a:ln>
              <a:effectLst/>
            </c:spPr>
          </c:marker>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Sheet1!$G$2:$AD$2</c:f>
              <c:numCache>
                <c:formatCode>General</c:formatCode>
                <c:ptCount val="24"/>
                <c:pt idx="0">
                  <c:v>91.666666666666657</c:v>
                </c:pt>
                <c:pt idx="1">
                  <c:v>85.714285714285708</c:v>
                </c:pt>
                <c:pt idx="2">
                  <c:v>66.666666666666657</c:v>
                </c:pt>
                <c:pt idx="3">
                  <c:v>63.636363636363633</c:v>
                </c:pt>
                <c:pt idx="4">
                  <c:v>71.428571428571431</c:v>
                </c:pt>
                <c:pt idx="5">
                  <c:v>100</c:v>
                </c:pt>
                <c:pt idx="6">
                  <c:v>100</c:v>
                </c:pt>
                <c:pt idx="7">
                  <c:v>87.5</c:v>
                </c:pt>
                <c:pt idx="8">
                  <c:v>85.7</c:v>
                </c:pt>
                <c:pt idx="10">
                  <c:v>100</c:v>
                </c:pt>
                <c:pt idx="11">
                  <c:v>100</c:v>
                </c:pt>
                <c:pt idx="12">
                  <c:v>90.91</c:v>
                </c:pt>
                <c:pt idx="13">
                  <c:v>90.91</c:v>
                </c:pt>
                <c:pt idx="14">
                  <c:v>100</c:v>
                </c:pt>
                <c:pt idx="15">
                  <c:v>100</c:v>
                </c:pt>
                <c:pt idx="16">
                  <c:v>88.888888888888886</c:v>
                </c:pt>
                <c:pt idx="17">
                  <c:v>100</c:v>
                </c:pt>
                <c:pt idx="18">
                  <c:v>100</c:v>
                </c:pt>
                <c:pt idx="19">
                  <c:v>100</c:v>
                </c:pt>
                <c:pt idx="20">
                  <c:v>100</c:v>
                </c:pt>
                <c:pt idx="21">
                  <c:v>88.89</c:v>
                </c:pt>
                <c:pt idx="22">
                  <c:v>87.5</c:v>
                </c:pt>
                <c:pt idx="23">
                  <c:v>72.22</c:v>
                </c:pt>
              </c:numCache>
            </c:numRef>
          </c:val>
          <c:smooth val="0"/>
          <c:extLst>
            <c:ext xmlns:c16="http://schemas.microsoft.com/office/drawing/2014/chart" uri="{C3380CC4-5D6E-409C-BE32-E72D297353CC}">
              <c16:uniqueId val="{00000000-EA03-4D95-B942-2EFB88A3FA30}"/>
            </c:ext>
          </c:extLst>
        </c:ser>
        <c:ser>
          <c:idx val="1"/>
          <c:order val="1"/>
          <c:tx>
            <c:strRef>
              <c:f>Sheet1!$A$3</c:f>
              <c:strCache>
                <c:ptCount val="1"/>
                <c:pt idx="0">
                  <c:v>Target</c:v>
                </c:pt>
              </c:strCache>
            </c:strRef>
          </c:tx>
          <c:spPr>
            <a:ln w="19050" cap="rnd">
              <a:solidFill>
                <a:schemeClr val="accent2">
                  <a:lumMod val="75000"/>
                </a:schemeClr>
              </a:solidFill>
              <a:prstDash val="sysDash"/>
              <a:round/>
            </a:ln>
            <a:effectLst/>
          </c:spPr>
          <c:marker>
            <c:symbol val="none"/>
          </c:marker>
          <c:dPt>
            <c:idx val="9"/>
            <c:marker>
              <c:symbol val="none"/>
            </c:marker>
            <c:bubble3D val="0"/>
            <c:spPr>
              <a:ln w="19050" cap="rnd">
                <a:noFill/>
                <a:prstDash val="sysDash"/>
                <a:round/>
              </a:ln>
              <a:effectLst/>
            </c:spPr>
            <c:extLst>
              <c:ext xmlns:c16="http://schemas.microsoft.com/office/drawing/2014/chart" uri="{C3380CC4-5D6E-409C-BE32-E72D297353CC}">
                <c16:uniqueId val="{00000001-652F-4F44-9B1C-B0D028E8A029}"/>
              </c:ext>
            </c:extLst>
          </c:dPt>
          <c:dPt>
            <c:idx val="11"/>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3-652F-4F44-9B1C-B0D028E8A029}"/>
              </c:ext>
            </c:extLst>
          </c:dPt>
          <c:dPt>
            <c:idx val="21"/>
            <c:marker>
              <c:symbol val="none"/>
            </c:marker>
            <c:bubble3D val="0"/>
            <c:spPr>
              <a:ln w="19050" cap="rnd">
                <a:noFill/>
                <a:prstDash val="sysDash"/>
                <a:round/>
              </a:ln>
              <a:effectLst/>
            </c:spPr>
            <c:extLst>
              <c:ext xmlns:c16="http://schemas.microsoft.com/office/drawing/2014/chart" uri="{C3380CC4-5D6E-409C-BE32-E72D297353CC}">
                <c16:uniqueId val="{00000007-AF8D-4746-A0CD-2215D3201F27}"/>
              </c:ext>
            </c:extLst>
          </c:dPt>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Sheet1!$G$3:$AD$3</c:f>
              <c:numCache>
                <c:formatCode>General</c:formatCode>
                <c:ptCount val="24"/>
                <c:pt idx="0">
                  <c:v>82</c:v>
                </c:pt>
                <c:pt idx="1">
                  <c:v>82</c:v>
                </c:pt>
                <c:pt idx="2">
                  <c:v>82</c:v>
                </c:pt>
                <c:pt idx="3">
                  <c:v>82</c:v>
                </c:pt>
                <c:pt idx="4">
                  <c:v>82</c:v>
                </c:pt>
                <c:pt idx="5">
                  <c:v>82</c:v>
                </c:pt>
                <c:pt idx="6">
                  <c:v>82</c:v>
                </c:pt>
                <c:pt idx="7">
                  <c:v>82</c:v>
                </c:pt>
                <c:pt idx="8">
                  <c:v>82</c:v>
                </c:pt>
                <c:pt idx="9">
                  <c:v>75</c:v>
                </c:pt>
                <c:pt idx="10">
                  <c:v>75</c:v>
                </c:pt>
                <c:pt idx="11">
                  <c:v>75</c:v>
                </c:pt>
                <c:pt idx="12">
                  <c:v>75</c:v>
                </c:pt>
                <c:pt idx="13">
                  <c:v>75</c:v>
                </c:pt>
                <c:pt idx="14">
                  <c:v>75</c:v>
                </c:pt>
                <c:pt idx="15">
                  <c:v>75</c:v>
                </c:pt>
                <c:pt idx="16">
                  <c:v>75</c:v>
                </c:pt>
                <c:pt idx="17">
                  <c:v>75</c:v>
                </c:pt>
                <c:pt idx="18">
                  <c:v>75</c:v>
                </c:pt>
                <c:pt idx="19">
                  <c:v>75</c:v>
                </c:pt>
                <c:pt idx="20">
                  <c:v>75</c:v>
                </c:pt>
                <c:pt idx="21">
                  <c:v>96</c:v>
                </c:pt>
                <c:pt idx="22">
                  <c:v>96</c:v>
                </c:pt>
                <c:pt idx="23">
                  <c:v>96</c:v>
                </c:pt>
              </c:numCache>
            </c:numRef>
          </c:val>
          <c:smooth val="0"/>
          <c:extLst>
            <c:ext xmlns:c16="http://schemas.microsoft.com/office/drawing/2014/chart" uri="{C3380CC4-5D6E-409C-BE32-E72D297353CC}">
              <c16:uniqueId val="{00000001-EA03-4D95-B942-2EFB88A3FA30}"/>
            </c:ext>
          </c:extLst>
        </c:ser>
        <c:dLbls>
          <c:showLegendKey val="0"/>
          <c:showVal val="0"/>
          <c:showCatName val="0"/>
          <c:showSerName val="0"/>
          <c:showPercent val="0"/>
          <c:showBubbleSize val="0"/>
        </c:dLbls>
        <c:marker val="1"/>
        <c:smooth val="0"/>
        <c:axId val="497362464"/>
        <c:axId val="497368368"/>
      </c:lineChart>
      <c:dateAx>
        <c:axId val="497362464"/>
        <c:scaling>
          <c:orientation val="minMax"/>
        </c:scaling>
        <c:delete val="1"/>
        <c:axPos val="b"/>
        <c:numFmt formatCode="General" sourceLinked="1"/>
        <c:majorTickMark val="out"/>
        <c:minorTickMark val="none"/>
        <c:tickLblPos val="nextTo"/>
        <c:crossAx val="497368368"/>
        <c:crosses val="autoZero"/>
        <c:auto val="0"/>
        <c:lblOffset val="100"/>
        <c:baseTimeUnit val="days"/>
      </c:dateAx>
      <c:valAx>
        <c:axId val="497368368"/>
        <c:scaling>
          <c:orientation val="minMax"/>
          <c:min val="60"/>
        </c:scaling>
        <c:delete val="0"/>
        <c:axPos val="l"/>
        <c:numFmt formatCode="General" sourceLinked="1"/>
        <c:majorTickMark val="none"/>
        <c:minorTickMark val="none"/>
        <c:tickLblPos val="none"/>
        <c:spPr>
          <a:solidFill>
            <a:schemeClr val="tx2"/>
          </a:solid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2464"/>
        <c:crossesAt val="22"/>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65128065888306E-3"/>
          <c:y val="2.4799844804353873E-2"/>
          <c:w val="0.99503354313680636"/>
          <c:h val="0.9082684131724541"/>
        </c:manualLayout>
      </c:layout>
      <c:lineChart>
        <c:grouping val="standard"/>
        <c:varyColors val="0"/>
        <c:ser>
          <c:idx val="0"/>
          <c:order val="0"/>
          <c:tx>
            <c:strRef>
              <c:f>Sheet1!$A$2</c:f>
              <c:strCache>
                <c:ptCount val="1"/>
                <c:pt idx="0">
                  <c:v>Adult Check On</c:v>
                </c:pt>
              </c:strCache>
            </c:strRef>
          </c:tx>
          <c:spPr>
            <a:ln w="25400" cap="rnd">
              <a:solidFill>
                <a:schemeClr val="bg2"/>
              </a:solidFill>
              <a:round/>
            </a:ln>
            <a:effectLst/>
          </c:spPr>
          <c:marker>
            <c:symbol val="circle"/>
            <c:size val="5"/>
            <c:spPr>
              <a:solidFill>
                <a:schemeClr val="bg2"/>
              </a:solidFill>
              <a:ln w="9525">
                <a:solidFill>
                  <a:schemeClr val="bg2"/>
                </a:solidFill>
              </a:ln>
              <a:effectLst/>
            </c:spPr>
          </c:marker>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Sheet1!$G$2:$AD$2</c:f>
              <c:numCache>
                <c:formatCode>General</c:formatCode>
                <c:ptCount val="24"/>
                <c:pt idx="0">
                  <c:v>70.833333333333343</c:v>
                </c:pt>
                <c:pt idx="1">
                  <c:v>73.4375</c:v>
                </c:pt>
                <c:pt idx="2">
                  <c:v>73.529411764705884</c:v>
                </c:pt>
                <c:pt idx="3">
                  <c:v>68.421052631578945</c:v>
                </c:pt>
                <c:pt idx="4">
                  <c:v>69.230769230769226</c:v>
                </c:pt>
                <c:pt idx="5">
                  <c:v>92.5</c:v>
                </c:pt>
                <c:pt idx="6">
                  <c:v>75</c:v>
                </c:pt>
                <c:pt idx="7">
                  <c:v>74.603174603174608</c:v>
                </c:pt>
                <c:pt idx="8">
                  <c:v>68.292682926829272</c:v>
                </c:pt>
                <c:pt idx="9">
                  <c:v>88.888888888888886</c:v>
                </c:pt>
                <c:pt idx="10">
                  <c:v>91.818181818181827</c:v>
                </c:pt>
                <c:pt idx="11">
                  <c:v>91.428571428571431</c:v>
                </c:pt>
                <c:pt idx="12">
                  <c:v>87.394957983193279</c:v>
                </c:pt>
                <c:pt idx="13">
                  <c:v>92.913385826771659</c:v>
                </c:pt>
                <c:pt idx="14">
                  <c:v>88.288288288288285</c:v>
                </c:pt>
                <c:pt idx="15">
                  <c:v>92.72727272727272</c:v>
                </c:pt>
                <c:pt idx="16">
                  <c:v>95.78947368421052</c:v>
                </c:pt>
                <c:pt idx="17">
                  <c:v>94.73684210526315</c:v>
                </c:pt>
                <c:pt idx="18">
                  <c:v>90.977443609022558</c:v>
                </c:pt>
                <c:pt idx="19">
                  <c:v>93.913043478260875</c:v>
                </c:pt>
                <c:pt idx="20">
                  <c:v>88.461538461538453</c:v>
                </c:pt>
                <c:pt idx="21">
                  <c:v>88.659793814432987</c:v>
                </c:pt>
                <c:pt idx="22">
                  <c:v>88.571428571428569</c:v>
                </c:pt>
                <c:pt idx="23">
                  <c:v>92.10526315789474</c:v>
                </c:pt>
              </c:numCache>
            </c:numRef>
          </c:val>
          <c:smooth val="0"/>
          <c:extLst>
            <c:ext xmlns:c16="http://schemas.microsoft.com/office/drawing/2014/chart" uri="{C3380CC4-5D6E-409C-BE32-E72D297353CC}">
              <c16:uniqueId val="{00000000-EA03-4D95-B942-2EFB88A3FA30}"/>
            </c:ext>
          </c:extLst>
        </c:ser>
        <c:ser>
          <c:idx val="1"/>
          <c:order val="1"/>
          <c:tx>
            <c:strRef>
              <c:f>Sheet1!$A$3</c:f>
              <c:strCache>
                <c:ptCount val="1"/>
                <c:pt idx="0">
                  <c:v>Target</c:v>
                </c:pt>
              </c:strCache>
            </c:strRef>
          </c:tx>
          <c:spPr>
            <a:ln w="19050" cap="rnd">
              <a:solidFill>
                <a:schemeClr val="accent2">
                  <a:lumMod val="75000"/>
                </a:schemeClr>
              </a:solidFill>
              <a:prstDash val="sysDash"/>
              <a:round/>
            </a:ln>
            <a:effectLst/>
          </c:spPr>
          <c:marker>
            <c:symbol val="none"/>
          </c:marker>
          <c:dPt>
            <c:idx val="9"/>
            <c:marker>
              <c:symbol val="none"/>
            </c:marker>
            <c:bubble3D val="0"/>
            <c:spPr>
              <a:ln w="19050" cap="rnd">
                <a:noFill/>
                <a:prstDash val="sysDash"/>
                <a:round/>
              </a:ln>
              <a:effectLst/>
            </c:spPr>
            <c:extLst>
              <c:ext xmlns:c16="http://schemas.microsoft.com/office/drawing/2014/chart" uri="{C3380CC4-5D6E-409C-BE32-E72D297353CC}">
                <c16:uniqueId val="{00000001-D5A1-40FA-A514-89E3B729A19A}"/>
              </c:ext>
            </c:extLst>
          </c:dPt>
          <c:dPt>
            <c:idx val="11"/>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3-D5A1-40FA-A514-89E3B729A19A}"/>
              </c:ext>
            </c:extLst>
          </c:dPt>
          <c:dPt>
            <c:idx val="21"/>
            <c:marker>
              <c:symbol val="none"/>
            </c:marker>
            <c:bubble3D val="0"/>
            <c:spPr>
              <a:ln w="19050" cap="rnd">
                <a:noFill/>
                <a:prstDash val="sysDash"/>
                <a:round/>
              </a:ln>
              <a:effectLst/>
            </c:spPr>
            <c:extLst>
              <c:ext xmlns:c16="http://schemas.microsoft.com/office/drawing/2014/chart" uri="{C3380CC4-5D6E-409C-BE32-E72D297353CC}">
                <c16:uniqueId val="{00000007-4C0D-4DD6-BA2B-ECCE630230C1}"/>
              </c:ext>
            </c:extLst>
          </c:dPt>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Sheet1!$G$3:$AD$3</c:f>
              <c:numCache>
                <c:formatCode>General</c:formatCode>
                <c:ptCount val="24"/>
                <c:pt idx="0">
                  <c:v>80</c:v>
                </c:pt>
                <c:pt idx="1">
                  <c:v>80</c:v>
                </c:pt>
                <c:pt idx="2">
                  <c:v>80</c:v>
                </c:pt>
                <c:pt idx="3">
                  <c:v>80</c:v>
                </c:pt>
                <c:pt idx="4">
                  <c:v>80</c:v>
                </c:pt>
                <c:pt idx="5">
                  <c:v>80</c:v>
                </c:pt>
                <c:pt idx="6">
                  <c:v>80</c:v>
                </c:pt>
                <c:pt idx="7">
                  <c:v>80</c:v>
                </c:pt>
                <c:pt idx="8">
                  <c:v>80</c:v>
                </c:pt>
                <c:pt idx="9">
                  <c:v>75</c:v>
                </c:pt>
                <c:pt idx="10">
                  <c:v>75</c:v>
                </c:pt>
                <c:pt idx="11">
                  <c:v>75</c:v>
                </c:pt>
                <c:pt idx="12">
                  <c:v>75</c:v>
                </c:pt>
                <c:pt idx="13">
                  <c:v>75</c:v>
                </c:pt>
                <c:pt idx="14">
                  <c:v>75</c:v>
                </c:pt>
                <c:pt idx="15">
                  <c:v>75</c:v>
                </c:pt>
                <c:pt idx="16">
                  <c:v>75</c:v>
                </c:pt>
                <c:pt idx="17">
                  <c:v>75</c:v>
                </c:pt>
                <c:pt idx="18">
                  <c:v>75</c:v>
                </c:pt>
                <c:pt idx="19">
                  <c:v>75</c:v>
                </c:pt>
                <c:pt idx="20">
                  <c:v>75</c:v>
                </c:pt>
                <c:pt idx="21">
                  <c:v>92</c:v>
                </c:pt>
                <c:pt idx="22">
                  <c:v>92</c:v>
                </c:pt>
                <c:pt idx="23">
                  <c:v>92</c:v>
                </c:pt>
              </c:numCache>
            </c:numRef>
          </c:val>
          <c:smooth val="0"/>
          <c:extLst>
            <c:ext xmlns:c16="http://schemas.microsoft.com/office/drawing/2014/chart" uri="{C3380CC4-5D6E-409C-BE32-E72D297353CC}">
              <c16:uniqueId val="{00000001-EA03-4D95-B942-2EFB88A3FA30}"/>
            </c:ext>
          </c:extLst>
        </c:ser>
        <c:dLbls>
          <c:showLegendKey val="0"/>
          <c:showVal val="0"/>
          <c:showCatName val="0"/>
          <c:showSerName val="0"/>
          <c:showPercent val="0"/>
          <c:showBubbleSize val="0"/>
        </c:dLbls>
        <c:marker val="1"/>
        <c:smooth val="0"/>
        <c:axId val="497362464"/>
        <c:axId val="497368368"/>
      </c:lineChart>
      <c:dateAx>
        <c:axId val="497362464"/>
        <c:scaling>
          <c:orientation val="minMax"/>
        </c:scaling>
        <c:delete val="1"/>
        <c:axPos val="b"/>
        <c:numFmt formatCode="General" sourceLinked="1"/>
        <c:majorTickMark val="none"/>
        <c:minorTickMark val="none"/>
        <c:tickLblPos val="none"/>
        <c:crossAx val="497368368"/>
        <c:crosses val="autoZero"/>
        <c:auto val="0"/>
        <c:lblOffset val="100"/>
        <c:baseTimeUnit val="days"/>
      </c:dateAx>
      <c:valAx>
        <c:axId val="497368368"/>
        <c:scaling>
          <c:orientation val="minMax"/>
          <c:min val="60"/>
        </c:scaling>
        <c:delete val="0"/>
        <c:axPos val="l"/>
        <c:numFmt formatCode="General" sourceLinked="1"/>
        <c:majorTickMark val="none"/>
        <c:minorTickMark val="none"/>
        <c:tickLblPos val="none"/>
        <c:spPr>
          <a:solidFill>
            <a:schemeClr val="tx2"/>
          </a:solid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2464"/>
        <c:crossesAt val="22"/>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8.2279931519618002E-2"/>
          <c:w val="0.96793006133818005"/>
          <c:h val="0.86720039405294758"/>
        </c:manualLayout>
      </c:layout>
      <c:barChart>
        <c:barDir val="col"/>
        <c:grouping val="clustered"/>
        <c:varyColors val="0"/>
        <c:ser>
          <c:idx val="0"/>
          <c:order val="0"/>
          <c:tx>
            <c:strRef>
              <c:f>Sheet1!$A$2</c:f>
              <c:strCache>
                <c:ptCount val="1"/>
                <c:pt idx="0">
                  <c:v>Annual CLABSI Rate</c:v>
                </c:pt>
              </c:strCache>
            </c:strRef>
          </c:tx>
          <c:spPr>
            <a:solidFill>
              <a:schemeClr val="bg2"/>
            </a:solidFill>
            <a:ln w="38100">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accent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Sheet1!$B$2:$AD$2</c:f>
              <c:numCache>
                <c:formatCode>0.00</c:formatCode>
                <c:ptCount val="29"/>
                <c:pt idx="0">
                  <c:v>1.9166787212498193</c:v>
                </c:pt>
                <c:pt idx="1">
                  <c:v>2.0318566089764518</c:v>
                </c:pt>
                <c:pt idx="2">
                  <c:v>1.0835617311492127</c:v>
                </c:pt>
                <c:pt idx="3">
                  <c:v>1.96</c:v>
                </c:pt>
                <c:pt idx="4">
                  <c:v>1.65</c:v>
                </c:pt>
              </c:numCache>
            </c:numRef>
          </c:val>
          <c:extLst>
            <c:ext xmlns:c16="http://schemas.microsoft.com/office/drawing/2014/chart" uri="{C3380CC4-5D6E-409C-BE32-E72D297353CC}">
              <c16:uniqueId val="{00000000-CBB2-4FCD-8D27-94C335D62BF2}"/>
            </c:ext>
          </c:extLst>
        </c:ser>
        <c:dLbls>
          <c:showLegendKey val="0"/>
          <c:showVal val="0"/>
          <c:showCatName val="0"/>
          <c:showSerName val="0"/>
          <c:showPercent val="0"/>
          <c:showBubbleSize val="0"/>
        </c:dLbls>
        <c:gapWidth val="25"/>
        <c:axId val="1722791231"/>
        <c:axId val="1722779167"/>
      </c:barChart>
      <c:lineChart>
        <c:grouping val="standard"/>
        <c:varyColors val="0"/>
        <c:ser>
          <c:idx val="1"/>
          <c:order val="1"/>
          <c:tx>
            <c:strRef>
              <c:f>Sheet1!$A$3</c:f>
              <c:strCache>
                <c:ptCount val="1"/>
                <c:pt idx="0">
                  <c:v>Monthly CLABSI Rate</c:v>
                </c:pt>
              </c:strCache>
            </c:strRef>
          </c:tx>
          <c:spPr>
            <a:ln w="28575" cap="rnd">
              <a:solidFill>
                <a:schemeClr val="bg2"/>
              </a:solidFill>
              <a:round/>
            </a:ln>
            <a:effectLst/>
          </c:spPr>
          <c:marker>
            <c:symbol val="circle"/>
            <c:size val="6"/>
            <c:spPr>
              <a:solidFill>
                <a:schemeClr val="bg2"/>
              </a:solidFill>
              <a:ln w="9525">
                <a:noFill/>
              </a:ln>
              <a:effectLst/>
            </c:spPr>
          </c:marker>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Sheet1!$B$3:$AD$3</c:f>
              <c:numCache>
                <c:formatCode>General</c:formatCode>
                <c:ptCount val="29"/>
                <c:pt idx="5" formatCode="0.00">
                  <c:v>0.80192461908580592</c:v>
                </c:pt>
                <c:pt idx="6" formatCode="0.00">
                  <c:v>1.8044027426921689</c:v>
                </c:pt>
                <c:pt idx="7" formatCode="0.00">
                  <c:v>0.78616352201257866</c:v>
                </c:pt>
                <c:pt idx="8" formatCode="0.00">
                  <c:v>0.75500188750471875</c:v>
                </c:pt>
                <c:pt idx="9" formatCode="0.00">
                  <c:v>1.5974440894568689</c:v>
                </c:pt>
                <c:pt idx="10" formatCode="0.00">
                  <c:v>1.1494252873563218</c:v>
                </c:pt>
                <c:pt idx="11" formatCode="0.00">
                  <c:v>2.3847376788553256</c:v>
                </c:pt>
                <c:pt idx="12" formatCode="0.00">
                  <c:v>0.3656307129798903</c:v>
                </c:pt>
                <c:pt idx="13" formatCode="0.00">
                  <c:v>0.38535645472061658</c:v>
                </c:pt>
                <c:pt idx="14" formatCode="0.00">
                  <c:v>3.5074045206547155</c:v>
                </c:pt>
                <c:pt idx="15" formatCode="0.00">
                  <c:v>2.6525198938992043</c:v>
                </c:pt>
                <c:pt idx="16" formatCode="0.00">
                  <c:v>2.1337126600284497</c:v>
                </c:pt>
                <c:pt idx="17" formatCode="0.00">
                  <c:v>2.2564874012786764</c:v>
                </c:pt>
                <c:pt idx="18" formatCode="0.00">
                  <c:v>1.5461925009663702</c:v>
                </c:pt>
                <c:pt idx="19" formatCode="0.00">
                  <c:v>1.463057790782736</c:v>
                </c:pt>
                <c:pt idx="20" formatCode="0.00">
                  <c:v>1.9193857965451055</c:v>
                </c:pt>
                <c:pt idx="21" formatCode="0.00">
                  <c:v>2.9059208136578278</c:v>
                </c:pt>
                <c:pt idx="22" formatCode="0.00">
                  <c:v>1.053001053001053</c:v>
                </c:pt>
                <c:pt idx="23" formatCode="0.00">
                  <c:v>1.6576875259013675</c:v>
                </c:pt>
                <c:pt idx="24" formatCode="0.00">
                  <c:v>0.73664825046040516</c:v>
                </c:pt>
                <c:pt idx="25" formatCode="0.00">
                  <c:v>1.8005041411595246</c:v>
                </c:pt>
                <c:pt idx="26" formatCode="0.00">
                  <c:v>1.4903129657228018</c:v>
                </c:pt>
                <c:pt idx="27" formatCode="0.00">
                  <c:v>1.1771630370806356</c:v>
                </c:pt>
                <c:pt idx="28" formatCode="0.00">
                  <c:v>2.3087071240105543</c:v>
                </c:pt>
              </c:numCache>
            </c:numRef>
          </c:val>
          <c:smooth val="0"/>
          <c:extLst>
            <c:ext xmlns:c16="http://schemas.microsoft.com/office/drawing/2014/chart" uri="{C3380CC4-5D6E-409C-BE32-E72D297353CC}">
              <c16:uniqueId val="{00000001-CBB2-4FCD-8D27-94C335D62BF2}"/>
            </c:ext>
          </c:extLst>
        </c:ser>
        <c:ser>
          <c:idx val="2"/>
          <c:order val="2"/>
          <c:tx>
            <c:strRef>
              <c:f>Sheet1!$A$4</c:f>
              <c:strCache>
                <c:ptCount val="1"/>
                <c:pt idx="0">
                  <c:v>Goal</c:v>
                </c:pt>
              </c:strCache>
            </c:strRef>
          </c:tx>
          <c:spPr>
            <a:ln w="28575" cap="rnd">
              <a:solidFill>
                <a:schemeClr val="accent2">
                  <a:lumMod val="75000"/>
                </a:schemeClr>
              </a:solidFill>
              <a:prstDash val="sysDash"/>
              <a:round/>
            </a:ln>
            <a:effectLst/>
          </c:spPr>
          <c:marker>
            <c:symbol val="none"/>
          </c:marker>
          <c:dPt>
            <c:idx val="14"/>
            <c:marker>
              <c:symbol val="none"/>
            </c:marker>
            <c:bubble3D val="0"/>
            <c:spPr>
              <a:ln w="28575" cap="rnd">
                <a:noFill/>
                <a:prstDash val="sysDash"/>
                <a:round/>
              </a:ln>
              <a:effectLst/>
            </c:spPr>
            <c:extLst>
              <c:ext xmlns:c16="http://schemas.microsoft.com/office/drawing/2014/chart" uri="{C3380CC4-5D6E-409C-BE32-E72D297353CC}">
                <c16:uniqueId val="{00000005-D34D-4399-AACA-5439048A7EAE}"/>
              </c:ext>
            </c:extLst>
          </c:dPt>
          <c:dPt>
            <c:idx val="18"/>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1-F7EB-4DAC-B621-8378A42D9697}"/>
              </c:ext>
            </c:extLst>
          </c:dPt>
          <c:dPt>
            <c:idx val="19"/>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2-FD44-4AEE-85B4-8300084B789F}"/>
              </c:ext>
            </c:extLst>
          </c:dPt>
          <c:dPt>
            <c:idx val="26"/>
            <c:marker>
              <c:symbol val="none"/>
            </c:marker>
            <c:bubble3D val="0"/>
            <c:spPr>
              <a:ln w="28575" cap="rnd">
                <a:noFill/>
                <a:prstDash val="sysDash"/>
                <a:round/>
              </a:ln>
              <a:effectLst/>
            </c:spPr>
            <c:extLst>
              <c:ext xmlns:c16="http://schemas.microsoft.com/office/drawing/2014/chart" uri="{C3380CC4-5D6E-409C-BE32-E72D297353CC}">
                <c16:uniqueId val="{00000004-D34D-4399-AACA-5439048A7EAE}"/>
              </c:ext>
            </c:extLst>
          </c:dPt>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Sheet1!$B$4:$AD$4</c:f>
              <c:numCache>
                <c:formatCode>General</c:formatCode>
                <c:ptCount val="29"/>
                <c:pt idx="5" formatCode="0.00">
                  <c:v>1.73</c:v>
                </c:pt>
                <c:pt idx="6" formatCode="0.00">
                  <c:v>1.73</c:v>
                </c:pt>
                <c:pt idx="7" formatCode="0.00">
                  <c:v>1.73</c:v>
                </c:pt>
                <c:pt idx="8" formatCode="0.00">
                  <c:v>1.73</c:v>
                </c:pt>
                <c:pt idx="9" formatCode="0.00">
                  <c:v>1.73</c:v>
                </c:pt>
                <c:pt idx="10" formatCode="0.00">
                  <c:v>1.73</c:v>
                </c:pt>
                <c:pt idx="11" formatCode="0.00">
                  <c:v>1.73</c:v>
                </c:pt>
                <c:pt idx="12" formatCode="0.00">
                  <c:v>1.73</c:v>
                </c:pt>
                <c:pt idx="13" formatCode="0.00">
                  <c:v>1.73</c:v>
                </c:pt>
                <c:pt idx="14" formatCode="0.00">
                  <c:v>0.97</c:v>
                </c:pt>
                <c:pt idx="15" formatCode="0.00">
                  <c:v>0.97</c:v>
                </c:pt>
                <c:pt idx="16" formatCode="0.00">
                  <c:v>0.97</c:v>
                </c:pt>
                <c:pt idx="17" formatCode="0.00">
                  <c:v>0.97</c:v>
                </c:pt>
                <c:pt idx="18" formatCode="0.00">
                  <c:v>0.97</c:v>
                </c:pt>
                <c:pt idx="19" formatCode="0.00">
                  <c:v>0.97</c:v>
                </c:pt>
                <c:pt idx="20" formatCode="0.00">
                  <c:v>0.97</c:v>
                </c:pt>
                <c:pt idx="21" formatCode="0.00">
                  <c:v>0.97</c:v>
                </c:pt>
                <c:pt idx="22" formatCode="0.00">
                  <c:v>0.97</c:v>
                </c:pt>
                <c:pt idx="23" formatCode="0.00">
                  <c:v>0.97</c:v>
                </c:pt>
                <c:pt idx="24" formatCode="0.00">
                  <c:v>0.97</c:v>
                </c:pt>
                <c:pt idx="25" formatCode="0.00">
                  <c:v>0.97</c:v>
                </c:pt>
                <c:pt idx="26" formatCode="0.00">
                  <c:v>0.97</c:v>
                </c:pt>
                <c:pt idx="27" formatCode="0.00">
                  <c:v>0.97</c:v>
                </c:pt>
                <c:pt idx="28" formatCode="0.00">
                  <c:v>0.97</c:v>
                </c:pt>
              </c:numCache>
            </c:numRef>
          </c:val>
          <c:smooth val="0"/>
          <c:extLst>
            <c:ext xmlns:c16="http://schemas.microsoft.com/office/drawing/2014/chart" uri="{C3380CC4-5D6E-409C-BE32-E72D297353CC}">
              <c16:uniqueId val="{00000002-CBB2-4FCD-8D27-94C335D62BF2}"/>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4"/>
          <c:min val="0"/>
        </c:scaling>
        <c:delete val="0"/>
        <c:axPos val="l"/>
        <c:numFmt formatCode="0%" sourceLinked="0"/>
        <c:majorTickMark val="none"/>
        <c:minorTickMark val="none"/>
        <c:tickLblPos val="none"/>
        <c:spPr>
          <a:noFill/>
          <a:ln w="254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7"/>
        <c:crossBetween val="between"/>
        <c:majorUnit val="6.000000000000001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4.9699025269655014E-2"/>
          <c:w val="0.96793006133818005"/>
          <c:h val="0.89978152546859969"/>
        </c:manualLayout>
      </c:layout>
      <c:lineChart>
        <c:grouping val="standard"/>
        <c:varyColors val="0"/>
        <c:ser>
          <c:idx val="0"/>
          <c:order val="0"/>
          <c:tx>
            <c:strRef>
              <c:f>Sheet1!$A$3</c:f>
              <c:strCache>
                <c:ptCount val="1"/>
                <c:pt idx="0">
                  <c:v>retention</c:v>
                </c:pt>
              </c:strCache>
            </c:strRef>
          </c:tx>
          <c:spPr>
            <a:ln w="38100" cap="rnd">
              <a:solidFill>
                <a:schemeClr val="bg2"/>
              </a:solidFill>
              <a:round/>
            </a:ln>
            <a:effectLst/>
          </c:spPr>
          <c:marker>
            <c:symbol val="circle"/>
            <c:size val="7"/>
            <c:spPr>
              <a:solidFill>
                <a:schemeClr val="bg2"/>
              </a:solidFill>
              <a:ln w="9525">
                <a:solidFill>
                  <a:schemeClr val="bg2"/>
                </a:solidFill>
              </a:ln>
              <a:effectLst/>
            </c:spPr>
          </c:marker>
          <c:cat>
            <c:strRef>
              <c:f>Sheet1!$G$2:$AD$2</c:f>
              <c:strCache>
                <c:ptCount val="24"/>
                <c:pt idx="0">
                  <c:v>Oct-19</c:v>
                </c:pt>
                <c:pt idx="1">
                  <c:v>Nov-19</c:v>
                </c:pt>
                <c:pt idx="2">
                  <c:v>Dec-19</c:v>
                </c:pt>
                <c:pt idx="3">
                  <c:v>Jan-20</c:v>
                </c:pt>
                <c:pt idx="4">
                  <c:v>Feb-20</c:v>
                </c:pt>
                <c:pt idx="5">
                  <c:v>Mar-20</c:v>
                </c:pt>
                <c:pt idx="6">
                  <c:v>Apr-20</c:v>
                </c:pt>
                <c:pt idx="7">
                  <c:v>May-20</c:v>
                </c:pt>
                <c:pt idx="8">
                  <c:v>Jun-20</c:v>
                </c:pt>
                <c:pt idx="9">
                  <c:v>Jul-20</c:v>
                </c:pt>
                <c:pt idx="10">
                  <c:v>Aug-20</c:v>
                </c:pt>
                <c:pt idx="11">
                  <c:v>Sep-20</c:v>
                </c:pt>
                <c:pt idx="12">
                  <c:v>Oct-20</c:v>
                </c:pt>
                <c:pt idx="13">
                  <c:v>Nov-20</c:v>
                </c:pt>
                <c:pt idx="14">
                  <c:v>Dec-20</c:v>
                </c:pt>
                <c:pt idx="15">
                  <c:v>Jan-21</c:v>
                </c:pt>
                <c:pt idx="16">
                  <c:v>Feb-21</c:v>
                </c:pt>
                <c:pt idx="17">
                  <c:v>Mar-21</c:v>
                </c:pt>
                <c:pt idx="18">
                  <c:v>Apr-21</c:v>
                </c:pt>
                <c:pt idx="19">
                  <c:v>May-21</c:v>
                </c:pt>
                <c:pt idx="20">
                  <c:v>Jun-21</c:v>
                </c:pt>
                <c:pt idx="21">
                  <c:v>Jul-21</c:v>
                </c:pt>
                <c:pt idx="22">
                  <c:v>Aug-21</c:v>
                </c:pt>
                <c:pt idx="23">
                  <c:v>Sep-21</c:v>
                </c:pt>
              </c:strCache>
            </c:strRef>
          </c:cat>
          <c:val>
            <c:numRef>
              <c:f>Sheet1!$G$3:$AD$3</c:f>
              <c:numCache>
                <c:formatCode>0.00%</c:formatCode>
                <c:ptCount val="24"/>
                <c:pt idx="0">
                  <c:v>0.99</c:v>
                </c:pt>
                <c:pt idx="1">
                  <c:v>0.98799999999999999</c:v>
                </c:pt>
                <c:pt idx="2">
                  <c:v>0.98699999999999999</c:v>
                </c:pt>
                <c:pt idx="3">
                  <c:v>0.99</c:v>
                </c:pt>
                <c:pt idx="4">
                  <c:v>0.98799999999999999</c:v>
                </c:pt>
                <c:pt idx="5">
                  <c:v>0.98599999999999999</c:v>
                </c:pt>
                <c:pt idx="6">
                  <c:v>0.98399999999999999</c:v>
                </c:pt>
                <c:pt idx="7">
                  <c:v>0.99099999999999999</c:v>
                </c:pt>
                <c:pt idx="8">
                  <c:v>0.99099999999999999</c:v>
                </c:pt>
                <c:pt idx="9">
                  <c:v>0.99</c:v>
                </c:pt>
                <c:pt idx="10">
                  <c:v>0.98899999999999999</c:v>
                </c:pt>
                <c:pt idx="11">
                  <c:v>0.99</c:v>
                </c:pt>
                <c:pt idx="12">
                  <c:v>0.98299999999999998</c:v>
                </c:pt>
                <c:pt idx="13">
                  <c:v>0.98899999999999999</c:v>
                </c:pt>
                <c:pt idx="14">
                  <c:v>0.98799999999999999</c:v>
                </c:pt>
                <c:pt idx="15">
                  <c:v>0.99</c:v>
                </c:pt>
                <c:pt idx="16">
                  <c:v>0.98599999999999999</c:v>
                </c:pt>
                <c:pt idx="17">
                  <c:v>0.98249391534293828</c:v>
                </c:pt>
                <c:pt idx="18">
                  <c:v>0.98386042406089458</c:v>
                </c:pt>
                <c:pt idx="19">
                  <c:v>0.98199999999999998</c:v>
                </c:pt>
                <c:pt idx="20">
                  <c:v>0.98599999999999999</c:v>
                </c:pt>
                <c:pt idx="21">
                  <c:v>0.97486785555500666</c:v>
                </c:pt>
                <c:pt idx="22">
                  <c:v>0.97304978619987281</c:v>
                </c:pt>
                <c:pt idx="23">
                  <c:v>0.971669064855475</c:v>
                </c:pt>
              </c:numCache>
            </c:numRef>
          </c:val>
          <c:smooth val="0"/>
          <c:extLst>
            <c:ext xmlns:c16="http://schemas.microsoft.com/office/drawing/2014/chart" uri="{C3380CC4-5D6E-409C-BE32-E72D297353CC}">
              <c16:uniqueId val="{00000000-C09C-42DE-8E03-BC705A59343F}"/>
            </c:ext>
          </c:extLst>
        </c:ser>
        <c:ser>
          <c:idx val="1"/>
          <c:order val="1"/>
          <c:tx>
            <c:strRef>
              <c:f>Sheet1!$A$4</c:f>
              <c:strCache>
                <c:ptCount val="1"/>
                <c:pt idx="0">
                  <c:v>Goal</c:v>
                </c:pt>
              </c:strCache>
            </c:strRef>
          </c:tx>
          <c:spPr>
            <a:ln w="28575" cap="rnd">
              <a:solidFill>
                <a:schemeClr val="accent2">
                  <a:lumMod val="75000"/>
                </a:schemeClr>
              </a:solidFill>
              <a:prstDash val="sysDash"/>
              <a:round/>
            </a:ln>
            <a:effectLst/>
          </c:spPr>
          <c:marker>
            <c:symbol val="none"/>
          </c:marker>
          <c:dPt>
            <c:idx val="9"/>
            <c:marker>
              <c:symbol val="none"/>
            </c:marker>
            <c:bubble3D val="0"/>
            <c:spPr>
              <a:ln w="28575" cap="rnd">
                <a:noFill/>
                <a:prstDash val="sysDash"/>
                <a:round/>
              </a:ln>
              <a:effectLst/>
            </c:spPr>
            <c:extLst>
              <c:ext xmlns:c16="http://schemas.microsoft.com/office/drawing/2014/chart" uri="{C3380CC4-5D6E-409C-BE32-E72D297353CC}">
                <c16:uniqueId val="{00000001-50F7-4E99-AD65-E71117E0E764}"/>
              </c:ext>
            </c:extLst>
          </c:dPt>
          <c:dPt>
            <c:idx val="21"/>
            <c:marker>
              <c:symbol val="none"/>
            </c:marker>
            <c:bubble3D val="0"/>
            <c:spPr>
              <a:ln w="28575" cap="rnd">
                <a:noFill/>
                <a:prstDash val="sysDash"/>
                <a:round/>
              </a:ln>
              <a:effectLst/>
            </c:spPr>
            <c:extLst>
              <c:ext xmlns:c16="http://schemas.microsoft.com/office/drawing/2014/chart" uri="{C3380CC4-5D6E-409C-BE32-E72D297353CC}">
                <c16:uniqueId val="{00000000-50F7-4E99-AD65-E71117E0E764}"/>
              </c:ext>
            </c:extLst>
          </c:dPt>
          <c:cat>
            <c:strRef>
              <c:f>Sheet1!$G$2:$AD$2</c:f>
              <c:strCache>
                <c:ptCount val="24"/>
                <c:pt idx="0">
                  <c:v>Oct-19</c:v>
                </c:pt>
                <c:pt idx="1">
                  <c:v>Nov-19</c:v>
                </c:pt>
                <c:pt idx="2">
                  <c:v>Dec-19</c:v>
                </c:pt>
                <c:pt idx="3">
                  <c:v>Jan-20</c:v>
                </c:pt>
                <c:pt idx="4">
                  <c:v>Feb-20</c:v>
                </c:pt>
                <c:pt idx="5">
                  <c:v>Mar-20</c:v>
                </c:pt>
                <c:pt idx="6">
                  <c:v>Apr-20</c:v>
                </c:pt>
                <c:pt idx="7">
                  <c:v>May-20</c:v>
                </c:pt>
                <c:pt idx="8">
                  <c:v>Jun-20</c:v>
                </c:pt>
                <c:pt idx="9">
                  <c:v>Jul-20</c:v>
                </c:pt>
                <c:pt idx="10">
                  <c:v>Aug-20</c:v>
                </c:pt>
                <c:pt idx="11">
                  <c:v>Sep-20</c:v>
                </c:pt>
                <c:pt idx="12">
                  <c:v>Oct-20</c:v>
                </c:pt>
                <c:pt idx="13">
                  <c:v>Nov-20</c:v>
                </c:pt>
                <c:pt idx="14">
                  <c:v>Dec-20</c:v>
                </c:pt>
                <c:pt idx="15">
                  <c:v>Jan-21</c:v>
                </c:pt>
                <c:pt idx="16">
                  <c:v>Feb-21</c:v>
                </c:pt>
                <c:pt idx="17">
                  <c:v>Mar-21</c:v>
                </c:pt>
                <c:pt idx="18">
                  <c:v>Apr-21</c:v>
                </c:pt>
                <c:pt idx="19">
                  <c:v>May-21</c:v>
                </c:pt>
                <c:pt idx="20">
                  <c:v>Jun-21</c:v>
                </c:pt>
                <c:pt idx="21">
                  <c:v>Jul-21</c:v>
                </c:pt>
                <c:pt idx="22">
                  <c:v>Aug-21</c:v>
                </c:pt>
                <c:pt idx="23">
                  <c:v>Sep-21</c:v>
                </c:pt>
              </c:strCache>
            </c:strRef>
          </c:cat>
          <c:val>
            <c:numRef>
              <c:f>Sheet1!$G$4:$AD$4</c:f>
              <c:numCache>
                <c:formatCode>0.00%</c:formatCode>
                <c:ptCount val="24"/>
                <c:pt idx="0">
                  <c:v>0.98966666666666669</c:v>
                </c:pt>
                <c:pt idx="1">
                  <c:v>0.98966666666666669</c:v>
                </c:pt>
                <c:pt idx="2">
                  <c:v>0.98966666666666669</c:v>
                </c:pt>
                <c:pt idx="3">
                  <c:v>0.98966666666666669</c:v>
                </c:pt>
                <c:pt idx="4">
                  <c:v>0.98966666666666669</c:v>
                </c:pt>
                <c:pt idx="5">
                  <c:v>0.98966666666666669</c:v>
                </c:pt>
                <c:pt idx="6">
                  <c:v>0.98966666666666669</c:v>
                </c:pt>
                <c:pt idx="7">
                  <c:v>0.98966666666666703</c:v>
                </c:pt>
                <c:pt idx="8">
                  <c:v>0.98966666666666703</c:v>
                </c:pt>
                <c:pt idx="9">
                  <c:v>0.98966666666666703</c:v>
                </c:pt>
                <c:pt idx="10">
                  <c:v>0.98966666666666703</c:v>
                </c:pt>
                <c:pt idx="11">
                  <c:v>0.98966666666666703</c:v>
                </c:pt>
                <c:pt idx="12">
                  <c:v>0.98966666666666703</c:v>
                </c:pt>
                <c:pt idx="13">
                  <c:v>0.98966666666666703</c:v>
                </c:pt>
                <c:pt idx="14">
                  <c:v>0.98966666666666703</c:v>
                </c:pt>
                <c:pt idx="15">
                  <c:v>0.98966666666666703</c:v>
                </c:pt>
                <c:pt idx="16">
                  <c:v>0.98966666666666703</c:v>
                </c:pt>
                <c:pt idx="17">
                  <c:v>0.98966666666666703</c:v>
                </c:pt>
                <c:pt idx="18">
                  <c:v>0.98966666666666703</c:v>
                </c:pt>
                <c:pt idx="19">
                  <c:v>0.98966666666666703</c:v>
                </c:pt>
                <c:pt idx="20">
                  <c:v>0.98966666666666703</c:v>
                </c:pt>
                <c:pt idx="21">
                  <c:v>0.98919999999999997</c:v>
                </c:pt>
                <c:pt idx="22">
                  <c:v>0.98919999999999997</c:v>
                </c:pt>
                <c:pt idx="23">
                  <c:v>0.98919999999999997</c:v>
                </c:pt>
              </c:numCache>
            </c:numRef>
          </c:val>
          <c:smooth val="0"/>
          <c:extLst>
            <c:ext xmlns:c16="http://schemas.microsoft.com/office/drawing/2014/chart" uri="{C3380CC4-5D6E-409C-BE32-E72D297353CC}">
              <c16:uniqueId val="{00000002-C09C-42DE-8E03-BC705A59343F}"/>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1"/>
        <c:axPos val="b"/>
        <c:numFmt formatCode="@" sourceLinked="0"/>
        <c:majorTickMark val="out"/>
        <c:minorTickMark val="none"/>
        <c:tickLblPos val="nextTo"/>
        <c:crossAx val="1722779167"/>
        <c:crosses val="autoZero"/>
        <c:auto val="0"/>
        <c:lblOffset val="100"/>
        <c:baseTimeUnit val="days"/>
      </c:dateAx>
      <c:valAx>
        <c:axId val="1722779167"/>
        <c:scaling>
          <c:orientation val="minMax"/>
          <c:max val="1"/>
          <c:min val="0.96000000000000008"/>
        </c:scaling>
        <c:delete val="0"/>
        <c:axPos val="l"/>
        <c:numFmt formatCode="0%" sourceLinked="0"/>
        <c:majorTickMark val="none"/>
        <c:minorTickMark val="none"/>
        <c:tickLblPos val="none"/>
        <c:spPr>
          <a:noFill/>
          <a:ln w="254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2"/>
        <c:crossBetween val="between"/>
        <c:majorUnit val="6.000000000000001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8.2279931519618002E-2"/>
          <c:w val="0.96793006133818005"/>
          <c:h val="0.86720039405294758"/>
        </c:manualLayout>
      </c:layout>
      <c:barChart>
        <c:barDir val="col"/>
        <c:grouping val="clustered"/>
        <c:varyColors val="0"/>
        <c:ser>
          <c:idx val="0"/>
          <c:order val="0"/>
          <c:tx>
            <c:strRef>
              <c:f>Sheet1!$A$2</c:f>
              <c:strCache>
                <c:ptCount val="1"/>
                <c:pt idx="0">
                  <c:v>Annual CLABSI SIR</c:v>
                </c:pt>
              </c:strCache>
            </c:strRef>
          </c:tx>
          <c:spPr>
            <a:solidFill>
              <a:schemeClr val="bg2"/>
            </a:solidFill>
            <a:ln w="38100">
              <a:noFill/>
            </a:ln>
            <a:effectLst/>
          </c:spPr>
          <c:invertIfNegative val="0"/>
          <c:dLbls>
            <c:numFmt formatCode="#,##0.000" sourceLinked="0"/>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accent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Sheet1!$B$2:$AD$2</c:f>
              <c:numCache>
                <c:formatCode>General</c:formatCode>
                <c:ptCount val="29"/>
                <c:pt idx="0">
                  <c:v>1.425</c:v>
                </c:pt>
                <c:pt idx="1">
                  <c:v>1.2849999999999999</c:v>
                </c:pt>
                <c:pt idx="2">
                  <c:v>0.88600000000000001</c:v>
                </c:pt>
                <c:pt idx="3">
                  <c:v>2.1280000000000001</c:v>
                </c:pt>
                <c:pt idx="4">
                  <c:v>1.66</c:v>
                </c:pt>
              </c:numCache>
            </c:numRef>
          </c:val>
          <c:extLst>
            <c:ext xmlns:c16="http://schemas.microsoft.com/office/drawing/2014/chart" uri="{C3380CC4-5D6E-409C-BE32-E72D297353CC}">
              <c16:uniqueId val="{00000000-CBB2-4FCD-8D27-94C335D62BF2}"/>
            </c:ext>
          </c:extLst>
        </c:ser>
        <c:dLbls>
          <c:showLegendKey val="0"/>
          <c:showVal val="0"/>
          <c:showCatName val="0"/>
          <c:showSerName val="0"/>
          <c:showPercent val="0"/>
          <c:showBubbleSize val="0"/>
        </c:dLbls>
        <c:gapWidth val="25"/>
        <c:axId val="1722791231"/>
        <c:axId val="1722779167"/>
      </c:barChart>
      <c:lineChart>
        <c:grouping val="standard"/>
        <c:varyColors val="0"/>
        <c:ser>
          <c:idx val="1"/>
          <c:order val="1"/>
          <c:tx>
            <c:strRef>
              <c:f>Sheet1!$A$3</c:f>
              <c:strCache>
                <c:ptCount val="1"/>
                <c:pt idx="0">
                  <c:v>Monthly CLABSI SIR</c:v>
                </c:pt>
              </c:strCache>
            </c:strRef>
          </c:tx>
          <c:spPr>
            <a:ln w="28575" cap="rnd">
              <a:solidFill>
                <a:schemeClr val="bg2"/>
              </a:solidFill>
              <a:round/>
            </a:ln>
            <a:effectLst/>
          </c:spPr>
          <c:marker>
            <c:symbol val="circle"/>
            <c:size val="6"/>
            <c:spPr>
              <a:solidFill>
                <a:schemeClr val="bg2"/>
              </a:solidFill>
              <a:ln w="9525">
                <a:noFill/>
              </a:ln>
              <a:effectLst/>
            </c:spPr>
          </c:marker>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Sheet1!$B$3:$AD$3</c:f>
              <c:numCache>
                <c:formatCode>General</c:formatCode>
                <c:ptCount val="29"/>
                <c:pt idx="5">
                  <c:v>0.5</c:v>
                </c:pt>
                <c:pt idx="6">
                  <c:v>0</c:v>
                </c:pt>
                <c:pt idx="7">
                  <c:v>0.46</c:v>
                </c:pt>
                <c:pt idx="8">
                  <c:v>0.49</c:v>
                </c:pt>
                <c:pt idx="9">
                  <c:v>1.51</c:v>
                </c:pt>
                <c:pt idx="10">
                  <c:v>1.38</c:v>
                </c:pt>
                <c:pt idx="11">
                  <c:v>3.04</c:v>
                </c:pt>
                <c:pt idx="12">
                  <c:v>0</c:v>
                </c:pt>
                <c:pt idx="13">
                  <c:v>1.05</c:v>
                </c:pt>
                <c:pt idx="14">
                  <c:v>5.1980000000000004</c:v>
                </c:pt>
                <c:pt idx="15">
                  <c:v>3.3340000000000001</c:v>
                </c:pt>
                <c:pt idx="16">
                  <c:v>2.1219999999999999</c:v>
                </c:pt>
                <c:pt idx="17">
                  <c:v>2.7370000000000001</c:v>
                </c:pt>
                <c:pt idx="18">
                  <c:v>2.504</c:v>
                </c:pt>
                <c:pt idx="19">
                  <c:v>1.7849999999999999</c:v>
                </c:pt>
                <c:pt idx="20">
                  <c:v>1.88</c:v>
                </c:pt>
                <c:pt idx="21">
                  <c:v>2.6720000000000002</c:v>
                </c:pt>
                <c:pt idx="22" formatCode="0.00">
                  <c:v>1.42</c:v>
                </c:pt>
                <c:pt idx="23">
                  <c:v>0.55200000000000005</c:v>
                </c:pt>
                <c:pt idx="24">
                  <c:v>0.5</c:v>
                </c:pt>
                <c:pt idx="25">
                  <c:v>1.34</c:v>
                </c:pt>
                <c:pt idx="26" formatCode="0.00">
                  <c:v>0.85799999999999998</c:v>
                </c:pt>
                <c:pt idx="27">
                  <c:v>1.2090000000000001</c:v>
                </c:pt>
                <c:pt idx="28">
                  <c:v>2.895</c:v>
                </c:pt>
              </c:numCache>
            </c:numRef>
          </c:val>
          <c:smooth val="0"/>
          <c:extLst>
            <c:ext xmlns:c16="http://schemas.microsoft.com/office/drawing/2014/chart" uri="{C3380CC4-5D6E-409C-BE32-E72D297353CC}">
              <c16:uniqueId val="{00000001-CBB2-4FCD-8D27-94C335D62BF2}"/>
            </c:ext>
          </c:extLst>
        </c:ser>
        <c:ser>
          <c:idx val="2"/>
          <c:order val="2"/>
          <c:tx>
            <c:strRef>
              <c:f>Sheet1!$A$4</c:f>
              <c:strCache>
                <c:ptCount val="1"/>
                <c:pt idx="0">
                  <c:v>Goal</c:v>
                </c:pt>
              </c:strCache>
            </c:strRef>
          </c:tx>
          <c:spPr>
            <a:ln w="28575" cap="rnd">
              <a:solidFill>
                <a:schemeClr val="accent2">
                  <a:lumMod val="75000"/>
                </a:schemeClr>
              </a:solidFill>
              <a:prstDash val="sysDash"/>
              <a:round/>
            </a:ln>
            <a:effectLst/>
          </c:spPr>
          <c:marker>
            <c:symbol val="none"/>
          </c:marker>
          <c:dPt>
            <c:idx val="19"/>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1-C9D8-43B3-9F7F-AB9BA42681C2}"/>
              </c:ext>
            </c:extLst>
          </c:dPt>
          <c:dPt>
            <c:idx val="26"/>
            <c:marker>
              <c:symbol val="none"/>
            </c:marker>
            <c:bubble3D val="0"/>
            <c:spPr>
              <a:ln w="28575" cap="rnd">
                <a:noFill/>
                <a:prstDash val="sysDash"/>
                <a:round/>
              </a:ln>
              <a:effectLst/>
            </c:spPr>
            <c:extLst>
              <c:ext xmlns:c16="http://schemas.microsoft.com/office/drawing/2014/chart" uri="{C3380CC4-5D6E-409C-BE32-E72D297353CC}">
                <c16:uniqueId val="{00000002-628C-4044-976E-C2B372D0569A}"/>
              </c:ext>
            </c:extLst>
          </c:dPt>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Sheet1!$B$4:$AD$4</c:f>
              <c:numCache>
                <c:formatCode>General</c:formatCode>
                <c:ptCount val="29"/>
                <c:pt idx="14" formatCode="0.000">
                  <c:v>0.73899999999999999</c:v>
                </c:pt>
                <c:pt idx="15" formatCode="0.000">
                  <c:v>0.73899999999999999</c:v>
                </c:pt>
                <c:pt idx="16" formatCode="0.000">
                  <c:v>0.73899999999999999</c:v>
                </c:pt>
                <c:pt idx="17" formatCode="0.000">
                  <c:v>0.73899999999999999</c:v>
                </c:pt>
                <c:pt idx="18" formatCode="0.000">
                  <c:v>0.73899999999999999</c:v>
                </c:pt>
                <c:pt idx="19" formatCode="0.000">
                  <c:v>0.73899999999999999</c:v>
                </c:pt>
                <c:pt idx="20" formatCode="0.000">
                  <c:v>0.73899999999999999</c:v>
                </c:pt>
                <c:pt idx="21" formatCode="0.000">
                  <c:v>0.73899999999999999</c:v>
                </c:pt>
                <c:pt idx="22" formatCode="0.000">
                  <c:v>0.73899999999999999</c:v>
                </c:pt>
                <c:pt idx="23" formatCode="0.000">
                  <c:v>0.73899999999999999</c:v>
                </c:pt>
                <c:pt idx="24" formatCode="0.000">
                  <c:v>0.73899999999999999</c:v>
                </c:pt>
                <c:pt idx="25" formatCode="0.000">
                  <c:v>0.73899999999999999</c:v>
                </c:pt>
                <c:pt idx="26" formatCode="0.000">
                  <c:v>0.59</c:v>
                </c:pt>
                <c:pt idx="27" formatCode="0.000">
                  <c:v>0.59</c:v>
                </c:pt>
                <c:pt idx="28" formatCode="0.000">
                  <c:v>0.59</c:v>
                </c:pt>
              </c:numCache>
            </c:numRef>
          </c:val>
          <c:smooth val="0"/>
          <c:extLst>
            <c:ext xmlns:c16="http://schemas.microsoft.com/office/drawing/2014/chart" uri="{C3380CC4-5D6E-409C-BE32-E72D297353CC}">
              <c16:uniqueId val="{00000002-CBB2-4FCD-8D27-94C335D62BF2}"/>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5.5"/>
          <c:min val="0"/>
        </c:scaling>
        <c:delete val="0"/>
        <c:axPos val="l"/>
        <c:numFmt formatCode="0%" sourceLinked="0"/>
        <c:majorTickMark val="none"/>
        <c:minorTickMark val="none"/>
        <c:tickLblPos val="none"/>
        <c:spPr>
          <a:noFill/>
          <a:ln w="254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7"/>
        <c:crossBetween val="between"/>
        <c:majorUnit val="6.000000000000001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8.2279931519618002E-2"/>
          <c:w val="0.96793006133818005"/>
          <c:h val="0.86720039405294758"/>
        </c:manualLayout>
      </c:layout>
      <c:barChart>
        <c:barDir val="col"/>
        <c:grouping val="clustered"/>
        <c:varyColors val="0"/>
        <c:ser>
          <c:idx val="0"/>
          <c:order val="0"/>
          <c:tx>
            <c:strRef>
              <c:f>Sheet1!$A$2</c:f>
              <c:strCache>
                <c:ptCount val="1"/>
                <c:pt idx="0">
                  <c:v>Annual CAUIT Rate</c:v>
                </c:pt>
              </c:strCache>
            </c:strRef>
          </c:tx>
          <c:spPr>
            <a:solidFill>
              <a:schemeClr val="bg2"/>
            </a:solidFill>
            <a:ln w="38100">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accent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Sheet1!$B$2:$AD$2</c:f>
              <c:numCache>
                <c:formatCode>0.00</c:formatCode>
                <c:ptCount val="29"/>
                <c:pt idx="0">
                  <c:v>1.8167245524979962</c:v>
                </c:pt>
                <c:pt idx="1">
                  <c:v>1.5732265446224256</c:v>
                </c:pt>
                <c:pt idx="2">
                  <c:v>1.2502083680613436</c:v>
                </c:pt>
                <c:pt idx="3">
                  <c:v>2.21</c:v>
                </c:pt>
                <c:pt idx="4">
                  <c:v>2.14</c:v>
                </c:pt>
              </c:numCache>
            </c:numRef>
          </c:val>
          <c:extLst>
            <c:ext xmlns:c16="http://schemas.microsoft.com/office/drawing/2014/chart" uri="{C3380CC4-5D6E-409C-BE32-E72D297353CC}">
              <c16:uniqueId val="{00000000-CBB2-4FCD-8D27-94C335D62BF2}"/>
            </c:ext>
          </c:extLst>
        </c:ser>
        <c:dLbls>
          <c:showLegendKey val="0"/>
          <c:showVal val="0"/>
          <c:showCatName val="0"/>
          <c:showSerName val="0"/>
          <c:showPercent val="0"/>
          <c:showBubbleSize val="0"/>
        </c:dLbls>
        <c:gapWidth val="25"/>
        <c:axId val="1722791231"/>
        <c:axId val="1722779167"/>
      </c:barChart>
      <c:lineChart>
        <c:grouping val="standard"/>
        <c:varyColors val="0"/>
        <c:ser>
          <c:idx val="1"/>
          <c:order val="1"/>
          <c:tx>
            <c:strRef>
              <c:f>Sheet1!$A$3</c:f>
              <c:strCache>
                <c:ptCount val="1"/>
                <c:pt idx="0">
                  <c:v>Monthly CAUTI Rate</c:v>
                </c:pt>
              </c:strCache>
            </c:strRef>
          </c:tx>
          <c:spPr>
            <a:ln w="28575" cap="rnd">
              <a:solidFill>
                <a:schemeClr val="bg2"/>
              </a:solidFill>
              <a:round/>
            </a:ln>
            <a:effectLst/>
          </c:spPr>
          <c:marker>
            <c:symbol val="circle"/>
            <c:size val="6"/>
            <c:spPr>
              <a:solidFill>
                <a:schemeClr val="bg2"/>
              </a:solidFill>
              <a:ln w="9525">
                <a:noFill/>
              </a:ln>
              <a:effectLst/>
            </c:spPr>
          </c:marker>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Sheet1!$B$3:$AD$3</c:f>
              <c:numCache>
                <c:formatCode>General</c:formatCode>
                <c:ptCount val="29"/>
                <c:pt idx="5" formatCode="0.00">
                  <c:v>0.46511627906976749</c:v>
                </c:pt>
                <c:pt idx="6" formatCode="0.00">
                  <c:v>1.5</c:v>
                </c:pt>
                <c:pt idx="7" formatCode="0.00">
                  <c:v>2.04</c:v>
                </c:pt>
                <c:pt idx="8" formatCode="0.00">
                  <c:v>0</c:v>
                </c:pt>
                <c:pt idx="9" formatCode="0.00">
                  <c:v>1.6411378555798686</c:v>
                </c:pt>
                <c:pt idx="10" formatCode="0.00">
                  <c:v>3.1104199066874028</c:v>
                </c:pt>
                <c:pt idx="11" formatCode="0.00">
                  <c:v>0.53219797764768495</c:v>
                </c:pt>
                <c:pt idx="12" formatCode="0.00">
                  <c:v>1.2310217480508823</c:v>
                </c:pt>
                <c:pt idx="13" formatCode="0.00">
                  <c:v>0</c:v>
                </c:pt>
                <c:pt idx="14" formatCode="0.00">
                  <c:v>2.0383204239706481</c:v>
                </c:pt>
                <c:pt idx="15" formatCode="0.00">
                  <c:v>5.1221434200157603</c:v>
                </c:pt>
                <c:pt idx="16" formatCode="0.00">
                  <c:v>2.9698769622401358</c:v>
                </c:pt>
                <c:pt idx="17" formatCode="0.00">
                  <c:v>1.279317697228145</c:v>
                </c:pt>
                <c:pt idx="18" formatCode="0.00">
                  <c:v>1.8223234624145788</c:v>
                </c:pt>
                <c:pt idx="19" formatCode="0.00">
                  <c:v>1.5267175572519083</c:v>
                </c:pt>
                <c:pt idx="20" formatCode="0.00">
                  <c:v>3.5506778566817303</c:v>
                </c:pt>
                <c:pt idx="21" formatCode="0.00">
                  <c:v>1.1337868480725624</c:v>
                </c:pt>
                <c:pt idx="22" formatCode="0.00">
                  <c:v>1.7123287671232876</c:v>
                </c:pt>
                <c:pt idx="23" formatCode="0.00">
                  <c:v>0.44404973357015987</c:v>
                </c:pt>
                <c:pt idx="24" formatCode="0.00">
                  <c:v>1.1148272017837235</c:v>
                </c:pt>
                <c:pt idx="25" formatCode="0.00">
                  <c:v>1.6792611251049538</c:v>
                </c:pt>
                <c:pt idx="26" formatCode="0.00">
                  <c:v>1.3748854262144821</c:v>
                </c:pt>
                <c:pt idx="27" formatCode="0.00">
                  <c:v>2.4424284717376135</c:v>
                </c:pt>
                <c:pt idx="28" formatCode="0.00">
                  <c:v>2.4171270718232045</c:v>
                </c:pt>
              </c:numCache>
            </c:numRef>
          </c:val>
          <c:smooth val="0"/>
          <c:extLst>
            <c:ext xmlns:c16="http://schemas.microsoft.com/office/drawing/2014/chart" uri="{C3380CC4-5D6E-409C-BE32-E72D297353CC}">
              <c16:uniqueId val="{00000001-CBB2-4FCD-8D27-94C335D62BF2}"/>
            </c:ext>
          </c:extLst>
        </c:ser>
        <c:ser>
          <c:idx val="2"/>
          <c:order val="2"/>
          <c:tx>
            <c:strRef>
              <c:f>Sheet1!$A$4</c:f>
              <c:strCache>
                <c:ptCount val="1"/>
                <c:pt idx="0">
                  <c:v>Goal</c:v>
                </c:pt>
              </c:strCache>
            </c:strRef>
          </c:tx>
          <c:spPr>
            <a:ln w="28575" cap="rnd">
              <a:solidFill>
                <a:schemeClr val="accent2">
                  <a:lumMod val="75000"/>
                </a:schemeClr>
              </a:solidFill>
              <a:prstDash val="sysDash"/>
              <a:round/>
            </a:ln>
            <a:effectLst/>
          </c:spPr>
          <c:marker>
            <c:symbol val="none"/>
          </c:marker>
          <c:dPt>
            <c:idx val="7"/>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1-79CE-46E0-8335-7A009FB806EB}"/>
              </c:ext>
            </c:extLst>
          </c:dPt>
          <c:dPt>
            <c:idx val="14"/>
            <c:marker>
              <c:symbol val="none"/>
            </c:marker>
            <c:bubble3D val="0"/>
            <c:spPr>
              <a:ln w="28575" cap="rnd">
                <a:noFill/>
                <a:prstDash val="sysDash"/>
                <a:round/>
              </a:ln>
              <a:effectLst/>
            </c:spPr>
            <c:extLst>
              <c:ext xmlns:c16="http://schemas.microsoft.com/office/drawing/2014/chart" uri="{C3380CC4-5D6E-409C-BE32-E72D297353CC}">
                <c16:uniqueId val="{00000007-1889-4E59-B894-ED17E1140746}"/>
              </c:ext>
            </c:extLst>
          </c:dPt>
          <c:dPt>
            <c:idx val="18"/>
            <c:marker>
              <c:symbol val="none"/>
            </c:marker>
            <c:bubble3D val="0"/>
            <c:spPr>
              <a:ln w="28575" cap="rnd">
                <a:noFill/>
                <a:prstDash val="sysDash"/>
                <a:round/>
              </a:ln>
              <a:effectLst/>
            </c:spPr>
            <c:extLst>
              <c:ext xmlns:c16="http://schemas.microsoft.com/office/drawing/2014/chart" uri="{C3380CC4-5D6E-409C-BE32-E72D297353CC}">
                <c16:uniqueId val="{00000004-9495-4543-B2E5-CB02DC0C4C95}"/>
              </c:ext>
            </c:extLst>
          </c:dPt>
          <c:dPt>
            <c:idx val="19"/>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5-79CE-46E0-8335-7A009FB806EB}"/>
              </c:ext>
            </c:extLst>
          </c:dPt>
          <c:dPt>
            <c:idx val="26"/>
            <c:marker>
              <c:symbol val="none"/>
            </c:marker>
            <c:bubble3D val="0"/>
            <c:spPr>
              <a:ln w="28575" cap="rnd">
                <a:noFill/>
                <a:prstDash val="sysDash"/>
                <a:round/>
              </a:ln>
              <a:effectLst/>
            </c:spPr>
            <c:extLst>
              <c:ext xmlns:c16="http://schemas.microsoft.com/office/drawing/2014/chart" uri="{C3380CC4-5D6E-409C-BE32-E72D297353CC}">
                <c16:uniqueId val="{00000006-1889-4E59-B894-ED17E1140746}"/>
              </c:ext>
            </c:extLst>
          </c:dPt>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Sheet1!$B$4:$AD$4</c:f>
              <c:numCache>
                <c:formatCode>General</c:formatCode>
                <c:ptCount val="29"/>
                <c:pt idx="5" formatCode="0.00">
                  <c:v>1.5</c:v>
                </c:pt>
                <c:pt idx="6" formatCode="0.00">
                  <c:v>1.5</c:v>
                </c:pt>
                <c:pt idx="7" formatCode="0.00">
                  <c:v>1.5</c:v>
                </c:pt>
                <c:pt idx="8" formatCode="0.00">
                  <c:v>1.5</c:v>
                </c:pt>
                <c:pt idx="9" formatCode="0.00">
                  <c:v>1.5</c:v>
                </c:pt>
                <c:pt idx="10" formatCode="0.00">
                  <c:v>1.5</c:v>
                </c:pt>
                <c:pt idx="11" formatCode="0.00">
                  <c:v>1.5</c:v>
                </c:pt>
                <c:pt idx="12" formatCode="0.00">
                  <c:v>1.5</c:v>
                </c:pt>
                <c:pt idx="13" formatCode="0.00">
                  <c:v>1.5</c:v>
                </c:pt>
                <c:pt idx="14" formatCode="0.00">
                  <c:v>1.1299999999999999</c:v>
                </c:pt>
                <c:pt idx="15" formatCode="0.00">
                  <c:v>1.1299999999999999</c:v>
                </c:pt>
                <c:pt idx="16" formatCode="0.00">
                  <c:v>1.1299999999999999</c:v>
                </c:pt>
                <c:pt idx="17" formatCode="0.00">
                  <c:v>1.1299999999999999</c:v>
                </c:pt>
                <c:pt idx="18" formatCode="0.00">
                  <c:v>1.1299999999999999</c:v>
                </c:pt>
                <c:pt idx="19" formatCode="0.00">
                  <c:v>1.1299999999999999</c:v>
                </c:pt>
                <c:pt idx="20" formatCode="0.00">
                  <c:v>1.1299999999999999</c:v>
                </c:pt>
                <c:pt idx="21" formatCode="0.00">
                  <c:v>1.1299999999999999</c:v>
                </c:pt>
                <c:pt idx="22" formatCode="0.00">
                  <c:v>1.1299999999999999</c:v>
                </c:pt>
                <c:pt idx="23" formatCode="0.00">
                  <c:v>1.1299999999999999</c:v>
                </c:pt>
                <c:pt idx="24" formatCode="0.00">
                  <c:v>1.1299999999999999</c:v>
                </c:pt>
                <c:pt idx="25" formatCode="0.00">
                  <c:v>1.1299999999999999</c:v>
                </c:pt>
                <c:pt idx="26" formatCode="0.00">
                  <c:v>1.1299999999999999</c:v>
                </c:pt>
                <c:pt idx="27" formatCode="0.00">
                  <c:v>1.1299999999999999</c:v>
                </c:pt>
                <c:pt idx="28" formatCode="0.00">
                  <c:v>1.1299999999999999</c:v>
                </c:pt>
              </c:numCache>
            </c:numRef>
          </c:val>
          <c:smooth val="0"/>
          <c:extLst>
            <c:ext xmlns:c16="http://schemas.microsoft.com/office/drawing/2014/chart" uri="{C3380CC4-5D6E-409C-BE32-E72D297353CC}">
              <c16:uniqueId val="{00000002-CBB2-4FCD-8D27-94C335D62BF2}"/>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5.8"/>
        </c:scaling>
        <c:delete val="0"/>
        <c:axPos val="l"/>
        <c:numFmt formatCode="0%" sourceLinked="0"/>
        <c:majorTickMark val="none"/>
        <c:minorTickMark val="none"/>
        <c:tickLblPos val="none"/>
        <c:spPr>
          <a:noFill/>
          <a:ln w="254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7"/>
        <c:crossBetween val="between"/>
        <c:majorUnit val="6.000000000000001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8.2279931519618002E-2"/>
          <c:w val="0.96793006133818005"/>
          <c:h val="0.86720039405294758"/>
        </c:manualLayout>
      </c:layout>
      <c:barChart>
        <c:barDir val="col"/>
        <c:grouping val="clustered"/>
        <c:varyColors val="0"/>
        <c:ser>
          <c:idx val="0"/>
          <c:order val="0"/>
          <c:tx>
            <c:strRef>
              <c:f>Sheet1!$A$2</c:f>
              <c:strCache>
                <c:ptCount val="1"/>
                <c:pt idx="0">
                  <c:v>Annual CAUTI SIR</c:v>
                </c:pt>
              </c:strCache>
            </c:strRef>
          </c:tx>
          <c:spPr>
            <a:solidFill>
              <a:schemeClr val="bg2"/>
            </a:solidFill>
            <a:ln w="38100">
              <a:noFill/>
            </a:ln>
            <a:effectLst/>
          </c:spPr>
          <c:invertIfNegative val="0"/>
          <c:dLbls>
            <c:numFmt formatCode="#,##0.000" sourceLinked="0"/>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accent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Sheet1!$B$2:$AD$2</c:f>
              <c:numCache>
                <c:formatCode>General</c:formatCode>
                <c:ptCount val="29"/>
                <c:pt idx="0">
                  <c:v>0.90500000000000003</c:v>
                </c:pt>
                <c:pt idx="1">
                  <c:v>0.74099999999999999</c:v>
                </c:pt>
                <c:pt idx="2">
                  <c:v>0.66700000000000004</c:v>
                </c:pt>
                <c:pt idx="3">
                  <c:v>1.2649999999999999</c:v>
                </c:pt>
                <c:pt idx="4">
                  <c:v>1.272</c:v>
                </c:pt>
              </c:numCache>
            </c:numRef>
          </c:val>
          <c:extLst>
            <c:ext xmlns:c16="http://schemas.microsoft.com/office/drawing/2014/chart" uri="{C3380CC4-5D6E-409C-BE32-E72D297353CC}">
              <c16:uniqueId val="{00000000-CBB2-4FCD-8D27-94C335D62BF2}"/>
            </c:ext>
          </c:extLst>
        </c:ser>
        <c:dLbls>
          <c:showLegendKey val="0"/>
          <c:showVal val="0"/>
          <c:showCatName val="0"/>
          <c:showSerName val="0"/>
          <c:showPercent val="0"/>
          <c:showBubbleSize val="0"/>
        </c:dLbls>
        <c:gapWidth val="25"/>
        <c:axId val="1722791231"/>
        <c:axId val="1722779167"/>
      </c:barChart>
      <c:lineChart>
        <c:grouping val="standard"/>
        <c:varyColors val="0"/>
        <c:ser>
          <c:idx val="1"/>
          <c:order val="1"/>
          <c:tx>
            <c:strRef>
              <c:f>Sheet1!$A$3</c:f>
              <c:strCache>
                <c:ptCount val="1"/>
                <c:pt idx="0">
                  <c:v>Monthly CAUTI SIR</c:v>
                </c:pt>
              </c:strCache>
            </c:strRef>
          </c:tx>
          <c:spPr>
            <a:ln w="28575" cap="rnd">
              <a:solidFill>
                <a:schemeClr val="bg2"/>
              </a:solidFill>
              <a:round/>
            </a:ln>
            <a:effectLst/>
          </c:spPr>
          <c:marker>
            <c:symbol val="circle"/>
            <c:size val="6"/>
            <c:spPr>
              <a:solidFill>
                <a:schemeClr val="bg2"/>
              </a:solidFill>
              <a:ln w="9525">
                <a:noFill/>
              </a:ln>
              <a:effectLst/>
            </c:spPr>
          </c:marker>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Sheet1!$B$3:$AD$3</c:f>
              <c:numCache>
                <c:formatCode>General</c:formatCode>
                <c:ptCount val="29"/>
                <c:pt idx="6" formatCode="0.00">
                  <c:v>0.97</c:v>
                </c:pt>
                <c:pt idx="7" formatCode="0.00">
                  <c:v>1.28</c:v>
                </c:pt>
                <c:pt idx="8" formatCode="0.00">
                  <c:v>0</c:v>
                </c:pt>
                <c:pt idx="9">
                  <c:v>0.71</c:v>
                </c:pt>
                <c:pt idx="10">
                  <c:v>1.33</c:v>
                </c:pt>
                <c:pt idx="11">
                  <c:v>0.33</c:v>
                </c:pt>
                <c:pt idx="12">
                  <c:v>0.56999999999999995</c:v>
                </c:pt>
                <c:pt idx="13">
                  <c:v>0</c:v>
                </c:pt>
                <c:pt idx="14">
                  <c:v>1.113</c:v>
                </c:pt>
                <c:pt idx="15">
                  <c:v>2.927</c:v>
                </c:pt>
                <c:pt idx="16">
                  <c:v>1.827</c:v>
                </c:pt>
                <c:pt idx="17">
                  <c:v>0.92400000000000004</c:v>
                </c:pt>
                <c:pt idx="18">
                  <c:v>0.54</c:v>
                </c:pt>
                <c:pt idx="19">
                  <c:v>0.54</c:v>
                </c:pt>
                <c:pt idx="20">
                  <c:v>2.67</c:v>
                </c:pt>
                <c:pt idx="21">
                  <c:v>0.53400000000000003</c:v>
                </c:pt>
                <c:pt idx="22">
                  <c:v>0.92500000000000004</c:v>
                </c:pt>
                <c:pt idx="23">
                  <c:v>0</c:v>
                </c:pt>
                <c:pt idx="24">
                  <c:v>0.81</c:v>
                </c:pt>
                <c:pt idx="25">
                  <c:v>0.92</c:v>
                </c:pt>
                <c:pt idx="26" formatCode="0.00">
                  <c:v>0.65600000000000003</c:v>
                </c:pt>
                <c:pt idx="27">
                  <c:v>1.248</c:v>
                </c:pt>
                <c:pt idx="28" formatCode="0.00">
                  <c:v>1.77</c:v>
                </c:pt>
              </c:numCache>
            </c:numRef>
          </c:val>
          <c:smooth val="0"/>
          <c:extLst>
            <c:ext xmlns:c16="http://schemas.microsoft.com/office/drawing/2014/chart" uri="{C3380CC4-5D6E-409C-BE32-E72D297353CC}">
              <c16:uniqueId val="{00000001-CBB2-4FCD-8D27-94C335D62BF2}"/>
            </c:ext>
          </c:extLst>
        </c:ser>
        <c:ser>
          <c:idx val="2"/>
          <c:order val="2"/>
          <c:tx>
            <c:strRef>
              <c:f>Sheet1!$A$4</c:f>
              <c:strCache>
                <c:ptCount val="1"/>
                <c:pt idx="0">
                  <c:v>Goal</c:v>
                </c:pt>
              </c:strCache>
            </c:strRef>
          </c:tx>
          <c:spPr>
            <a:ln w="28575" cap="rnd">
              <a:solidFill>
                <a:schemeClr val="accent2">
                  <a:lumMod val="75000"/>
                </a:schemeClr>
              </a:solidFill>
              <a:prstDash val="sysDash"/>
              <a:round/>
            </a:ln>
            <a:effectLst/>
          </c:spPr>
          <c:marker>
            <c:symbol val="none"/>
          </c:marker>
          <c:dPt>
            <c:idx val="19"/>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1-A6AB-4454-9F08-32BB8D29D293}"/>
              </c:ext>
            </c:extLst>
          </c:dPt>
          <c:dPt>
            <c:idx val="26"/>
            <c:marker>
              <c:symbol val="none"/>
            </c:marker>
            <c:bubble3D val="0"/>
            <c:spPr>
              <a:ln w="28575" cap="rnd">
                <a:noFill/>
                <a:prstDash val="sysDash"/>
                <a:round/>
              </a:ln>
              <a:effectLst/>
            </c:spPr>
            <c:extLst>
              <c:ext xmlns:c16="http://schemas.microsoft.com/office/drawing/2014/chart" uri="{C3380CC4-5D6E-409C-BE32-E72D297353CC}">
                <c16:uniqueId val="{00000002-D34E-41A2-AD72-F28198693B41}"/>
              </c:ext>
            </c:extLst>
          </c:dPt>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Sheet1!$B$4:$AD$4</c:f>
              <c:numCache>
                <c:formatCode>General</c:formatCode>
                <c:ptCount val="29"/>
                <c:pt idx="14" formatCode="0.00">
                  <c:v>0.73899999999999999</c:v>
                </c:pt>
                <c:pt idx="15" formatCode="0.00">
                  <c:v>0.73899999999999999</c:v>
                </c:pt>
                <c:pt idx="16" formatCode="0.00">
                  <c:v>0.73899999999999999</c:v>
                </c:pt>
                <c:pt idx="17" formatCode="0.00">
                  <c:v>0.73899999999999999</c:v>
                </c:pt>
                <c:pt idx="18" formatCode="0.000">
                  <c:v>0.73899999999999999</c:v>
                </c:pt>
                <c:pt idx="19" formatCode="0.000">
                  <c:v>0.73899999999999999</c:v>
                </c:pt>
                <c:pt idx="20" formatCode="0.000">
                  <c:v>0.73899999999999999</c:v>
                </c:pt>
                <c:pt idx="21" formatCode="0.000">
                  <c:v>0.73899999999999999</c:v>
                </c:pt>
                <c:pt idx="22" formatCode="0.000">
                  <c:v>0.73899999999999999</c:v>
                </c:pt>
                <c:pt idx="23" formatCode="0.000">
                  <c:v>0.73899999999999999</c:v>
                </c:pt>
                <c:pt idx="24" formatCode="0.000">
                  <c:v>0.73899999999999999</c:v>
                </c:pt>
                <c:pt idx="25" formatCode="0.000">
                  <c:v>0.73899999999999999</c:v>
                </c:pt>
                <c:pt idx="26" formatCode="0.000">
                  <c:v>0.73899999999999999</c:v>
                </c:pt>
                <c:pt idx="27" formatCode="0.000">
                  <c:v>0.73899999999999999</c:v>
                </c:pt>
                <c:pt idx="28" formatCode="0.000">
                  <c:v>0.73899999999999999</c:v>
                </c:pt>
              </c:numCache>
            </c:numRef>
          </c:val>
          <c:smooth val="0"/>
          <c:extLst>
            <c:ext xmlns:c16="http://schemas.microsoft.com/office/drawing/2014/chart" uri="{C3380CC4-5D6E-409C-BE32-E72D297353CC}">
              <c16:uniqueId val="{00000002-CBB2-4FCD-8D27-94C335D62BF2}"/>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3.2"/>
          <c:min val="0"/>
        </c:scaling>
        <c:delete val="0"/>
        <c:axPos val="l"/>
        <c:numFmt formatCode="0%" sourceLinked="0"/>
        <c:majorTickMark val="none"/>
        <c:minorTickMark val="none"/>
        <c:tickLblPos val="none"/>
        <c:spPr>
          <a:noFill/>
          <a:ln w="254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7"/>
        <c:crossBetween val="between"/>
        <c:majorUnit val="6.000000000000001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8.2279931519618002E-2"/>
          <c:w val="0.96793006133818005"/>
          <c:h val="0.86720039405294758"/>
        </c:manualLayout>
      </c:layout>
      <c:barChart>
        <c:barDir val="col"/>
        <c:grouping val="clustered"/>
        <c:varyColors val="0"/>
        <c:ser>
          <c:idx val="0"/>
          <c:order val="0"/>
          <c:tx>
            <c:strRef>
              <c:f>Sheet1!$A$2</c:f>
              <c:strCache>
                <c:ptCount val="1"/>
                <c:pt idx="0">
                  <c:v>Annual VAP Rate</c:v>
                </c:pt>
              </c:strCache>
            </c:strRef>
          </c:tx>
          <c:spPr>
            <a:solidFill>
              <a:schemeClr val="bg2"/>
            </a:solidFill>
            <a:ln w="38100">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accent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Sheet1!$B$2:$AD$2</c:f>
              <c:numCache>
                <c:formatCode>0.00</c:formatCode>
                <c:ptCount val="29"/>
                <c:pt idx="0">
                  <c:v>2.3307759541614064</c:v>
                </c:pt>
                <c:pt idx="1">
                  <c:v>1.6746678575415876</c:v>
                </c:pt>
                <c:pt idx="2">
                  <c:v>1.4527845036319611</c:v>
                </c:pt>
                <c:pt idx="3">
                  <c:v>1.53</c:v>
                </c:pt>
                <c:pt idx="4">
                  <c:v>2.31</c:v>
                </c:pt>
              </c:numCache>
            </c:numRef>
          </c:val>
          <c:extLst>
            <c:ext xmlns:c16="http://schemas.microsoft.com/office/drawing/2014/chart" uri="{C3380CC4-5D6E-409C-BE32-E72D297353CC}">
              <c16:uniqueId val="{00000000-CBB2-4FCD-8D27-94C335D62BF2}"/>
            </c:ext>
          </c:extLst>
        </c:ser>
        <c:dLbls>
          <c:showLegendKey val="0"/>
          <c:showVal val="0"/>
          <c:showCatName val="0"/>
          <c:showSerName val="0"/>
          <c:showPercent val="0"/>
          <c:showBubbleSize val="0"/>
        </c:dLbls>
        <c:gapWidth val="25"/>
        <c:axId val="1722791231"/>
        <c:axId val="1722779167"/>
      </c:barChart>
      <c:lineChart>
        <c:grouping val="standard"/>
        <c:varyColors val="0"/>
        <c:ser>
          <c:idx val="1"/>
          <c:order val="1"/>
          <c:tx>
            <c:strRef>
              <c:f>Sheet1!$A$3</c:f>
              <c:strCache>
                <c:ptCount val="1"/>
                <c:pt idx="0">
                  <c:v>Monthly VAP Rate</c:v>
                </c:pt>
              </c:strCache>
            </c:strRef>
          </c:tx>
          <c:spPr>
            <a:ln w="28575" cap="rnd">
              <a:solidFill>
                <a:schemeClr val="bg2"/>
              </a:solidFill>
              <a:round/>
            </a:ln>
            <a:effectLst/>
          </c:spPr>
          <c:marker>
            <c:symbol val="circle"/>
            <c:size val="6"/>
            <c:spPr>
              <a:solidFill>
                <a:schemeClr val="bg2"/>
              </a:solidFill>
              <a:ln w="9525">
                <a:noFill/>
              </a:ln>
              <a:effectLst/>
            </c:spPr>
          </c:marker>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Sheet1!$B$3:$AD$3</c:f>
              <c:numCache>
                <c:formatCode>General</c:formatCode>
                <c:ptCount val="29"/>
                <c:pt idx="5" formatCode="0.00">
                  <c:v>0</c:v>
                </c:pt>
                <c:pt idx="6" formatCode="0.00">
                  <c:v>1.1389521640091116</c:v>
                </c:pt>
                <c:pt idx="7" formatCode="0.00">
                  <c:v>1.2345679012345678</c:v>
                </c:pt>
                <c:pt idx="8" formatCode="0.00">
                  <c:v>2.5299999999999998</c:v>
                </c:pt>
                <c:pt idx="9" formatCode="0.00">
                  <c:v>5.333333333333333</c:v>
                </c:pt>
                <c:pt idx="10" formatCode="0.00">
                  <c:v>2.3923444976076556</c:v>
                </c:pt>
                <c:pt idx="11" formatCode="0.00">
                  <c:v>3.3370411568409346</c:v>
                </c:pt>
                <c:pt idx="12" formatCode="0.00">
                  <c:v>1.8165304268846503</c:v>
                </c:pt>
                <c:pt idx="13" formatCode="0.00">
                  <c:v>0</c:v>
                </c:pt>
                <c:pt idx="14" formatCode="0.00">
                  <c:v>2.4700000000000002</c:v>
                </c:pt>
                <c:pt idx="15" formatCode="0.00">
                  <c:v>5.6</c:v>
                </c:pt>
                <c:pt idx="16" formatCode="0.00">
                  <c:v>3.33</c:v>
                </c:pt>
                <c:pt idx="17" formatCode="0.00">
                  <c:v>0</c:v>
                </c:pt>
                <c:pt idx="18" formatCode="0.00">
                  <c:v>1.1499999999999999</c:v>
                </c:pt>
                <c:pt idx="19" formatCode="0.00">
                  <c:v>2.2799999999999998</c:v>
                </c:pt>
                <c:pt idx="20" formatCode="0.00">
                  <c:v>1.39</c:v>
                </c:pt>
                <c:pt idx="21" formatCode="0.00">
                  <c:v>0.9</c:v>
                </c:pt>
                <c:pt idx="22" formatCode="0.00">
                  <c:v>0</c:v>
                </c:pt>
                <c:pt idx="23" formatCode="0.00">
                  <c:v>0</c:v>
                </c:pt>
                <c:pt idx="24" formatCode="0.00">
                  <c:v>3.05</c:v>
                </c:pt>
                <c:pt idx="25" formatCode="0.00">
                  <c:v>1.07</c:v>
                </c:pt>
                <c:pt idx="26" formatCode="0.00">
                  <c:v>0</c:v>
                </c:pt>
                <c:pt idx="27" formatCode="0.00">
                  <c:v>1.59</c:v>
                </c:pt>
                <c:pt idx="28" formatCode="0.00">
                  <c:v>4.34</c:v>
                </c:pt>
              </c:numCache>
            </c:numRef>
          </c:val>
          <c:smooth val="0"/>
          <c:extLst>
            <c:ext xmlns:c16="http://schemas.microsoft.com/office/drawing/2014/chart" uri="{C3380CC4-5D6E-409C-BE32-E72D297353CC}">
              <c16:uniqueId val="{00000001-CBB2-4FCD-8D27-94C335D62BF2}"/>
            </c:ext>
          </c:extLst>
        </c:ser>
        <c:ser>
          <c:idx val="2"/>
          <c:order val="2"/>
          <c:tx>
            <c:strRef>
              <c:f>Sheet1!$A$4</c:f>
              <c:strCache>
                <c:ptCount val="1"/>
                <c:pt idx="0">
                  <c:v>Goal</c:v>
                </c:pt>
              </c:strCache>
            </c:strRef>
          </c:tx>
          <c:spPr>
            <a:ln w="28575" cap="rnd">
              <a:solidFill>
                <a:schemeClr val="accent2">
                  <a:lumMod val="75000"/>
                </a:schemeClr>
              </a:solidFill>
              <a:prstDash val="sysDash"/>
              <a:round/>
            </a:ln>
            <a:effectLst/>
          </c:spPr>
          <c:marker>
            <c:symbol val="none"/>
          </c:marker>
          <c:dPt>
            <c:idx val="7"/>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1-6490-4235-A087-9E4A0E52EDC9}"/>
              </c:ext>
            </c:extLst>
          </c:dPt>
          <c:dPt>
            <c:idx val="14"/>
            <c:marker>
              <c:symbol val="none"/>
            </c:marker>
            <c:bubble3D val="0"/>
            <c:spPr>
              <a:ln w="28575" cap="rnd">
                <a:noFill/>
                <a:prstDash val="sysDash"/>
                <a:round/>
              </a:ln>
              <a:effectLst/>
            </c:spPr>
            <c:extLst>
              <c:ext xmlns:c16="http://schemas.microsoft.com/office/drawing/2014/chart" uri="{C3380CC4-5D6E-409C-BE32-E72D297353CC}">
                <c16:uniqueId val="{00000005-2623-4EDB-A434-BEC8FE686CC7}"/>
              </c:ext>
            </c:extLst>
          </c:dPt>
          <c:dPt>
            <c:idx val="19"/>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3-6490-4235-A087-9E4A0E52EDC9}"/>
              </c:ext>
            </c:extLst>
          </c:dPt>
          <c:dPt>
            <c:idx val="26"/>
            <c:marker>
              <c:symbol val="none"/>
            </c:marker>
            <c:bubble3D val="0"/>
            <c:spPr>
              <a:ln w="28575" cap="rnd">
                <a:noFill/>
                <a:prstDash val="sysDash"/>
                <a:round/>
              </a:ln>
              <a:effectLst/>
            </c:spPr>
            <c:extLst>
              <c:ext xmlns:c16="http://schemas.microsoft.com/office/drawing/2014/chart" uri="{C3380CC4-5D6E-409C-BE32-E72D297353CC}">
                <c16:uniqueId val="{00000004-2623-4EDB-A434-BEC8FE686CC7}"/>
              </c:ext>
            </c:extLst>
          </c:dPt>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Sheet1!$B$4:$AD$4</c:f>
              <c:numCache>
                <c:formatCode>General</c:formatCode>
                <c:ptCount val="29"/>
                <c:pt idx="5" formatCode="0.00">
                  <c:v>1.3</c:v>
                </c:pt>
                <c:pt idx="6" formatCode="0.00">
                  <c:v>1.3</c:v>
                </c:pt>
                <c:pt idx="7" formatCode="0.00">
                  <c:v>1.3</c:v>
                </c:pt>
                <c:pt idx="8" formatCode="0.00">
                  <c:v>1.3</c:v>
                </c:pt>
                <c:pt idx="9" formatCode="0.00">
                  <c:v>1.3</c:v>
                </c:pt>
                <c:pt idx="10" formatCode="0.00">
                  <c:v>1.3</c:v>
                </c:pt>
                <c:pt idx="11" formatCode="0.00">
                  <c:v>1.3</c:v>
                </c:pt>
                <c:pt idx="12" formatCode="0.00">
                  <c:v>1.3</c:v>
                </c:pt>
                <c:pt idx="13" formatCode="0.00">
                  <c:v>1.3</c:v>
                </c:pt>
                <c:pt idx="14" formatCode="0.00">
                  <c:v>1.3</c:v>
                </c:pt>
                <c:pt idx="15" formatCode="0.00">
                  <c:v>1.3</c:v>
                </c:pt>
                <c:pt idx="16" formatCode="0.00">
                  <c:v>1.3</c:v>
                </c:pt>
                <c:pt idx="17" formatCode="0.00">
                  <c:v>1.3</c:v>
                </c:pt>
                <c:pt idx="18" formatCode="0.00">
                  <c:v>1.3</c:v>
                </c:pt>
                <c:pt idx="19" formatCode="0.00">
                  <c:v>1.3</c:v>
                </c:pt>
                <c:pt idx="20" formatCode="0.00">
                  <c:v>1.3</c:v>
                </c:pt>
                <c:pt idx="21" formatCode="0.00">
                  <c:v>1.3</c:v>
                </c:pt>
                <c:pt idx="22" formatCode="0.00">
                  <c:v>1.3</c:v>
                </c:pt>
                <c:pt idx="23" formatCode="0.00">
                  <c:v>1.3</c:v>
                </c:pt>
                <c:pt idx="24" formatCode="0.00">
                  <c:v>1.3</c:v>
                </c:pt>
                <c:pt idx="25" formatCode="0.00">
                  <c:v>1.3</c:v>
                </c:pt>
                <c:pt idx="26" formatCode="0.00">
                  <c:v>1.48</c:v>
                </c:pt>
                <c:pt idx="27" formatCode="0.00">
                  <c:v>1.48</c:v>
                </c:pt>
                <c:pt idx="28" formatCode="0.00">
                  <c:v>1.48</c:v>
                </c:pt>
              </c:numCache>
            </c:numRef>
          </c:val>
          <c:smooth val="0"/>
          <c:extLst>
            <c:ext xmlns:c16="http://schemas.microsoft.com/office/drawing/2014/chart" uri="{C3380CC4-5D6E-409C-BE32-E72D297353CC}">
              <c16:uniqueId val="{00000002-CBB2-4FCD-8D27-94C335D62BF2}"/>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6"/>
        </c:scaling>
        <c:delete val="0"/>
        <c:axPos val="l"/>
        <c:numFmt formatCode="0%" sourceLinked="0"/>
        <c:majorTickMark val="none"/>
        <c:minorTickMark val="none"/>
        <c:tickLblPos val="none"/>
        <c:spPr>
          <a:noFill/>
          <a:ln w="254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7"/>
        <c:crossBetween val="between"/>
        <c:majorUnit val="6.000000000000001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CLABSI</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7DDF-4781-9F37-FB12B143974A}"/>
              </c:ext>
            </c:extLst>
          </c:dPt>
          <c:dPt>
            <c:idx val="1"/>
            <c:bubble3D val="0"/>
            <c:spPr>
              <a:solidFill>
                <a:srgbClr val="C62C2D"/>
              </a:solidFill>
              <a:ln w="19050">
                <a:solidFill>
                  <a:schemeClr val="lt1"/>
                </a:solidFill>
              </a:ln>
              <a:effectLst/>
            </c:spPr>
            <c:extLst>
              <c:ext xmlns:c16="http://schemas.microsoft.com/office/drawing/2014/chart" uri="{C3380CC4-5D6E-409C-BE32-E72D297353CC}">
                <c16:uniqueId val="{00000002-7DDF-4781-9F37-FB12B143974A}"/>
              </c:ext>
            </c:extLst>
          </c:dPt>
          <c:cat>
            <c:strRef>
              <c:f>Sheet1!$A$2:$A$3</c:f>
              <c:strCache>
                <c:ptCount val="2"/>
                <c:pt idx="0">
                  <c:v>Outperform</c:v>
                </c:pt>
                <c:pt idx="1">
                  <c:v>Underperform</c:v>
                </c:pt>
              </c:strCache>
            </c:strRef>
          </c:cat>
          <c:val>
            <c:numRef>
              <c:f>Sheet1!$B$2:$B$3</c:f>
              <c:numCache>
                <c:formatCode>General</c:formatCode>
                <c:ptCount val="2"/>
                <c:pt idx="0">
                  <c:v>14</c:v>
                </c:pt>
                <c:pt idx="1">
                  <c:v>6</c:v>
                </c:pt>
              </c:numCache>
            </c:numRef>
          </c:val>
          <c:extLst>
            <c:ext xmlns:c16="http://schemas.microsoft.com/office/drawing/2014/chart" uri="{C3380CC4-5D6E-409C-BE32-E72D297353CC}">
              <c16:uniqueId val="{00000000-7DDF-4781-9F37-FB12B143974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CAUTI</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7DDF-4781-9F37-FB12B143974A}"/>
              </c:ext>
            </c:extLst>
          </c:dPt>
          <c:dPt>
            <c:idx val="1"/>
            <c:bubble3D val="0"/>
            <c:spPr>
              <a:solidFill>
                <a:srgbClr val="C62C2D"/>
              </a:solidFill>
              <a:ln w="19050">
                <a:solidFill>
                  <a:schemeClr val="lt1"/>
                </a:solidFill>
              </a:ln>
              <a:effectLst/>
            </c:spPr>
            <c:extLst>
              <c:ext xmlns:c16="http://schemas.microsoft.com/office/drawing/2014/chart" uri="{C3380CC4-5D6E-409C-BE32-E72D297353CC}">
                <c16:uniqueId val="{00000002-7DDF-4781-9F37-FB12B143974A}"/>
              </c:ext>
            </c:extLst>
          </c:dPt>
          <c:cat>
            <c:strRef>
              <c:f>Sheet1!$A$2:$A$3</c:f>
              <c:strCache>
                <c:ptCount val="2"/>
                <c:pt idx="0">
                  <c:v>Outperform</c:v>
                </c:pt>
                <c:pt idx="1">
                  <c:v>Underperform</c:v>
                </c:pt>
              </c:strCache>
            </c:strRef>
          </c:cat>
          <c:val>
            <c:numRef>
              <c:f>Sheet1!$B$2:$B$3</c:f>
              <c:numCache>
                <c:formatCode>General</c:formatCode>
                <c:ptCount val="2"/>
                <c:pt idx="0">
                  <c:v>12</c:v>
                </c:pt>
                <c:pt idx="1">
                  <c:v>7</c:v>
                </c:pt>
              </c:numCache>
            </c:numRef>
          </c:val>
          <c:extLst>
            <c:ext xmlns:c16="http://schemas.microsoft.com/office/drawing/2014/chart" uri="{C3380CC4-5D6E-409C-BE32-E72D297353CC}">
              <c16:uniqueId val="{00000000-7DDF-4781-9F37-FB12B143974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VAP</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7DDF-4781-9F37-FB12B143974A}"/>
              </c:ext>
            </c:extLst>
          </c:dPt>
          <c:dPt>
            <c:idx val="1"/>
            <c:bubble3D val="0"/>
            <c:spPr>
              <a:solidFill>
                <a:srgbClr val="C62C2D"/>
              </a:solidFill>
              <a:ln w="19050">
                <a:solidFill>
                  <a:schemeClr val="lt1"/>
                </a:solidFill>
              </a:ln>
              <a:effectLst/>
            </c:spPr>
            <c:extLst>
              <c:ext xmlns:c16="http://schemas.microsoft.com/office/drawing/2014/chart" uri="{C3380CC4-5D6E-409C-BE32-E72D297353CC}">
                <c16:uniqueId val="{00000002-7DDF-4781-9F37-FB12B143974A}"/>
              </c:ext>
            </c:extLst>
          </c:dPt>
          <c:cat>
            <c:strRef>
              <c:f>Sheet1!$A$2:$A$3</c:f>
              <c:strCache>
                <c:ptCount val="2"/>
                <c:pt idx="0">
                  <c:v>Outperform</c:v>
                </c:pt>
                <c:pt idx="1">
                  <c:v>Underperform</c:v>
                </c:pt>
              </c:strCache>
            </c:strRef>
          </c:cat>
          <c:val>
            <c:numRef>
              <c:f>Sheet1!$B$2:$B$3</c:f>
              <c:numCache>
                <c:formatCode>General</c:formatCode>
                <c:ptCount val="2"/>
                <c:pt idx="0">
                  <c:v>3</c:v>
                </c:pt>
                <c:pt idx="1">
                  <c:v>3</c:v>
                </c:pt>
              </c:numCache>
            </c:numRef>
          </c:val>
          <c:extLst>
            <c:ext xmlns:c16="http://schemas.microsoft.com/office/drawing/2014/chart" uri="{C3380CC4-5D6E-409C-BE32-E72D297353CC}">
              <c16:uniqueId val="{00000000-7DDF-4781-9F37-FB12B143974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8.2279931519618002E-2"/>
          <c:w val="0.96793006133818005"/>
          <c:h val="0.86720039405294758"/>
        </c:manualLayout>
      </c:layout>
      <c:barChart>
        <c:barDir val="col"/>
        <c:grouping val="clustered"/>
        <c:varyColors val="0"/>
        <c:ser>
          <c:idx val="0"/>
          <c:order val="0"/>
          <c:tx>
            <c:strRef>
              <c:f>Sheet1!$A$2</c:f>
              <c:strCache>
                <c:ptCount val="1"/>
                <c:pt idx="0">
                  <c:v>Annual Inpatient Fall Rate</c:v>
                </c:pt>
              </c:strCache>
            </c:strRef>
          </c:tx>
          <c:spPr>
            <a:solidFill>
              <a:schemeClr val="bg2"/>
            </a:solidFill>
            <a:ln w="38100">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accent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Sheet1!$B$2:$AD$2</c:f>
              <c:numCache>
                <c:formatCode>0.00</c:formatCode>
                <c:ptCount val="29"/>
                <c:pt idx="0">
                  <c:v>2.27</c:v>
                </c:pt>
                <c:pt idx="1">
                  <c:v>2.3997967719254572</c:v>
                </c:pt>
                <c:pt idx="2">
                  <c:v>2.1376794018982239</c:v>
                </c:pt>
                <c:pt idx="3">
                  <c:v>1.93</c:v>
                </c:pt>
                <c:pt idx="4">
                  <c:v>1.61</c:v>
                </c:pt>
              </c:numCache>
            </c:numRef>
          </c:val>
          <c:extLst>
            <c:ext xmlns:c16="http://schemas.microsoft.com/office/drawing/2014/chart" uri="{C3380CC4-5D6E-409C-BE32-E72D297353CC}">
              <c16:uniqueId val="{00000000-CBB2-4FCD-8D27-94C335D62BF2}"/>
            </c:ext>
          </c:extLst>
        </c:ser>
        <c:dLbls>
          <c:showLegendKey val="0"/>
          <c:showVal val="0"/>
          <c:showCatName val="0"/>
          <c:showSerName val="0"/>
          <c:showPercent val="0"/>
          <c:showBubbleSize val="0"/>
        </c:dLbls>
        <c:gapWidth val="25"/>
        <c:axId val="1722791231"/>
        <c:axId val="1722779167"/>
      </c:barChart>
      <c:lineChart>
        <c:grouping val="standard"/>
        <c:varyColors val="0"/>
        <c:ser>
          <c:idx val="1"/>
          <c:order val="1"/>
          <c:tx>
            <c:strRef>
              <c:f>Sheet1!$A$3</c:f>
              <c:strCache>
                <c:ptCount val="1"/>
                <c:pt idx="0">
                  <c:v>Monthly Inpatient Fall Rate</c:v>
                </c:pt>
              </c:strCache>
            </c:strRef>
          </c:tx>
          <c:spPr>
            <a:ln w="28575" cap="rnd">
              <a:solidFill>
                <a:schemeClr val="bg2"/>
              </a:solidFill>
              <a:round/>
            </a:ln>
            <a:effectLst/>
          </c:spPr>
          <c:marker>
            <c:symbol val="circle"/>
            <c:size val="6"/>
            <c:spPr>
              <a:solidFill>
                <a:schemeClr val="bg2"/>
              </a:solidFill>
              <a:ln w="9525">
                <a:noFill/>
              </a:ln>
              <a:effectLst/>
            </c:spPr>
          </c:marker>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Sheet1!$B$3:$AD$3</c:f>
              <c:numCache>
                <c:formatCode>General</c:formatCode>
                <c:ptCount val="29"/>
                <c:pt idx="5" formatCode="0.00">
                  <c:v>1.970810786767514</c:v>
                </c:pt>
                <c:pt idx="6" formatCode="0.00">
                  <c:v>2.4859230006526976</c:v>
                </c:pt>
                <c:pt idx="7" formatCode="0.00">
                  <c:v>1.3636006633070412</c:v>
                </c:pt>
                <c:pt idx="8" formatCode="0.00">
                  <c:v>2.5363277714312611</c:v>
                </c:pt>
                <c:pt idx="9" formatCode="0.00">
                  <c:v>2.0336253358835772</c:v>
                </c:pt>
                <c:pt idx="10" formatCode="0.00">
                  <c:v>1.4932000292833014</c:v>
                </c:pt>
                <c:pt idx="11" formatCode="0.00">
                  <c:v>2.7213918407381037</c:v>
                </c:pt>
                <c:pt idx="12" formatCode="0.00">
                  <c:v>1.8288523598505284</c:v>
                </c:pt>
                <c:pt idx="13" formatCode="0.00">
                  <c:v>1.4710799098013236</c:v>
                </c:pt>
                <c:pt idx="14" formatCode="0.00">
                  <c:v>1.5579993196976651</c:v>
                </c:pt>
                <c:pt idx="15" formatCode="0.00">
                  <c:v>1.8520706351812271</c:v>
                </c:pt>
                <c:pt idx="16" formatCode="0.00">
                  <c:v>2.4254801599512725</c:v>
                </c:pt>
                <c:pt idx="17" formatCode="0.00">
                  <c:v>1.80232216337019</c:v>
                </c:pt>
                <c:pt idx="18" formatCode="0.00">
                  <c:v>2.0291573740203899</c:v>
                </c:pt>
                <c:pt idx="19" formatCode="0.00">
                  <c:v>2.1566935644695286</c:v>
                </c:pt>
                <c:pt idx="20" formatCode="0.00">
                  <c:v>1.7635032187385153</c:v>
                </c:pt>
                <c:pt idx="21" formatCode="0.00">
                  <c:v>2.4778264339366523</c:v>
                </c:pt>
                <c:pt idx="22" formatCode="0.00">
                  <c:v>1.9903028024569123</c:v>
                </c:pt>
                <c:pt idx="23" formatCode="0.00">
                  <c:v>1.3838448225608222</c:v>
                </c:pt>
                <c:pt idx="24" formatCode="0.00">
                  <c:v>1.6363813390344859</c:v>
                </c:pt>
                <c:pt idx="25" formatCode="0.00">
                  <c:v>2.1160223519673087</c:v>
                </c:pt>
                <c:pt idx="26" formatCode="0.00">
                  <c:v>1.38</c:v>
                </c:pt>
                <c:pt idx="27" formatCode="0.00">
                  <c:v>1.79</c:v>
                </c:pt>
                <c:pt idx="28" formatCode="0.00">
                  <c:v>1.65</c:v>
                </c:pt>
              </c:numCache>
            </c:numRef>
          </c:val>
          <c:smooth val="0"/>
          <c:extLst>
            <c:ext xmlns:c16="http://schemas.microsoft.com/office/drawing/2014/chart" uri="{C3380CC4-5D6E-409C-BE32-E72D297353CC}">
              <c16:uniqueId val="{00000001-CBB2-4FCD-8D27-94C335D62BF2}"/>
            </c:ext>
          </c:extLst>
        </c:ser>
        <c:ser>
          <c:idx val="2"/>
          <c:order val="2"/>
          <c:tx>
            <c:strRef>
              <c:f>Sheet1!$A$4</c:f>
              <c:strCache>
                <c:ptCount val="1"/>
                <c:pt idx="0">
                  <c:v>Goal</c:v>
                </c:pt>
              </c:strCache>
            </c:strRef>
          </c:tx>
          <c:spPr>
            <a:ln w="28575" cap="rnd">
              <a:solidFill>
                <a:schemeClr val="accent2">
                  <a:lumMod val="75000"/>
                </a:schemeClr>
              </a:solidFill>
              <a:prstDash val="sysDash"/>
              <a:round/>
            </a:ln>
            <a:effectLst/>
          </c:spPr>
          <c:marker>
            <c:symbol val="none"/>
          </c:marker>
          <c:dPt>
            <c:idx val="6"/>
            <c:marker>
              <c:symbol val="none"/>
            </c:marker>
            <c:bubble3D val="0"/>
            <c:spPr>
              <a:ln w="28575" cap="rnd">
                <a:noFill/>
                <a:prstDash val="sysDash"/>
                <a:round/>
              </a:ln>
              <a:effectLst/>
            </c:spPr>
            <c:extLst>
              <c:ext xmlns:c16="http://schemas.microsoft.com/office/drawing/2014/chart" uri="{C3380CC4-5D6E-409C-BE32-E72D297353CC}">
                <c16:uniqueId val="{00000005-C98B-4EA1-808C-AADE99C60919}"/>
              </c:ext>
            </c:extLst>
          </c:dPt>
          <c:dPt>
            <c:idx val="7"/>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3-029D-4F92-938C-E8959677DCD8}"/>
              </c:ext>
            </c:extLst>
          </c:dPt>
          <c:dPt>
            <c:idx val="14"/>
            <c:marker>
              <c:symbol val="none"/>
            </c:marker>
            <c:bubble3D val="0"/>
            <c:spPr>
              <a:ln w="28575" cap="rnd">
                <a:noFill/>
                <a:prstDash val="sysDash"/>
                <a:round/>
              </a:ln>
              <a:effectLst/>
            </c:spPr>
            <c:extLst>
              <c:ext xmlns:c16="http://schemas.microsoft.com/office/drawing/2014/chart" uri="{C3380CC4-5D6E-409C-BE32-E72D297353CC}">
                <c16:uniqueId val="{00000009-3B6A-4D60-B560-6D2B641A1BB7}"/>
              </c:ext>
            </c:extLst>
          </c:dPt>
          <c:dPt>
            <c:idx val="18"/>
            <c:marker>
              <c:symbol val="none"/>
            </c:marker>
            <c:bubble3D val="0"/>
            <c:spPr>
              <a:ln w="28575" cap="rnd">
                <a:noFill/>
                <a:prstDash val="sysDash"/>
                <a:round/>
              </a:ln>
              <a:effectLst/>
            </c:spPr>
            <c:extLst>
              <c:ext xmlns:c16="http://schemas.microsoft.com/office/drawing/2014/chart" uri="{C3380CC4-5D6E-409C-BE32-E72D297353CC}">
                <c16:uniqueId val="{00000004-C98B-4EA1-808C-AADE99C60919}"/>
              </c:ext>
            </c:extLst>
          </c:dPt>
          <c:dPt>
            <c:idx val="19"/>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7-029D-4F92-938C-E8959677DCD8}"/>
              </c:ext>
            </c:extLst>
          </c:dPt>
          <c:dPt>
            <c:idx val="26"/>
            <c:marker>
              <c:symbol val="none"/>
            </c:marker>
            <c:bubble3D val="0"/>
            <c:spPr>
              <a:ln w="28575" cap="rnd">
                <a:noFill/>
                <a:prstDash val="sysDash"/>
                <a:round/>
              </a:ln>
              <a:effectLst/>
            </c:spPr>
            <c:extLst>
              <c:ext xmlns:c16="http://schemas.microsoft.com/office/drawing/2014/chart" uri="{C3380CC4-5D6E-409C-BE32-E72D297353CC}">
                <c16:uniqueId val="{0000000A-3B6A-4D60-B560-6D2B641A1BB7}"/>
              </c:ext>
            </c:extLst>
          </c:dPt>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Sheet1!$B$4:$AD$4</c:f>
              <c:numCache>
                <c:formatCode>General</c:formatCode>
                <c:ptCount val="29"/>
                <c:pt idx="5" formatCode="0.00">
                  <c:v>2.1</c:v>
                </c:pt>
                <c:pt idx="6" formatCode="0.00">
                  <c:v>2.1</c:v>
                </c:pt>
                <c:pt idx="7" formatCode="0.00">
                  <c:v>2.1</c:v>
                </c:pt>
                <c:pt idx="8" formatCode="0.00">
                  <c:v>2.1</c:v>
                </c:pt>
                <c:pt idx="9" formatCode="0.00">
                  <c:v>2.1</c:v>
                </c:pt>
                <c:pt idx="10" formatCode="0.00">
                  <c:v>2.1</c:v>
                </c:pt>
                <c:pt idx="11" formatCode="0.00">
                  <c:v>2.1</c:v>
                </c:pt>
                <c:pt idx="12" formatCode="0.00">
                  <c:v>2.1</c:v>
                </c:pt>
                <c:pt idx="13" formatCode="0.00">
                  <c:v>2.1</c:v>
                </c:pt>
                <c:pt idx="14" formatCode="0.00">
                  <c:v>1.9</c:v>
                </c:pt>
                <c:pt idx="15" formatCode="0.00">
                  <c:v>1.9</c:v>
                </c:pt>
                <c:pt idx="16" formatCode="0.00">
                  <c:v>1.9</c:v>
                </c:pt>
                <c:pt idx="17" formatCode="0.00">
                  <c:v>1.9</c:v>
                </c:pt>
                <c:pt idx="18" formatCode="0.00">
                  <c:v>1.9</c:v>
                </c:pt>
                <c:pt idx="19" formatCode="0.00">
                  <c:v>1.9</c:v>
                </c:pt>
                <c:pt idx="20" formatCode="0.00">
                  <c:v>1.9</c:v>
                </c:pt>
                <c:pt idx="21" formatCode="0.00">
                  <c:v>1.9</c:v>
                </c:pt>
                <c:pt idx="22" formatCode="0.00">
                  <c:v>1.9</c:v>
                </c:pt>
                <c:pt idx="23" formatCode="0.00">
                  <c:v>1.9</c:v>
                </c:pt>
                <c:pt idx="24" formatCode="0.00">
                  <c:v>1.9</c:v>
                </c:pt>
                <c:pt idx="25" formatCode="0.00">
                  <c:v>1.9</c:v>
                </c:pt>
                <c:pt idx="26" formatCode="0.00">
                  <c:v>1.94</c:v>
                </c:pt>
                <c:pt idx="27" formatCode="0.00">
                  <c:v>1.94</c:v>
                </c:pt>
                <c:pt idx="28" formatCode="0.00">
                  <c:v>1.94</c:v>
                </c:pt>
              </c:numCache>
            </c:numRef>
          </c:val>
          <c:smooth val="0"/>
          <c:extLst>
            <c:ext xmlns:c16="http://schemas.microsoft.com/office/drawing/2014/chart" uri="{C3380CC4-5D6E-409C-BE32-E72D297353CC}">
              <c16:uniqueId val="{00000002-CBB2-4FCD-8D27-94C335D62BF2}"/>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3.5"/>
          <c:min val="0.5"/>
        </c:scaling>
        <c:delete val="0"/>
        <c:axPos val="l"/>
        <c:numFmt formatCode="0%" sourceLinked="0"/>
        <c:majorTickMark val="none"/>
        <c:minorTickMark val="none"/>
        <c:tickLblPos val="none"/>
        <c:spPr>
          <a:noFill/>
          <a:ln w="254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7"/>
        <c:crossBetween val="between"/>
        <c:majorUnit val="6.000000000000001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HAPI</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7DDF-4781-9F37-FB12B143974A}"/>
              </c:ext>
            </c:extLst>
          </c:dPt>
          <c:dPt>
            <c:idx val="1"/>
            <c:bubble3D val="0"/>
            <c:spPr>
              <a:solidFill>
                <a:srgbClr val="C62C2D"/>
              </a:solidFill>
              <a:ln w="19050">
                <a:solidFill>
                  <a:schemeClr val="lt1"/>
                </a:solidFill>
              </a:ln>
              <a:effectLst/>
            </c:spPr>
            <c:extLst>
              <c:ext xmlns:c16="http://schemas.microsoft.com/office/drawing/2014/chart" uri="{C3380CC4-5D6E-409C-BE32-E72D297353CC}">
                <c16:uniqueId val="{00000002-7DDF-4781-9F37-FB12B143974A}"/>
              </c:ext>
            </c:extLst>
          </c:dPt>
          <c:cat>
            <c:strRef>
              <c:f>Sheet1!$A$2:$A$3</c:f>
              <c:strCache>
                <c:ptCount val="2"/>
                <c:pt idx="0">
                  <c:v>Outperform</c:v>
                </c:pt>
                <c:pt idx="1">
                  <c:v>Underperform</c:v>
                </c:pt>
              </c:strCache>
            </c:strRef>
          </c:cat>
          <c:val>
            <c:numRef>
              <c:f>Sheet1!$B$2:$B$3</c:f>
              <c:numCache>
                <c:formatCode>General</c:formatCode>
                <c:ptCount val="2"/>
                <c:pt idx="0">
                  <c:v>19</c:v>
                </c:pt>
                <c:pt idx="1">
                  <c:v>3</c:v>
                </c:pt>
              </c:numCache>
            </c:numRef>
          </c:val>
          <c:extLst>
            <c:ext xmlns:c16="http://schemas.microsoft.com/office/drawing/2014/chart" uri="{C3380CC4-5D6E-409C-BE32-E72D297353CC}">
              <c16:uniqueId val="{00000000-7DDF-4781-9F37-FB12B143974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Inpatient Injury Fall</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7DDF-4781-9F37-FB12B143974A}"/>
              </c:ext>
            </c:extLst>
          </c:dPt>
          <c:dPt>
            <c:idx val="1"/>
            <c:bubble3D val="0"/>
            <c:spPr>
              <a:solidFill>
                <a:srgbClr val="C62C2D"/>
              </a:solidFill>
              <a:ln w="19050">
                <a:solidFill>
                  <a:schemeClr val="lt1"/>
                </a:solidFill>
              </a:ln>
              <a:effectLst/>
            </c:spPr>
            <c:extLst>
              <c:ext xmlns:c16="http://schemas.microsoft.com/office/drawing/2014/chart" uri="{C3380CC4-5D6E-409C-BE32-E72D297353CC}">
                <c16:uniqueId val="{00000002-7DDF-4781-9F37-FB12B143974A}"/>
              </c:ext>
            </c:extLst>
          </c:dPt>
          <c:cat>
            <c:strRef>
              <c:f>Sheet1!$A$2:$A$3</c:f>
              <c:strCache>
                <c:ptCount val="2"/>
                <c:pt idx="0">
                  <c:v>Outperform</c:v>
                </c:pt>
                <c:pt idx="1">
                  <c:v>Underperform</c:v>
                </c:pt>
              </c:strCache>
            </c:strRef>
          </c:cat>
          <c:val>
            <c:numRef>
              <c:f>Sheet1!$B$2:$B$3</c:f>
              <c:numCache>
                <c:formatCode>General</c:formatCode>
                <c:ptCount val="2"/>
                <c:pt idx="0">
                  <c:v>19</c:v>
                </c:pt>
                <c:pt idx="1">
                  <c:v>4</c:v>
                </c:pt>
              </c:numCache>
            </c:numRef>
          </c:val>
          <c:extLst>
            <c:ext xmlns:c16="http://schemas.microsoft.com/office/drawing/2014/chart" uri="{C3380CC4-5D6E-409C-BE32-E72D297353CC}">
              <c16:uniqueId val="{00000000-7DDF-4781-9F37-FB12B143974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4.9699025269655014E-2"/>
          <c:w val="0.96793006133818005"/>
          <c:h val="0.89978152546859969"/>
        </c:manualLayout>
      </c:layout>
      <c:lineChart>
        <c:grouping val="standard"/>
        <c:varyColors val="0"/>
        <c:ser>
          <c:idx val="0"/>
          <c:order val="0"/>
          <c:tx>
            <c:strRef>
              <c:f>Sheet1!$A$2</c:f>
              <c:strCache>
                <c:ptCount val="1"/>
                <c:pt idx="0">
                  <c:v>retention</c:v>
                </c:pt>
              </c:strCache>
            </c:strRef>
          </c:tx>
          <c:spPr>
            <a:ln w="38100" cap="rnd">
              <a:solidFill>
                <a:schemeClr val="bg2"/>
              </a:solidFill>
              <a:round/>
            </a:ln>
            <a:effectLst/>
          </c:spPr>
          <c:marker>
            <c:symbol val="circle"/>
            <c:size val="7"/>
            <c:spPr>
              <a:solidFill>
                <a:schemeClr val="bg2"/>
              </a:solidFill>
              <a:ln w="9525">
                <a:solidFill>
                  <a:schemeClr val="bg2"/>
                </a:solidFill>
              </a:ln>
              <a:effectLst/>
            </c:spPr>
          </c:marker>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Sheet1!$G$2:$AD$2</c:f>
              <c:numCache>
                <c:formatCode>0.00%</c:formatCode>
                <c:ptCount val="24"/>
                <c:pt idx="0">
                  <c:v>0.184</c:v>
                </c:pt>
                <c:pt idx="1">
                  <c:v>0.19900000000000001</c:v>
                </c:pt>
                <c:pt idx="2">
                  <c:v>0.20499999999999999</c:v>
                </c:pt>
                <c:pt idx="3">
                  <c:v>0.19800000000000001</c:v>
                </c:pt>
                <c:pt idx="4">
                  <c:v>0.19800000000000001</c:v>
                </c:pt>
                <c:pt idx="5">
                  <c:v>0.18099999999999999</c:v>
                </c:pt>
                <c:pt idx="6">
                  <c:v>0.193</c:v>
                </c:pt>
                <c:pt idx="7">
                  <c:v>0.2</c:v>
                </c:pt>
                <c:pt idx="8">
                  <c:v>0.186</c:v>
                </c:pt>
                <c:pt idx="9">
                  <c:v>0.156</c:v>
                </c:pt>
                <c:pt idx="10">
                  <c:v>0.158</c:v>
                </c:pt>
                <c:pt idx="11">
                  <c:v>0.158</c:v>
                </c:pt>
                <c:pt idx="12">
                  <c:v>0.16300000000000001</c:v>
                </c:pt>
                <c:pt idx="13">
                  <c:v>0.16900000000000001</c:v>
                </c:pt>
                <c:pt idx="14">
                  <c:v>0.161</c:v>
                </c:pt>
                <c:pt idx="15">
                  <c:v>0.16400000000000001</c:v>
                </c:pt>
                <c:pt idx="16">
                  <c:v>0.16400000000000001</c:v>
                </c:pt>
                <c:pt idx="17">
                  <c:v>0.17037913082390727</c:v>
                </c:pt>
                <c:pt idx="18">
                  <c:v>0.17512132332365937</c:v>
                </c:pt>
                <c:pt idx="19">
                  <c:v>0.18253691989453172</c:v>
                </c:pt>
                <c:pt idx="20">
                  <c:v>0.18047990167323102</c:v>
                </c:pt>
                <c:pt idx="21">
                  <c:v>0.17700636840501124</c:v>
                </c:pt>
                <c:pt idx="22">
                  <c:v>0.18236757459080033</c:v>
                </c:pt>
                <c:pt idx="23">
                  <c:v>0.20049491685712031</c:v>
                </c:pt>
              </c:numCache>
            </c:numRef>
          </c:val>
          <c:smooth val="0"/>
          <c:extLst>
            <c:ext xmlns:c16="http://schemas.microsoft.com/office/drawing/2014/chart" uri="{C3380CC4-5D6E-409C-BE32-E72D297353CC}">
              <c16:uniqueId val="{00000000-C09C-42DE-8E03-BC705A59343F}"/>
            </c:ext>
          </c:extLst>
        </c:ser>
        <c:ser>
          <c:idx val="1"/>
          <c:order val="1"/>
          <c:tx>
            <c:strRef>
              <c:f>Sheet1!$A$3</c:f>
              <c:strCache>
                <c:ptCount val="1"/>
                <c:pt idx="0">
                  <c:v>Goal</c:v>
                </c:pt>
              </c:strCache>
            </c:strRef>
          </c:tx>
          <c:spPr>
            <a:ln w="25400" cap="rnd">
              <a:solidFill>
                <a:schemeClr val="accent2">
                  <a:lumMod val="75000"/>
                </a:schemeClr>
              </a:solidFill>
              <a:prstDash val="sysDash"/>
              <a:round/>
            </a:ln>
            <a:effectLst/>
          </c:spPr>
          <c:marker>
            <c:symbol val="none"/>
          </c:marker>
          <c:dPt>
            <c:idx val="9"/>
            <c:marker>
              <c:symbol val="none"/>
            </c:marker>
            <c:bubble3D val="0"/>
            <c:spPr>
              <a:ln w="25400" cap="rnd">
                <a:noFill/>
                <a:prstDash val="sysDash"/>
                <a:round/>
              </a:ln>
              <a:effectLst/>
            </c:spPr>
            <c:extLst>
              <c:ext xmlns:c16="http://schemas.microsoft.com/office/drawing/2014/chart" uri="{C3380CC4-5D6E-409C-BE32-E72D297353CC}">
                <c16:uniqueId val="{00000003-1FBA-4F4A-9FF3-4971040115C6}"/>
              </c:ext>
            </c:extLst>
          </c:dPt>
          <c:dPt>
            <c:idx val="21"/>
            <c:marker>
              <c:symbol val="none"/>
            </c:marker>
            <c:bubble3D val="0"/>
            <c:spPr>
              <a:ln w="25400" cap="rnd">
                <a:noFill/>
                <a:prstDash val="sysDash"/>
                <a:round/>
              </a:ln>
              <a:effectLst/>
            </c:spPr>
            <c:extLst>
              <c:ext xmlns:c16="http://schemas.microsoft.com/office/drawing/2014/chart" uri="{C3380CC4-5D6E-409C-BE32-E72D297353CC}">
                <c16:uniqueId val="{00000000-1FBA-4F4A-9FF3-4971040115C6}"/>
              </c:ext>
            </c:extLst>
          </c:dPt>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Sheet1!$G$3:$AD$3</c:f>
              <c:numCache>
                <c:formatCode>0.00%</c:formatCode>
                <c:ptCount val="24"/>
                <c:pt idx="0">
                  <c:v>0.14000000000000001</c:v>
                </c:pt>
                <c:pt idx="1">
                  <c:v>0.14000000000000001</c:v>
                </c:pt>
                <c:pt idx="2">
                  <c:v>0.14000000000000001</c:v>
                </c:pt>
                <c:pt idx="3">
                  <c:v>0.14000000000000001</c:v>
                </c:pt>
                <c:pt idx="4">
                  <c:v>0.14000000000000001</c:v>
                </c:pt>
                <c:pt idx="5">
                  <c:v>0.14000000000000001</c:v>
                </c:pt>
                <c:pt idx="6">
                  <c:v>0.14000000000000001</c:v>
                </c:pt>
                <c:pt idx="7" formatCode="0%">
                  <c:v>0.14000000000000001</c:v>
                </c:pt>
                <c:pt idx="8" formatCode="0%">
                  <c:v>0.14000000000000001</c:v>
                </c:pt>
                <c:pt idx="9" formatCode="0%">
                  <c:v>0.14000000000000001</c:v>
                </c:pt>
                <c:pt idx="10" formatCode="0%">
                  <c:v>0.14000000000000001</c:v>
                </c:pt>
                <c:pt idx="11" formatCode="0%">
                  <c:v>0.14000000000000001</c:v>
                </c:pt>
                <c:pt idx="12" formatCode="0%">
                  <c:v>0.14000000000000001</c:v>
                </c:pt>
                <c:pt idx="13" formatCode="0%">
                  <c:v>0.14000000000000001</c:v>
                </c:pt>
                <c:pt idx="14" formatCode="0%">
                  <c:v>0.14000000000000001</c:v>
                </c:pt>
                <c:pt idx="15" formatCode="0%">
                  <c:v>0.14000000000000001</c:v>
                </c:pt>
                <c:pt idx="16" formatCode="0%">
                  <c:v>0.14000000000000001</c:v>
                </c:pt>
                <c:pt idx="17" formatCode="0%">
                  <c:v>0.14000000000000001</c:v>
                </c:pt>
                <c:pt idx="18" formatCode="0%">
                  <c:v>0.14000000000000001</c:v>
                </c:pt>
                <c:pt idx="19" formatCode="0%">
                  <c:v>0.14000000000000001</c:v>
                </c:pt>
                <c:pt idx="20" formatCode="0%">
                  <c:v>0.14000000000000001</c:v>
                </c:pt>
                <c:pt idx="21" formatCode="0%">
                  <c:v>0.14000000000000001</c:v>
                </c:pt>
                <c:pt idx="22" formatCode="0%">
                  <c:v>0.14000000000000001</c:v>
                </c:pt>
                <c:pt idx="23" formatCode="0%">
                  <c:v>0.14000000000000001</c:v>
                </c:pt>
              </c:numCache>
            </c:numRef>
          </c:val>
          <c:smooth val="0"/>
          <c:extLst>
            <c:ext xmlns:c16="http://schemas.microsoft.com/office/drawing/2014/chart" uri="{C3380CC4-5D6E-409C-BE32-E72D297353CC}">
              <c16:uniqueId val="{00000000-1C27-4B93-AE9D-C8CD6D77A8FF}"/>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1"/>
        <c:axPos val="b"/>
        <c:numFmt formatCode="General" sourceLinked="1"/>
        <c:majorTickMark val="out"/>
        <c:minorTickMark val="none"/>
        <c:tickLblPos val="nextTo"/>
        <c:crossAx val="1722779167"/>
        <c:crosses val="autoZero"/>
        <c:auto val="0"/>
        <c:lblOffset val="100"/>
        <c:baseTimeUnit val="days"/>
      </c:dateAx>
      <c:valAx>
        <c:axId val="1722779167"/>
        <c:scaling>
          <c:orientation val="minMax"/>
          <c:max val="0.23"/>
          <c:min val="0.1"/>
        </c:scaling>
        <c:delete val="0"/>
        <c:axPos val="l"/>
        <c:numFmt formatCode="0%" sourceLinked="0"/>
        <c:majorTickMark val="none"/>
        <c:minorTickMark val="none"/>
        <c:tickLblPos val="none"/>
        <c:spPr>
          <a:noFill/>
          <a:ln w="254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2"/>
        <c:crossBetween val="between"/>
        <c:majorUnit val="6.000000000000001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Ambulatory Injury</c:v>
                </c:pt>
              </c:strCache>
            </c:strRef>
          </c:tx>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7DDF-4781-9F37-FB12B143974A}"/>
              </c:ext>
            </c:extLst>
          </c:dPt>
          <c:dPt>
            <c:idx val="1"/>
            <c:bubble3D val="0"/>
            <c:spPr>
              <a:solidFill>
                <a:srgbClr val="C62C2D"/>
              </a:solidFill>
              <a:ln w="19050">
                <a:solidFill>
                  <a:schemeClr val="lt1"/>
                </a:solidFill>
              </a:ln>
              <a:effectLst/>
            </c:spPr>
            <c:extLst>
              <c:ext xmlns:c16="http://schemas.microsoft.com/office/drawing/2014/chart" uri="{C3380CC4-5D6E-409C-BE32-E72D297353CC}">
                <c16:uniqueId val="{00000002-7DDF-4781-9F37-FB12B143974A}"/>
              </c:ext>
            </c:extLst>
          </c:dPt>
          <c:cat>
            <c:strRef>
              <c:f>Sheet1!$A$2:$A$3</c:f>
              <c:strCache>
                <c:ptCount val="2"/>
                <c:pt idx="0">
                  <c:v>Outperform</c:v>
                </c:pt>
                <c:pt idx="1">
                  <c:v>Underperform</c:v>
                </c:pt>
              </c:strCache>
            </c:strRef>
          </c:cat>
          <c:val>
            <c:numRef>
              <c:f>Sheet1!$B$2:$B$3</c:f>
              <c:numCache>
                <c:formatCode>General</c:formatCode>
                <c:ptCount val="2"/>
                <c:pt idx="0">
                  <c:v>24</c:v>
                </c:pt>
                <c:pt idx="1">
                  <c:v>2</c:v>
                </c:pt>
              </c:numCache>
            </c:numRef>
          </c:val>
          <c:extLst>
            <c:ext xmlns:c16="http://schemas.microsoft.com/office/drawing/2014/chart" uri="{C3380CC4-5D6E-409C-BE32-E72D297353CC}">
              <c16:uniqueId val="{00000000-7DDF-4781-9F37-FB12B143974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8.2279931519618002E-2"/>
          <c:w val="0.96793006133818005"/>
          <c:h val="0.86720039405294758"/>
        </c:manualLayout>
      </c:layout>
      <c:barChart>
        <c:barDir val="col"/>
        <c:grouping val="clustered"/>
        <c:varyColors val="0"/>
        <c:ser>
          <c:idx val="0"/>
          <c:order val="0"/>
          <c:tx>
            <c:strRef>
              <c:f>Sheet1!$A$2</c:f>
              <c:strCache>
                <c:ptCount val="1"/>
                <c:pt idx="0">
                  <c:v>Annual Inpatient Injury Fall Rate</c:v>
                </c:pt>
              </c:strCache>
            </c:strRef>
          </c:tx>
          <c:spPr>
            <a:solidFill>
              <a:schemeClr val="bg2"/>
            </a:solidFill>
            <a:ln w="38100">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accent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extLst/>
            </c:strRef>
          </c:cat>
          <c:val>
            <c:numRef>
              <c:f>Sheet1!$B$2:$AD$2</c:f>
              <c:numCache>
                <c:formatCode>0.00</c:formatCode>
                <c:ptCount val="29"/>
                <c:pt idx="0">
                  <c:v>0.39</c:v>
                </c:pt>
                <c:pt idx="1">
                  <c:v>0.42</c:v>
                </c:pt>
                <c:pt idx="2">
                  <c:v>0.4</c:v>
                </c:pt>
                <c:pt idx="3">
                  <c:v>0.36</c:v>
                </c:pt>
                <c:pt idx="4">
                  <c:v>0.28999999999999998</c:v>
                </c:pt>
              </c:numCache>
              <c:extLst/>
            </c:numRef>
          </c:val>
          <c:extLst>
            <c:ext xmlns:c16="http://schemas.microsoft.com/office/drawing/2014/chart" uri="{C3380CC4-5D6E-409C-BE32-E72D297353CC}">
              <c16:uniqueId val="{00000000-CBB2-4FCD-8D27-94C335D62BF2}"/>
            </c:ext>
          </c:extLst>
        </c:ser>
        <c:dLbls>
          <c:showLegendKey val="0"/>
          <c:showVal val="0"/>
          <c:showCatName val="0"/>
          <c:showSerName val="0"/>
          <c:showPercent val="0"/>
          <c:showBubbleSize val="0"/>
        </c:dLbls>
        <c:gapWidth val="25"/>
        <c:axId val="1722791231"/>
        <c:axId val="1722779167"/>
      </c:barChart>
      <c:lineChart>
        <c:grouping val="standard"/>
        <c:varyColors val="0"/>
        <c:ser>
          <c:idx val="1"/>
          <c:order val="1"/>
          <c:tx>
            <c:strRef>
              <c:f>Sheet1!$A$3</c:f>
              <c:strCache>
                <c:ptCount val="1"/>
                <c:pt idx="0">
                  <c:v>Monthly Inpatient Injury Fall Rate</c:v>
                </c:pt>
              </c:strCache>
            </c:strRef>
          </c:tx>
          <c:spPr>
            <a:ln w="28575" cap="rnd">
              <a:solidFill>
                <a:schemeClr val="bg2"/>
              </a:solidFill>
              <a:round/>
            </a:ln>
            <a:effectLst/>
          </c:spPr>
          <c:marker>
            <c:symbol val="circle"/>
            <c:size val="6"/>
            <c:spPr>
              <a:solidFill>
                <a:schemeClr val="bg2"/>
              </a:solidFill>
              <a:ln w="9525">
                <a:noFill/>
              </a:ln>
              <a:effectLst/>
            </c:spPr>
          </c:marker>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extLst/>
            </c:strRef>
          </c:cat>
          <c:val>
            <c:numRef>
              <c:f>Sheet1!$B$3:$AD$3</c:f>
              <c:numCache>
                <c:formatCode>General</c:formatCode>
                <c:ptCount val="29"/>
                <c:pt idx="5" formatCode="0.00">
                  <c:v>0.41</c:v>
                </c:pt>
                <c:pt idx="6" formatCode="0.00">
                  <c:v>0.57999999999999996</c:v>
                </c:pt>
                <c:pt idx="7" formatCode="0.00">
                  <c:v>0.4</c:v>
                </c:pt>
                <c:pt idx="8" formatCode="0.00">
                  <c:v>0.46</c:v>
                </c:pt>
                <c:pt idx="9" formatCode="0.00">
                  <c:v>0.51</c:v>
                </c:pt>
                <c:pt idx="10" formatCode="0.00">
                  <c:v>0.18</c:v>
                </c:pt>
                <c:pt idx="11" formatCode="0.00">
                  <c:v>0.37</c:v>
                </c:pt>
                <c:pt idx="12" formatCode="0.00">
                  <c:v>0.19</c:v>
                </c:pt>
                <c:pt idx="13" formatCode="0.00">
                  <c:v>0.64</c:v>
                </c:pt>
                <c:pt idx="14" formatCode="0.00">
                  <c:v>0.43277758880490691</c:v>
                </c:pt>
                <c:pt idx="15" formatCode="0.00">
                  <c:v>0.35277535908213847</c:v>
                </c:pt>
                <c:pt idx="16" formatCode="0.00">
                  <c:v>0.34649716570732469</c:v>
                </c:pt>
                <c:pt idx="17" formatCode="0.00">
                  <c:v>0.34329945968956005</c:v>
                </c:pt>
                <c:pt idx="18" formatCode="0.00">
                  <c:v>0.26467270095918127</c:v>
                </c:pt>
                <c:pt idx="19" formatCode="0.00">
                  <c:v>0.60387419805146803</c:v>
                </c:pt>
                <c:pt idx="20" formatCode="0.00">
                  <c:v>0.24047771164616119</c:v>
                </c:pt>
                <c:pt idx="21" formatCode="0.00">
                  <c:v>0.53096280727213974</c:v>
                </c:pt>
                <c:pt idx="22" formatCode="0.00">
                  <c:v>0.49757570061422807</c:v>
                </c:pt>
                <c:pt idx="23" formatCode="0.00">
                  <c:v>0.17298060282010277</c:v>
                </c:pt>
                <c:pt idx="24" formatCode="0.00">
                  <c:v>0.49091440171034573</c:v>
                </c:pt>
                <c:pt idx="25" formatCode="0.00">
                  <c:v>0</c:v>
                </c:pt>
                <c:pt idx="26" formatCode="0.00">
                  <c:v>0.32559241143575535</c:v>
                </c:pt>
                <c:pt idx="27" formatCode="0.00">
                  <c:v>0.31146749000213986</c:v>
                </c:pt>
                <c:pt idx="28" formatCode="0.00">
                  <c:v>0.23590003133857937</c:v>
                </c:pt>
              </c:numCache>
              <c:extLst/>
            </c:numRef>
          </c:val>
          <c:smooth val="0"/>
          <c:extLst>
            <c:ext xmlns:c16="http://schemas.microsoft.com/office/drawing/2014/chart" uri="{C3380CC4-5D6E-409C-BE32-E72D297353CC}">
              <c16:uniqueId val="{00000001-CBB2-4FCD-8D27-94C335D62BF2}"/>
            </c:ext>
          </c:extLst>
        </c:ser>
        <c:ser>
          <c:idx val="2"/>
          <c:order val="2"/>
          <c:tx>
            <c:strRef>
              <c:f>Sheet1!$A$4</c:f>
              <c:strCache>
                <c:ptCount val="1"/>
                <c:pt idx="0">
                  <c:v>Goal</c:v>
                </c:pt>
              </c:strCache>
            </c:strRef>
          </c:tx>
          <c:spPr>
            <a:ln w="28575" cap="rnd">
              <a:solidFill>
                <a:schemeClr val="accent2">
                  <a:lumMod val="75000"/>
                </a:schemeClr>
              </a:solidFill>
              <a:prstDash val="sysDash"/>
              <a:round/>
            </a:ln>
            <a:effectLst/>
          </c:spPr>
          <c:marker>
            <c:symbol val="none"/>
          </c:marker>
          <c:dPt>
            <c:idx val="7"/>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1-C969-4915-8624-5F0DF491A00B}"/>
              </c:ext>
            </c:extLst>
          </c:dPt>
          <c:dPt>
            <c:idx val="14"/>
            <c:marker>
              <c:symbol val="none"/>
            </c:marker>
            <c:bubble3D val="0"/>
            <c:spPr>
              <a:ln w="28575" cap="rnd">
                <a:noFill/>
                <a:prstDash val="sysDash"/>
                <a:round/>
              </a:ln>
              <a:effectLst/>
            </c:spPr>
            <c:extLst>
              <c:ext xmlns:c16="http://schemas.microsoft.com/office/drawing/2014/chart" uri="{C3380CC4-5D6E-409C-BE32-E72D297353CC}">
                <c16:uniqueId val="{00000005-D2DB-4E96-856C-41728564900D}"/>
              </c:ext>
            </c:extLst>
          </c:dPt>
          <c:dPt>
            <c:idx val="19"/>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3-C969-4915-8624-5F0DF491A00B}"/>
              </c:ext>
            </c:extLst>
          </c:dPt>
          <c:dPt>
            <c:idx val="26"/>
            <c:marker>
              <c:symbol val="none"/>
            </c:marker>
            <c:bubble3D val="0"/>
            <c:spPr>
              <a:ln w="28575" cap="rnd">
                <a:noFill/>
                <a:prstDash val="sysDash"/>
                <a:round/>
              </a:ln>
              <a:effectLst/>
            </c:spPr>
            <c:extLst>
              <c:ext xmlns:c16="http://schemas.microsoft.com/office/drawing/2014/chart" uri="{C3380CC4-5D6E-409C-BE32-E72D297353CC}">
                <c16:uniqueId val="{00000004-D2DB-4E96-856C-41728564900D}"/>
              </c:ext>
            </c:extLst>
          </c:dPt>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extLst/>
            </c:strRef>
          </c:cat>
          <c:val>
            <c:numRef>
              <c:f>Sheet1!$B$4:$AD$4</c:f>
              <c:numCache>
                <c:formatCode>General</c:formatCode>
                <c:ptCount val="29"/>
                <c:pt idx="5" formatCode="0.00">
                  <c:v>0.35</c:v>
                </c:pt>
                <c:pt idx="6" formatCode="0.00">
                  <c:v>0.35</c:v>
                </c:pt>
                <c:pt idx="7" formatCode="0.00">
                  <c:v>0.35</c:v>
                </c:pt>
                <c:pt idx="8" formatCode="0.00">
                  <c:v>0.35</c:v>
                </c:pt>
                <c:pt idx="9" formatCode="0.00">
                  <c:v>0.35</c:v>
                </c:pt>
                <c:pt idx="10" formatCode="0.00">
                  <c:v>0.35</c:v>
                </c:pt>
                <c:pt idx="11" formatCode="0.00">
                  <c:v>0.35</c:v>
                </c:pt>
                <c:pt idx="12" formatCode="0.00">
                  <c:v>0.35</c:v>
                </c:pt>
                <c:pt idx="13" formatCode="0.00">
                  <c:v>0.35</c:v>
                </c:pt>
                <c:pt idx="14" formatCode="0.00">
                  <c:v>0.35</c:v>
                </c:pt>
                <c:pt idx="15" formatCode="0.00">
                  <c:v>0.35</c:v>
                </c:pt>
                <c:pt idx="16" formatCode="0.00">
                  <c:v>0.35</c:v>
                </c:pt>
                <c:pt idx="17" formatCode="0.00">
                  <c:v>0.35</c:v>
                </c:pt>
                <c:pt idx="18" formatCode="0.00">
                  <c:v>0.35</c:v>
                </c:pt>
                <c:pt idx="19" formatCode="0.00">
                  <c:v>0.35</c:v>
                </c:pt>
                <c:pt idx="20" formatCode="0.00">
                  <c:v>0.35</c:v>
                </c:pt>
                <c:pt idx="21" formatCode="0.00">
                  <c:v>0.35</c:v>
                </c:pt>
                <c:pt idx="22" formatCode="0.00">
                  <c:v>0.35</c:v>
                </c:pt>
                <c:pt idx="23" formatCode="0.00">
                  <c:v>0.35</c:v>
                </c:pt>
                <c:pt idx="24" formatCode="0.00">
                  <c:v>0.35</c:v>
                </c:pt>
                <c:pt idx="25" formatCode="0.00">
                  <c:v>0.35</c:v>
                </c:pt>
                <c:pt idx="26" formatCode="0.00">
                  <c:v>0.42</c:v>
                </c:pt>
                <c:pt idx="27" formatCode="0.00">
                  <c:v>0.42</c:v>
                </c:pt>
                <c:pt idx="28" formatCode="0.00">
                  <c:v>0.42</c:v>
                </c:pt>
              </c:numCache>
              <c:extLst/>
            </c:numRef>
          </c:val>
          <c:smooth val="0"/>
          <c:extLst>
            <c:ext xmlns:c16="http://schemas.microsoft.com/office/drawing/2014/chart" uri="{C3380CC4-5D6E-409C-BE32-E72D297353CC}">
              <c16:uniqueId val="{00000002-CBB2-4FCD-8D27-94C335D62BF2}"/>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1"/>
          <c:min val="0"/>
        </c:scaling>
        <c:delete val="0"/>
        <c:axPos val="l"/>
        <c:numFmt formatCode="0%" sourceLinked="0"/>
        <c:majorTickMark val="none"/>
        <c:minorTickMark val="none"/>
        <c:tickLblPos val="none"/>
        <c:spPr>
          <a:noFill/>
          <a:ln w="254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7"/>
        <c:crossBetween val="between"/>
        <c:majorUnit val="6.000000000000001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8.2279931519618002E-2"/>
          <c:w val="0.96793006133818005"/>
          <c:h val="0.86720039405294758"/>
        </c:manualLayout>
      </c:layout>
      <c:barChart>
        <c:barDir val="col"/>
        <c:grouping val="clustered"/>
        <c:varyColors val="0"/>
        <c:ser>
          <c:idx val="0"/>
          <c:order val="0"/>
          <c:tx>
            <c:strRef>
              <c:f>Sheet1!$A$2</c:f>
              <c:strCache>
                <c:ptCount val="1"/>
                <c:pt idx="0">
                  <c:v>Annual Ambulatory Fall Rate</c:v>
                </c:pt>
              </c:strCache>
            </c:strRef>
          </c:tx>
          <c:spPr>
            <a:solidFill>
              <a:schemeClr val="bg2"/>
            </a:solidFill>
            <a:ln w="38100">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accent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Sheet1!$B$2:$AD$2</c:f>
              <c:numCache>
                <c:formatCode>0.00</c:formatCode>
                <c:ptCount val="29"/>
                <c:pt idx="0">
                  <c:v>0.14000000000000001</c:v>
                </c:pt>
                <c:pt idx="1">
                  <c:v>0.11306845164062324</c:v>
                </c:pt>
                <c:pt idx="2" formatCode="0.000">
                  <c:v>0.10840394514948905</c:v>
                </c:pt>
                <c:pt idx="3" formatCode="0.000">
                  <c:v>0.13400000000000001</c:v>
                </c:pt>
                <c:pt idx="4" formatCode="0.000">
                  <c:v>0.128</c:v>
                </c:pt>
              </c:numCache>
            </c:numRef>
          </c:val>
          <c:extLst>
            <c:ext xmlns:c16="http://schemas.microsoft.com/office/drawing/2014/chart" uri="{C3380CC4-5D6E-409C-BE32-E72D297353CC}">
              <c16:uniqueId val="{00000000-CBB2-4FCD-8D27-94C335D62BF2}"/>
            </c:ext>
          </c:extLst>
        </c:ser>
        <c:dLbls>
          <c:showLegendKey val="0"/>
          <c:showVal val="0"/>
          <c:showCatName val="0"/>
          <c:showSerName val="0"/>
          <c:showPercent val="0"/>
          <c:showBubbleSize val="0"/>
        </c:dLbls>
        <c:gapWidth val="25"/>
        <c:axId val="1722791231"/>
        <c:axId val="1722779167"/>
      </c:barChart>
      <c:lineChart>
        <c:grouping val="standard"/>
        <c:varyColors val="0"/>
        <c:ser>
          <c:idx val="1"/>
          <c:order val="1"/>
          <c:tx>
            <c:strRef>
              <c:f>Sheet1!$A$3</c:f>
              <c:strCache>
                <c:ptCount val="1"/>
                <c:pt idx="0">
                  <c:v>Monthly Ambulatory Fall Rate</c:v>
                </c:pt>
              </c:strCache>
            </c:strRef>
          </c:tx>
          <c:spPr>
            <a:ln w="28575" cap="rnd">
              <a:solidFill>
                <a:schemeClr val="bg2"/>
              </a:solidFill>
              <a:round/>
            </a:ln>
            <a:effectLst/>
          </c:spPr>
          <c:marker>
            <c:symbol val="circle"/>
            <c:size val="6"/>
            <c:spPr>
              <a:solidFill>
                <a:schemeClr val="bg2"/>
              </a:solidFill>
              <a:ln w="9525">
                <a:noFill/>
              </a:ln>
              <a:effectLst/>
            </c:spPr>
          </c:marker>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Sheet1!$B$3:$AD$3</c:f>
              <c:numCache>
                <c:formatCode>General</c:formatCode>
                <c:ptCount val="29"/>
                <c:pt idx="5" formatCode="0.000">
                  <c:v>0.16532868523543987</c:v>
                </c:pt>
                <c:pt idx="6" formatCode="0.000">
                  <c:v>8.3728952634531492E-2</c:v>
                </c:pt>
                <c:pt idx="7" formatCode="0.000">
                  <c:v>6.9417063269488155E-2</c:v>
                </c:pt>
                <c:pt idx="8" formatCode="0.000">
                  <c:v>0.1363820084854406</c:v>
                </c:pt>
                <c:pt idx="9" formatCode="0.000">
                  <c:v>0.1057414990443612</c:v>
                </c:pt>
                <c:pt idx="10" formatCode="0.000">
                  <c:v>5.0022510129558301E-2</c:v>
                </c:pt>
                <c:pt idx="11" formatCode="0.000">
                  <c:v>0.1002164675699511</c:v>
                </c:pt>
                <c:pt idx="12" formatCode="0.000">
                  <c:v>0.11641792037679492</c:v>
                </c:pt>
                <c:pt idx="13" formatCode="0.000">
                  <c:v>9.4664697640955739E-2</c:v>
                </c:pt>
                <c:pt idx="14" formatCode="0.000">
                  <c:v>0.15156483805985985</c:v>
                </c:pt>
                <c:pt idx="15" formatCode="0.000">
                  <c:v>0.14622405619682929</c:v>
                </c:pt>
                <c:pt idx="16" formatCode="0.000">
                  <c:v>0.19306669902832288</c:v>
                </c:pt>
                <c:pt idx="17" formatCode="0.000">
                  <c:v>0.17968575528340294</c:v>
                </c:pt>
                <c:pt idx="18" formatCode="0.000">
                  <c:v>0.13211901280673632</c:v>
                </c:pt>
                <c:pt idx="19" formatCode="0.000">
                  <c:v>0.14138991946430188</c:v>
                </c:pt>
                <c:pt idx="20" formatCode="0.000">
                  <c:v>9.3924641129600361E-2</c:v>
                </c:pt>
                <c:pt idx="21" formatCode="0.000">
                  <c:v>4.4379486026379165E-2</c:v>
                </c:pt>
                <c:pt idx="22" formatCode="0.000">
                  <c:v>0.1203595380119493</c:v>
                </c:pt>
                <c:pt idx="23" formatCode="0.000">
                  <c:v>0.10371830109422808</c:v>
                </c:pt>
                <c:pt idx="24" formatCode="0.000">
                  <c:v>9.3890164602871432E-2</c:v>
                </c:pt>
                <c:pt idx="25" formatCode="0.000">
                  <c:v>0.18952459650213407</c:v>
                </c:pt>
                <c:pt idx="26" formatCode="0.000">
                  <c:v>0.1156978896704924</c:v>
                </c:pt>
                <c:pt idx="27" formatCode="0.000">
                  <c:v>0.14920696498112532</c:v>
                </c:pt>
                <c:pt idx="28" formatCode="0.000">
                  <c:v>0.11764921188100173</c:v>
                </c:pt>
              </c:numCache>
            </c:numRef>
          </c:val>
          <c:smooth val="0"/>
          <c:extLst>
            <c:ext xmlns:c16="http://schemas.microsoft.com/office/drawing/2014/chart" uri="{C3380CC4-5D6E-409C-BE32-E72D297353CC}">
              <c16:uniqueId val="{00000001-CBB2-4FCD-8D27-94C335D62BF2}"/>
            </c:ext>
          </c:extLst>
        </c:ser>
        <c:ser>
          <c:idx val="2"/>
          <c:order val="2"/>
          <c:tx>
            <c:strRef>
              <c:f>Sheet1!$A$4</c:f>
              <c:strCache>
                <c:ptCount val="1"/>
                <c:pt idx="0">
                  <c:v>Goal</c:v>
                </c:pt>
              </c:strCache>
            </c:strRef>
          </c:tx>
          <c:spPr>
            <a:ln w="28575" cap="rnd">
              <a:solidFill>
                <a:schemeClr val="accent2">
                  <a:lumMod val="75000"/>
                </a:schemeClr>
              </a:solidFill>
              <a:prstDash val="sysDash"/>
              <a:round/>
            </a:ln>
            <a:effectLst/>
          </c:spPr>
          <c:marker>
            <c:symbol val="none"/>
          </c:marker>
          <c:dPt>
            <c:idx val="6"/>
            <c:marker>
              <c:symbol val="none"/>
            </c:marker>
            <c:bubble3D val="0"/>
            <c:spPr>
              <a:ln w="28575" cap="rnd">
                <a:noFill/>
                <a:prstDash val="sysDash"/>
                <a:round/>
              </a:ln>
              <a:effectLst/>
            </c:spPr>
            <c:extLst>
              <c:ext xmlns:c16="http://schemas.microsoft.com/office/drawing/2014/chart" uri="{C3380CC4-5D6E-409C-BE32-E72D297353CC}">
                <c16:uniqueId val="{00000005-8B03-42A3-BA37-E0FDA99BA64B}"/>
              </c:ext>
            </c:extLst>
          </c:dPt>
          <c:dPt>
            <c:idx val="7"/>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3-C2D1-4EA3-80A9-E074D975E19A}"/>
              </c:ext>
            </c:extLst>
          </c:dPt>
          <c:dPt>
            <c:idx val="14"/>
            <c:marker>
              <c:symbol val="none"/>
            </c:marker>
            <c:bubble3D val="0"/>
            <c:spPr>
              <a:ln w="28575" cap="rnd">
                <a:noFill/>
                <a:prstDash val="sysDash"/>
                <a:round/>
              </a:ln>
              <a:effectLst/>
            </c:spPr>
            <c:extLst>
              <c:ext xmlns:c16="http://schemas.microsoft.com/office/drawing/2014/chart" uri="{C3380CC4-5D6E-409C-BE32-E72D297353CC}">
                <c16:uniqueId val="{00000008-4DDF-4A02-BA0D-1AFFF5D76318}"/>
              </c:ext>
            </c:extLst>
          </c:dPt>
          <c:dPt>
            <c:idx val="18"/>
            <c:marker>
              <c:symbol val="none"/>
            </c:marker>
            <c:bubble3D val="0"/>
            <c:spPr>
              <a:ln w="28575" cap="rnd">
                <a:noFill/>
                <a:prstDash val="sysDash"/>
                <a:round/>
              </a:ln>
              <a:effectLst/>
            </c:spPr>
            <c:extLst>
              <c:ext xmlns:c16="http://schemas.microsoft.com/office/drawing/2014/chart" uri="{C3380CC4-5D6E-409C-BE32-E72D297353CC}">
                <c16:uniqueId val="{00000004-8B03-42A3-BA37-E0FDA99BA64B}"/>
              </c:ext>
            </c:extLst>
          </c:dPt>
          <c:dPt>
            <c:idx val="19"/>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7-C2D1-4EA3-80A9-E074D975E19A}"/>
              </c:ext>
            </c:extLst>
          </c:dPt>
          <c:dPt>
            <c:idx val="26"/>
            <c:marker>
              <c:symbol val="none"/>
            </c:marker>
            <c:bubble3D val="0"/>
            <c:spPr>
              <a:ln w="28575" cap="rnd">
                <a:noFill/>
                <a:prstDash val="sysDash"/>
                <a:round/>
              </a:ln>
              <a:effectLst/>
            </c:spPr>
            <c:extLst>
              <c:ext xmlns:c16="http://schemas.microsoft.com/office/drawing/2014/chart" uri="{C3380CC4-5D6E-409C-BE32-E72D297353CC}">
                <c16:uniqueId val="{00000009-4DDF-4A02-BA0D-1AFFF5D76318}"/>
              </c:ext>
            </c:extLst>
          </c:dPt>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Sheet1!$B$4:$AD$4</c:f>
              <c:numCache>
                <c:formatCode>General</c:formatCode>
                <c:ptCount val="29"/>
                <c:pt idx="5" formatCode="0.000">
                  <c:v>0.11</c:v>
                </c:pt>
                <c:pt idx="6" formatCode="0.000">
                  <c:v>0.11</c:v>
                </c:pt>
                <c:pt idx="7" formatCode="0.000">
                  <c:v>0.11</c:v>
                </c:pt>
                <c:pt idx="8" formatCode="0.000">
                  <c:v>0.11</c:v>
                </c:pt>
                <c:pt idx="9" formatCode="0.000">
                  <c:v>0.11</c:v>
                </c:pt>
                <c:pt idx="10" formatCode="0.000">
                  <c:v>0.11</c:v>
                </c:pt>
                <c:pt idx="11" formatCode="0.000">
                  <c:v>0.11</c:v>
                </c:pt>
                <c:pt idx="12" formatCode="0.000">
                  <c:v>0.11</c:v>
                </c:pt>
                <c:pt idx="13" formatCode="0.000">
                  <c:v>0.11</c:v>
                </c:pt>
                <c:pt idx="14" formatCode="0.000">
                  <c:v>0.1</c:v>
                </c:pt>
                <c:pt idx="15" formatCode="0.000">
                  <c:v>0.1</c:v>
                </c:pt>
                <c:pt idx="16" formatCode="0.000">
                  <c:v>0.1</c:v>
                </c:pt>
                <c:pt idx="17" formatCode="0.000">
                  <c:v>0.1</c:v>
                </c:pt>
                <c:pt idx="18" formatCode="0.000">
                  <c:v>0.1</c:v>
                </c:pt>
                <c:pt idx="19" formatCode="0.000">
                  <c:v>0.1</c:v>
                </c:pt>
                <c:pt idx="20" formatCode="0.000">
                  <c:v>0.1</c:v>
                </c:pt>
                <c:pt idx="21" formatCode="0.000">
                  <c:v>0.1</c:v>
                </c:pt>
                <c:pt idx="22" formatCode="0.000">
                  <c:v>0.1</c:v>
                </c:pt>
                <c:pt idx="23" formatCode="0.00">
                  <c:v>0.1</c:v>
                </c:pt>
                <c:pt idx="24" formatCode="0.00">
                  <c:v>0.1</c:v>
                </c:pt>
                <c:pt idx="25" formatCode="0.00">
                  <c:v>0.1</c:v>
                </c:pt>
                <c:pt idx="26" formatCode="0.00">
                  <c:v>0.12</c:v>
                </c:pt>
                <c:pt idx="27" formatCode="0.00">
                  <c:v>0.12</c:v>
                </c:pt>
                <c:pt idx="28" formatCode="0.00">
                  <c:v>0.12</c:v>
                </c:pt>
              </c:numCache>
            </c:numRef>
          </c:val>
          <c:smooth val="0"/>
          <c:extLst>
            <c:ext xmlns:c16="http://schemas.microsoft.com/office/drawing/2014/chart" uri="{C3380CC4-5D6E-409C-BE32-E72D297353CC}">
              <c16:uniqueId val="{00000002-CBB2-4FCD-8D27-94C335D62BF2}"/>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0.30000000000000004"/>
        </c:scaling>
        <c:delete val="0"/>
        <c:axPos val="l"/>
        <c:numFmt formatCode="0%" sourceLinked="0"/>
        <c:majorTickMark val="none"/>
        <c:minorTickMark val="none"/>
        <c:tickLblPos val="none"/>
        <c:spPr>
          <a:noFill/>
          <a:ln w="254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7"/>
        <c:crossBetween val="between"/>
        <c:majorUnit val="6.000000000000001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8.2279931519618002E-2"/>
          <c:w val="0.96793006133818005"/>
          <c:h val="0.86720039405294758"/>
        </c:manualLayout>
      </c:layout>
      <c:barChart>
        <c:barDir val="col"/>
        <c:grouping val="clustered"/>
        <c:varyColors val="0"/>
        <c:ser>
          <c:idx val="0"/>
          <c:order val="0"/>
          <c:tx>
            <c:strRef>
              <c:f>Sheet1!$A$2</c:f>
              <c:strCache>
                <c:ptCount val="1"/>
                <c:pt idx="0">
                  <c:v>Annual Ambulatory Fall Rate</c:v>
                </c:pt>
              </c:strCache>
            </c:strRef>
          </c:tx>
          <c:spPr>
            <a:solidFill>
              <a:schemeClr val="bg2"/>
            </a:solidFill>
            <a:ln w="38100">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accent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Sheet1!$B$2:$AD$2</c:f>
              <c:numCache>
                <c:formatCode>0.00</c:formatCode>
                <c:ptCount val="29"/>
                <c:pt idx="0">
                  <c:v>0.03</c:v>
                </c:pt>
                <c:pt idx="1">
                  <c:v>0.03</c:v>
                </c:pt>
                <c:pt idx="2" formatCode="0.000">
                  <c:v>2.5999999999999999E-2</c:v>
                </c:pt>
                <c:pt idx="3" formatCode="0.000">
                  <c:v>4.5999999999999999E-2</c:v>
                </c:pt>
                <c:pt idx="4" formatCode="0.000">
                  <c:v>4.7E-2</c:v>
                </c:pt>
              </c:numCache>
            </c:numRef>
          </c:val>
          <c:extLst>
            <c:ext xmlns:c16="http://schemas.microsoft.com/office/drawing/2014/chart" uri="{C3380CC4-5D6E-409C-BE32-E72D297353CC}">
              <c16:uniqueId val="{00000000-CBB2-4FCD-8D27-94C335D62BF2}"/>
            </c:ext>
          </c:extLst>
        </c:ser>
        <c:dLbls>
          <c:showLegendKey val="0"/>
          <c:showVal val="0"/>
          <c:showCatName val="0"/>
          <c:showSerName val="0"/>
          <c:showPercent val="0"/>
          <c:showBubbleSize val="0"/>
        </c:dLbls>
        <c:gapWidth val="25"/>
        <c:axId val="1722791231"/>
        <c:axId val="1722779167"/>
      </c:barChart>
      <c:lineChart>
        <c:grouping val="standard"/>
        <c:varyColors val="0"/>
        <c:ser>
          <c:idx val="1"/>
          <c:order val="1"/>
          <c:tx>
            <c:strRef>
              <c:f>Sheet1!$A$3</c:f>
              <c:strCache>
                <c:ptCount val="1"/>
                <c:pt idx="0">
                  <c:v>Monthly Ambulatory Fall Rate</c:v>
                </c:pt>
              </c:strCache>
            </c:strRef>
          </c:tx>
          <c:spPr>
            <a:ln w="28575" cap="rnd">
              <a:solidFill>
                <a:schemeClr val="bg2"/>
              </a:solidFill>
              <a:round/>
            </a:ln>
            <a:effectLst/>
          </c:spPr>
          <c:marker>
            <c:symbol val="circle"/>
            <c:size val="6"/>
            <c:spPr>
              <a:solidFill>
                <a:schemeClr val="bg2"/>
              </a:solidFill>
              <a:ln w="9525">
                <a:noFill/>
              </a:ln>
              <a:effectLst/>
            </c:spPr>
          </c:marker>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Sheet1!$B$3:$AD$3</c:f>
              <c:numCache>
                <c:formatCode>General</c:formatCode>
                <c:ptCount val="29"/>
                <c:pt idx="5" formatCode="0.000">
                  <c:v>4.7236767210125673E-2</c:v>
                </c:pt>
                <c:pt idx="6" formatCode="0.000">
                  <c:v>1.3954825439088582E-2</c:v>
                </c:pt>
                <c:pt idx="7" formatCode="0.000">
                  <c:v>1.388341265389763E-2</c:v>
                </c:pt>
                <c:pt idx="8" formatCode="0.000">
                  <c:v>3.719509322330198E-2</c:v>
                </c:pt>
                <c:pt idx="9" formatCode="0.000">
                  <c:v>2.6435374761090299E-2</c:v>
                </c:pt>
                <c:pt idx="10" formatCode="0.000">
                  <c:v>1.6674170043186103E-2</c:v>
                </c:pt>
                <c:pt idx="11" formatCode="0.000">
                  <c:v>2.5054116892487776E-2</c:v>
                </c:pt>
                <c:pt idx="12" formatCode="0.000">
                  <c:v>1.6631131482399277E-2</c:v>
                </c:pt>
                <c:pt idx="13" formatCode="0.000">
                  <c:v>2.7047056468844498E-2</c:v>
                </c:pt>
                <c:pt idx="14" formatCode="0.000">
                  <c:v>1.377862164180544E-2</c:v>
                </c:pt>
                <c:pt idx="15" formatCode="0.000">
                  <c:v>5.8489622478731719E-2</c:v>
                </c:pt>
                <c:pt idx="16" formatCode="0.000">
                  <c:v>9.653334951416144E-2</c:v>
                </c:pt>
                <c:pt idx="17" formatCode="0.000">
                  <c:v>6.4173484029786759E-2</c:v>
                </c:pt>
                <c:pt idx="18" formatCode="0.000">
                  <c:v>2.9359780623719182E-2</c:v>
                </c:pt>
                <c:pt idx="19" formatCode="0.000">
                  <c:v>8.483395167858114E-2</c:v>
                </c:pt>
                <c:pt idx="20" formatCode="0.000">
                  <c:v>1.5654106854933392E-2</c:v>
                </c:pt>
                <c:pt idx="21" formatCode="0.000">
                  <c:v>1.4793162008793055E-2</c:v>
                </c:pt>
                <c:pt idx="22" formatCode="0.000">
                  <c:v>4.814381520477972E-2</c:v>
                </c:pt>
                <c:pt idx="23" formatCode="0.000">
                  <c:v>3.8894362910335531E-2</c:v>
                </c:pt>
                <c:pt idx="24" formatCode="0.000">
                  <c:v>4.0238641972659188E-2</c:v>
                </c:pt>
                <c:pt idx="25" formatCode="0.000">
                  <c:v>3.7904919300426811E-2</c:v>
                </c:pt>
                <c:pt idx="26" formatCode="0.000">
                  <c:v>5.1421284297996625E-2</c:v>
                </c:pt>
                <c:pt idx="27" formatCode="0.000">
                  <c:v>3.7301741245281329E-2</c:v>
                </c:pt>
                <c:pt idx="28" formatCode="0.000">
                  <c:v>5.2288538613778551E-2</c:v>
                </c:pt>
              </c:numCache>
            </c:numRef>
          </c:val>
          <c:smooth val="0"/>
          <c:extLst>
            <c:ext xmlns:c16="http://schemas.microsoft.com/office/drawing/2014/chart" uri="{C3380CC4-5D6E-409C-BE32-E72D297353CC}">
              <c16:uniqueId val="{00000001-CBB2-4FCD-8D27-94C335D62BF2}"/>
            </c:ext>
          </c:extLst>
        </c:ser>
        <c:ser>
          <c:idx val="2"/>
          <c:order val="2"/>
          <c:tx>
            <c:strRef>
              <c:f>Sheet1!$A$4</c:f>
              <c:strCache>
                <c:ptCount val="1"/>
                <c:pt idx="0">
                  <c:v>Goal</c:v>
                </c:pt>
              </c:strCache>
            </c:strRef>
          </c:tx>
          <c:spPr>
            <a:ln w="28575" cap="rnd">
              <a:solidFill>
                <a:schemeClr val="accent2">
                  <a:lumMod val="75000"/>
                </a:schemeClr>
              </a:solidFill>
              <a:prstDash val="sysDash"/>
              <a:round/>
            </a:ln>
            <a:effectLst/>
          </c:spPr>
          <c:marker>
            <c:symbol val="none"/>
          </c:marker>
          <c:dPt>
            <c:idx val="7"/>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1-4D53-4DDE-B2DB-5867C1F4A49C}"/>
              </c:ext>
            </c:extLst>
          </c:dPt>
          <c:dPt>
            <c:idx val="14"/>
            <c:marker>
              <c:symbol val="none"/>
            </c:marker>
            <c:bubble3D val="0"/>
            <c:spPr>
              <a:ln w="28575" cap="rnd">
                <a:noFill/>
                <a:prstDash val="sysDash"/>
                <a:round/>
              </a:ln>
              <a:effectLst/>
            </c:spPr>
            <c:extLst>
              <c:ext xmlns:c16="http://schemas.microsoft.com/office/drawing/2014/chart" uri="{C3380CC4-5D6E-409C-BE32-E72D297353CC}">
                <c16:uniqueId val="{00000007-B564-43B0-A739-F5E769D416D4}"/>
              </c:ext>
            </c:extLst>
          </c:dPt>
          <c:dPt>
            <c:idx val="18"/>
            <c:marker>
              <c:symbol val="none"/>
            </c:marker>
            <c:bubble3D val="0"/>
            <c:spPr>
              <a:ln w="28575" cap="rnd">
                <a:noFill/>
                <a:prstDash val="sysDash"/>
                <a:round/>
              </a:ln>
              <a:effectLst/>
            </c:spPr>
            <c:extLst>
              <c:ext xmlns:c16="http://schemas.microsoft.com/office/drawing/2014/chart" uri="{C3380CC4-5D6E-409C-BE32-E72D297353CC}">
                <c16:uniqueId val="{00000004-3C55-46D1-B36D-5FCE924223F5}"/>
              </c:ext>
            </c:extLst>
          </c:dPt>
          <c:dPt>
            <c:idx val="19"/>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5-4D53-4DDE-B2DB-5867C1F4A49C}"/>
              </c:ext>
            </c:extLst>
          </c:dPt>
          <c:dPt>
            <c:idx val="26"/>
            <c:marker>
              <c:symbol val="none"/>
            </c:marker>
            <c:bubble3D val="0"/>
            <c:spPr>
              <a:ln w="28575" cap="rnd">
                <a:noFill/>
                <a:prstDash val="sysDash"/>
                <a:round/>
              </a:ln>
              <a:effectLst/>
            </c:spPr>
            <c:extLst>
              <c:ext xmlns:c16="http://schemas.microsoft.com/office/drawing/2014/chart" uri="{C3380CC4-5D6E-409C-BE32-E72D297353CC}">
                <c16:uniqueId val="{00000006-B564-43B0-A739-F5E769D416D4}"/>
              </c:ext>
            </c:extLst>
          </c:dPt>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Sheet1!$B$4:$AD$4</c:f>
              <c:numCache>
                <c:formatCode>General</c:formatCode>
                <c:ptCount val="29"/>
                <c:pt idx="5" formatCode="0.000">
                  <c:v>2.8000000000000001E-2</c:v>
                </c:pt>
                <c:pt idx="6" formatCode="0.000">
                  <c:v>2.8000000000000001E-2</c:v>
                </c:pt>
                <c:pt idx="7" formatCode="0.000">
                  <c:v>2.8000000000000001E-2</c:v>
                </c:pt>
                <c:pt idx="8" formatCode="0.000">
                  <c:v>2.8000000000000001E-2</c:v>
                </c:pt>
                <c:pt idx="9" formatCode="0.000">
                  <c:v>2.8000000000000001E-2</c:v>
                </c:pt>
                <c:pt idx="10" formatCode="0.000">
                  <c:v>2.8000000000000001E-2</c:v>
                </c:pt>
                <c:pt idx="11" formatCode="0.000">
                  <c:v>2.8000000000000001E-2</c:v>
                </c:pt>
                <c:pt idx="12" formatCode="0.000">
                  <c:v>2.8000000000000001E-2</c:v>
                </c:pt>
                <c:pt idx="13" formatCode="0.000">
                  <c:v>2.8000000000000001E-2</c:v>
                </c:pt>
                <c:pt idx="14" formatCode="0.000">
                  <c:v>2.5000000000000001E-2</c:v>
                </c:pt>
                <c:pt idx="15" formatCode="0.000">
                  <c:v>2.5000000000000001E-2</c:v>
                </c:pt>
                <c:pt idx="16" formatCode="0.000">
                  <c:v>2.5000000000000001E-2</c:v>
                </c:pt>
                <c:pt idx="17" formatCode="0.000">
                  <c:v>2.5000000000000001E-2</c:v>
                </c:pt>
                <c:pt idx="18" formatCode="0.000">
                  <c:v>2.5000000000000001E-2</c:v>
                </c:pt>
                <c:pt idx="19" formatCode="0.000">
                  <c:v>2.5000000000000001E-2</c:v>
                </c:pt>
                <c:pt idx="20" formatCode="0.000">
                  <c:v>2.5000000000000001E-2</c:v>
                </c:pt>
                <c:pt idx="21" formatCode="0.000">
                  <c:v>2.5000000000000001E-2</c:v>
                </c:pt>
                <c:pt idx="22" formatCode="0.000">
                  <c:v>2.5000000000000001E-2</c:v>
                </c:pt>
                <c:pt idx="23" formatCode="0.000">
                  <c:v>2.5000000000000001E-2</c:v>
                </c:pt>
                <c:pt idx="24" formatCode="0.000">
                  <c:v>2.5000000000000001E-2</c:v>
                </c:pt>
                <c:pt idx="25" formatCode="0.000">
                  <c:v>2.5000000000000001E-2</c:v>
                </c:pt>
                <c:pt idx="26" formatCode="0.000">
                  <c:v>2.5999999999999999E-2</c:v>
                </c:pt>
                <c:pt idx="27" formatCode="0.000">
                  <c:v>2.5999999999999999E-2</c:v>
                </c:pt>
                <c:pt idx="28" formatCode="0.000">
                  <c:v>2.5999999999999999E-2</c:v>
                </c:pt>
              </c:numCache>
            </c:numRef>
          </c:val>
          <c:smooth val="0"/>
          <c:extLst>
            <c:ext xmlns:c16="http://schemas.microsoft.com/office/drawing/2014/chart" uri="{C3380CC4-5D6E-409C-BE32-E72D297353CC}">
              <c16:uniqueId val="{00000002-CBB2-4FCD-8D27-94C335D62BF2}"/>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0.11000000000000001"/>
          <c:min val="0"/>
        </c:scaling>
        <c:delete val="0"/>
        <c:axPos val="l"/>
        <c:numFmt formatCode="0%" sourceLinked="0"/>
        <c:majorTickMark val="none"/>
        <c:minorTickMark val="none"/>
        <c:tickLblPos val="none"/>
        <c:spPr>
          <a:noFill/>
          <a:ln w="254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7"/>
        <c:crossBetween val="between"/>
        <c:majorUnit val="6.000000000000001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8.2279931519618002E-2"/>
          <c:w val="0.96793006133818005"/>
          <c:h val="0.86720039405294758"/>
        </c:manualLayout>
      </c:layout>
      <c:barChart>
        <c:barDir val="col"/>
        <c:grouping val="clustered"/>
        <c:varyColors val="0"/>
        <c:ser>
          <c:idx val="0"/>
          <c:order val="0"/>
          <c:tx>
            <c:strRef>
              <c:f>Sheet1!$A$2</c:f>
              <c:strCache>
                <c:ptCount val="1"/>
                <c:pt idx="0">
                  <c:v>Annual HAPI 2+ prev rate</c:v>
                </c:pt>
              </c:strCache>
            </c:strRef>
          </c:tx>
          <c:spPr>
            <a:solidFill>
              <a:schemeClr val="bg2"/>
            </a:solidFill>
            <a:ln w="38100">
              <a:noFill/>
            </a:ln>
            <a:effectLst/>
          </c:spPr>
          <c:invertIfNegative val="0"/>
          <c:dLbls>
            <c:numFmt formatCode="#,##0.00" sourceLinked="0"/>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accent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Sheet1!$B$2:$AD$2</c:f>
              <c:numCache>
                <c:formatCode>0.00</c:formatCode>
                <c:ptCount val="29"/>
                <c:pt idx="0">
                  <c:v>1.4604150653343582</c:v>
                </c:pt>
                <c:pt idx="1">
                  <c:v>1.0385756676557862</c:v>
                </c:pt>
                <c:pt idx="2" formatCode="0.000">
                  <c:v>1.66</c:v>
                </c:pt>
                <c:pt idx="3" formatCode="0.000">
                  <c:v>2.33</c:v>
                </c:pt>
                <c:pt idx="4" formatCode="0.000">
                  <c:v>3.71</c:v>
                </c:pt>
              </c:numCache>
            </c:numRef>
          </c:val>
          <c:extLst>
            <c:ext xmlns:c16="http://schemas.microsoft.com/office/drawing/2014/chart" uri="{C3380CC4-5D6E-409C-BE32-E72D297353CC}">
              <c16:uniqueId val="{00000000-CBB2-4FCD-8D27-94C335D62BF2}"/>
            </c:ext>
          </c:extLst>
        </c:ser>
        <c:dLbls>
          <c:showLegendKey val="0"/>
          <c:showVal val="0"/>
          <c:showCatName val="0"/>
          <c:showSerName val="0"/>
          <c:showPercent val="0"/>
          <c:showBubbleSize val="0"/>
        </c:dLbls>
        <c:gapWidth val="25"/>
        <c:axId val="1722791231"/>
        <c:axId val="1722779167"/>
      </c:barChart>
      <c:lineChart>
        <c:grouping val="standard"/>
        <c:varyColors val="0"/>
        <c:ser>
          <c:idx val="1"/>
          <c:order val="1"/>
          <c:tx>
            <c:strRef>
              <c:f>Sheet1!$A$3</c:f>
              <c:strCache>
                <c:ptCount val="1"/>
                <c:pt idx="0">
                  <c:v>Monthly HAPI 2+ prev rate</c:v>
                </c:pt>
              </c:strCache>
            </c:strRef>
          </c:tx>
          <c:spPr>
            <a:ln w="28575" cap="rnd">
              <a:solidFill>
                <a:schemeClr val="bg2"/>
              </a:solidFill>
              <a:round/>
            </a:ln>
            <a:effectLst/>
          </c:spPr>
          <c:marker>
            <c:symbol val="circle"/>
            <c:size val="6"/>
            <c:spPr>
              <a:solidFill>
                <a:schemeClr val="bg2"/>
              </a:solidFill>
              <a:ln w="9525">
                <a:noFill/>
              </a:ln>
              <a:effectLst/>
            </c:spPr>
          </c:marker>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Sheet1!$B$3:$AD$3</c:f>
              <c:numCache>
                <c:formatCode>General</c:formatCode>
                <c:ptCount val="29"/>
                <c:pt idx="5" formatCode="0.000">
                  <c:v>0.58139534883720934</c:v>
                </c:pt>
                <c:pt idx="6" formatCode="0.000">
                  <c:v>0.52083333333333326</c:v>
                </c:pt>
                <c:pt idx="7" formatCode="0.000">
                  <c:v>0.77519379844961245</c:v>
                </c:pt>
                <c:pt idx="8" formatCode="0.000">
                  <c:v>1.8666666666666669</c:v>
                </c:pt>
                <c:pt idx="9" formatCode="0.000">
                  <c:v>0.54347826086956519</c:v>
                </c:pt>
                <c:pt idx="10" formatCode="0.000">
                  <c:v>2.0565552699228791</c:v>
                </c:pt>
                <c:pt idx="11" formatCode="0.000">
                  <c:v>2.0348837209302326</c:v>
                </c:pt>
                <c:pt idx="12" formatCode="0.000">
                  <c:v>1.3937282229965158</c:v>
                </c:pt>
                <c:pt idx="13" formatCode="0.000">
                  <c:v>4.0880503144654083</c:v>
                </c:pt>
                <c:pt idx="14" formatCode="0.000">
                  <c:v>2.5936599423631126</c:v>
                </c:pt>
                <c:pt idx="15" formatCode="0.000">
                  <c:v>1.6713091922005572</c:v>
                </c:pt>
                <c:pt idx="16" formatCode="0.000">
                  <c:v>1.1461318051575931</c:v>
                </c:pt>
                <c:pt idx="17" formatCode="0.000">
                  <c:v>1.6042780748663104</c:v>
                </c:pt>
                <c:pt idx="19" formatCode="0.000">
                  <c:v>2.7777777777777777</c:v>
                </c:pt>
                <c:pt idx="22" formatCode="0.000">
                  <c:v>3.6312849162011176</c:v>
                </c:pt>
                <c:pt idx="25" formatCode="0.000">
                  <c:v>1.72</c:v>
                </c:pt>
                <c:pt idx="28" formatCode="0.000">
                  <c:v>3.71</c:v>
                </c:pt>
              </c:numCache>
            </c:numRef>
          </c:val>
          <c:smooth val="0"/>
          <c:extLst>
            <c:ext xmlns:c16="http://schemas.microsoft.com/office/drawing/2014/chart" uri="{C3380CC4-5D6E-409C-BE32-E72D297353CC}">
              <c16:uniqueId val="{00000001-CBB2-4FCD-8D27-94C335D62BF2}"/>
            </c:ext>
          </c:extLst>
        </c:ser>
        <c:ser>
          <c:idx val="2"/>
          <c:order val="2"/>
          <c:tx>
            <c:strRef>
              <c:f>Sheet1!$A$4</c:f>
              <c:strCache>
                <c:ptCount val="1"/>
                <c:pt idx="0">
                  <c:v>Goal</c:v>
                </c:pt>
              </c:strCache>
            </c:strRef>
          </c:tx>
          <c:spPr>
            <a:ln w="28575" cap="rnd">
              <a:solidFill>
                <a:schemeClr val="accent2">
                  <a:lumMod val="75000"/>
                </a:schemeClr>
              </a:solidFill>
              <a:prstDash val="sysDash"/>
              <a:round/>
            </a:ln>
            <a:effectLst/>
          </c:spPr>
          <c:marker>
            <c:symbol val="none"/>
          </c:marker>
          <c:dPt>
            <c:idx val="6"/>
            <c:marker>
              <c:symbol val="none"/>
            </c:marker>
            <c:bubble3D val="0"/>
            <c:spPr>
              <a:ln w="28575" cap="rnd">
                <a:noFill/>
                <a:prstDash val="sysDash"/>
                <a:round/>
              </a:ln>
              <a:effectLst/>
            </c:spPr>
            <c:extLst>
              <c:ext xmlns:c16="http://schemas.microsoft.com/office/drawing/2014/chart" uri="{C3380CC4-5D6E-409C-BE32-E72D297353CC}">
                <c16:uniqueId val="{00000004-0ABF-4FD8-BA91-5CC34B73D2A4}"/>
              </c:ext>
            </c:extLst>
          </c:dPt>
          <c:dPt>
            <c:idx val="7"/>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3-8D0E-4853-8C07-0567496B7C6A}"/>
              </c:ext>
            </c:extLst>
          </c:dPt>
          <c:dPt>
            <c:idx val="19"/>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5-8D0E-4853-8C07-0567496B7C6A}"/>
              </c:ext>
            </c:extLst>
          </c:dPt>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Sheet1!$B$4:$AD$4</c:f>
              <c:numCache>
                <c:formatCode>General</c:formatCode>
                <c:ptCount val="29"/>
                <c:pt idx="5" formatCode="0.00">
                  <c:v>1</c:v>
                </c:pt>
                <c:pt idx="6" formatCode="0.00">
                  <c:v>1</c:v>
                </c:pt>
                <c:pt idx="7" formatCode="0.00">
                  <c:v>1</c:v>
                </c:pt>
                <c:pt idx="8" formatCode="0.00">
                  <c:v>1</c:v>
                </c:pt>
                <c:pt idx="9" formatCode="0.00">
                  <c:v>1</c:v>
                </c:pt>
                <c:pt idx="10" formatCode="0.00">
                  <c:v>1</c:v>
                </c:pt>
                <c:pt idx="11" formatCode="0.00">
                  <c:v>1</c:v>
                </c:pt>
                <c:pt idx="12" formatCode="0.00">
                  <c:v>1</c:v>
                </c:pt>
                <c:pt idx="13" formatCode="0.00">
                  <c:v>1</c:v>
                </c:pt>
                <c:pt idx="14" formatCode="0.00">
                  <c:v>1</c:v>
                </c:pt>
                <c:pt idx="15" formatCode="0.00">
                  <c:v>1</c:v>
                </c:pt>
                <c:pt idx="16" formatCode="0.00">
                  <c:v>1</c:v>
                </c:pt>
                <c:pt idx="17" formatCode="0.00">
                  <c:v>1</c:v>
                </c:pt>
                <c:pt idx="18" formatCode="0.00">
                  <c:v>1</c:v>
                </c:pt>
                <c:pt idx="19" formatCode="0.00">
                  <c:v>1</c:v>
                </c:pt>
                <c:pt idx="20" formatCode="0.00">
                  <c:v>1</c:v>
                </c:pt>
                <c:pt idx="21" formatCode="0.00">
                  <c:v>1</c:v>
                </c:pt>
                <c:pt idx="22" formatCode="0.00">
                  <c:v>1</c:v>
                </c:pt>
                <c:pt idx="23" formatCode="0.00">
                  <c:v>1</c:v>
                </c:pt>
                <c:pt idx="24" formatCode="0.00">
                  <c:v>1</c:v>
                </c:pt>
                <c:pt idx="25" formatCode="0.00">
                  <c:v>1</c:v>
                </c:pt>
                <c:pt idx="26" formatCode="0.00">
                  <c:v>1</c:v>
                </c:pt>
                <c:pt idx="27" formatCode="0.00">
                  <c:v>1</c:v>
                </c:pt>
                <c:pt idx="28" formatCode="0.00">
                  <c:v>1</c:v>
                </c:pt>
              </c:numCache>
            </c:numRef>
          </c:val>
          <c:smooth val="0"/>
          <c:extLst>
            <c:ext xmlns:c16="http://schemas.microsoft.com/office/drawing/2014/chart" uri="{C3380CC4-5D6E-409C-BE32-E72D297353CC}">
              <c16:uniqueId val="{00000002-CBB2-4FCD-8D27-94C335D62BF2}"/>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5.5"/>
        </c:scaling>
        <c:delete val="0"/>
        <c:axPos val="l"/>
        <c:numFmt formatCode="0%" sourceLinked="0"/>
        <c:majorTickMark val="none"/>
        <c:minorTickMark val="none"/>
        <c:tickLblPos val="none"/>
        <c:spPr>
          <a:noFill/>
          <a:ln w="254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19"/>
        <c:crossBetween val="between"/>
        <c:majorUnit val="6.000000000000001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8.2279931519618002E-2"/>
          <c:w val="0.96793006133818005"/>
          <c:h val="0.86720039405294758"/>
        </c:manualLayout>
      </c:layout>
      <c:barChart>
        <c:barDir val="col"/>
        <c:grouping val="clustered"/>
        <c:varyColors val="0"/>
        <c:ser>
          <c:idx val="0"/>
          <c:order val="0"/>
          <c:tx>
            <c:strRef>
              <c:f>Sheet1!$A$2</c:f>
              <c:strCache>
                <c:ptCount val="1"/>
                <c:pt idx="0">
                  <c:v>Annual 30-d readmission rate</c:v>
                </c:pt>
              </c:strCache>
            </c:strRef>
          </c:tx>
          <c:spPr>
            <a:solidFill>
              <a:schemeClr val="bg2"/>
            </a:solidFill>
            <a:ln w="38100">
              <a:noFill/>
            </a:ln>
            <a:effectLst/>
          </c:spPr>
          <c:invertIfNegative val="0"/>
          <c:dLbls>
            <c:numFmt formatCode="0.0%" sourceLinked="0"/>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accent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Sheet1!$B$2:$AD$2</c:f>
              <c:numCache>
                <c:formatCode>0.0%</c:formatCode>
                <c:ptCount val="29"/>
                <c:pt idx="1">
                  <c:v>0.15559999999999999</c:v>
                </c:pt>
                <c:pt idx="2">
                  <c:v>0.1358</c:v>
                </c:pt>
                <c:pt idx="3">
                  <c:v>0.14630000000000001</c:v>
                </c:pt>
                <c:pt idx="4">
                  <c:v>0.14530000000000001</c:v>
                </c:pt>
              </c:numCache>
            </c:numRef>
          </c:val>
          <c:extLst>
            <c:ext xmlns:c16="http://schemas.microsoft.com/office/drawing/2014/chart" uri="{C3380CC4-5D6E-409C-BE32-E72D297353CC}">
              <c16:uniqueId val="{00000000-CBB2-4FCD-8D27-94C335D62BF2}"/>
            </c:ext>
          </c:extLst>
        </c:ser>
        <c:dLbls>
          <c:showLegendKey val="0"/>
          <c:showVal val="0"/>
          <c:showCatName val="0"/>
          <c:showSerName val="0"/>
          <c:showPercent val="0"/>
          <c:showBubbleSize val="0"/>
        </c:dLbls>
        <c:gapWidth val="25"/>
        <c:axId val="1722791231"/>
        <c:axId val="1722779167"/>
      </c:barChart>
      <c:lineChart>
        <c:grouping val="standard"/>
        <c:varyColors val="0"/>
        <c:ser>
          <c:idx val="1"/>
          <c:order val="1"/>
          <c:tx>
            <c:strRef>
              <c:f>Sheet1!$A$3</c:f>
              <c:strCache>
                <c:ptCount val="1"/>
                <c:pt idx="0">
                  <c:v>Monthly 30-d readmission rate</c:v>
                </c:pt>
              </c:strCache>
            </c:strRef>
          </c:tx>
          <c:spPr>
            <a:ln w="28575" cap="rnd">
              <a:solidFill>
                <a:schemeClr val="bg2"/>
              </a:solidFill>
              <a:round/>
            </a:ln>
            <a:effectLst/>
          </c:spPr>
          <c:marker>
            <c:symbol val="circle"/>
            <c:size val="6"/>
            <c:spPr>
              <a:solidFill>
                <a:schemeClr val="bg2"/>
              </a:solidFill>
              <a:ln w="9525">
                <a:noFill/>
              </a:ln>
              <a:effectLst/>
            </c:spPr>
          </c:marker>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Sheet1!$B$3:$AD$3</c:f>
              <c:numCache>
                <c:formatCode>General</c:formatCode>
                <c:ptCount val="29"/>
                <c:pt idx="5" formatCode="0.0%">
                  <c:v>0.1135</c:v>
                </c:pt>
                <c:pt idx="6" formatCode="0.0%">
                  <c:v>0.1227</c:v>
                </c:pt>
                <c:pt idx="7" formatCode="0.0%">
                  <c:v>0.17369999999999999</c:v>
                </c:pt>
                <c:pt idx="8" formatCode="0.0%">
                  <c:v>0.12770000000000001</c:v>
                </c:pt>
                <c:pt idx="9" formatCode="0.0%">
                  <c:v>0.125</c:v>
                </c:pt>
                <c:pt idx="10" formatCode="0.0%">
                  <c:v>0.1241</c:v>
                </c:pt>
                <c:pt idx="11" formatCode="0.0%">
                  <c:v>0.13450000000000001</c:v>
                </c:pt>
                <c:pt idx="12" formatCode="0.0%">
                  <c:v>0.13139999999999999</c:v>
                </c:pt>
                <c:pt idx="13" formatCode="0.0%">
                  <c:v>0.14630000000000001</c:v>
                </c:pt>
                <c:pt idx="14" formatCode="0.0%">
                  <c:v>0.13109999999999999</c:v>
                </c:pt>
                <c:pt idx="15" formatCode="0.0%">
                  <c:v>0.129</c:v>
                </c:pt>
                <c:pt idx="16" formatCode="0.0%">
                  <c:v>0.14599999999999999</c:v>
                </c:pt>
                <c:pt idx="17" formatCode="0.0%">
                  <c:v>0.1673</c:v>
                </c:pt>
                <c:pt idx="18" formatCode="0.0%">
                  <c:v>0.12529999999999999</c:v>
                </c:pt>
                <c:pt idx="19" formatCode="0.0%">
                  <c:v>0.121</c:v>
                </c:pt>
                <c:pt idx="20" formatCode="0.0%">
                  <c:v>0.13320000000000001</c:v>
                </c:pt>
                <c:pt idx="21" formatCode="0.0%">
                  <c:v>0.1323</c:v>
                </c:pt>
                <c:pt idx="22" formatCode="0.0%">
                  <c:v>0.1148</c:v>
                </c:pt>
                <c:pt idx="23" formatCode="0.0%">
                  <c:v>0.15759999999999999</c:v>
                </c:pt>
                <c:pt idx="24" formatCode="0.0%">
                  <c:v>0.18590000000000001</c:v>
                </c:pt>
                <c:pt idx="25" formatCode="0.0%">
                  <c:v>0.13700000000000001</c:v>
                </c:pt>
                <c:pt idx="26" formatCode="0.0%">
                  <c:v>0.1477</c:v>
                </c:pt>
                <c:pt idx="27" formatCode="0.0%">
                  <c:v>0.1283</c:v>
                </c:pt>
              </c:numCache>
            </c:numRef>
          </c:val>
          <c:smooth val="0"/>
          <c:extLst>
            <c:ext xmlns:c16="http://schemas.microsoft.com/office/drawing/2014/chart" uri="{C3380CC4-5D6E-409C-BE32-E72D297353CC}">
              <c16:uniqueId val="{00000001-CBB2-4FCD-8D27-94C335D62BF2}"/>
            </c:ext>
          </c:extLst>
        </c:ser>
        <c:ser>
          <c:idx val="2"/>
          <c:order val="2"/>
          <c:tx>
            <c:strRef>
              <c:f>Sheet1!$A$4</c:f>
              <c:strCache>
                <c:ptCount val="1"/>
                <c:pt idx="0">
                  <c:v>Goal</c:v>
                </c:pt>
              </c:strCache>
            </c:strRef>
          </c:tx>
          <c:spPr>
            <a:ln w="28575" cap="rnd">
              <a:solidFill>
                <a:schemeClr val="accent2">
                  <a:lumMod val="75000"/>
                </a:schemeClr>
              </a:solidFill>
              <a:prstDash val="sysDash"/>
              <a:round/>
            </a:ln>
            <a:effectLst/>
          </c:spPr>
          <c:marker>
            <c:symbol val="none"/>
          </c:marker>
          <c:dPt>
            <c:idx val="9"/>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1-8167-4EAD-A3D0-60F005511C10}"/>
              </c:ext>
            </c:extLst>
          </c:dPt>
          <c:dPt>
            <c:idx val="13"/>
            <c:marker>
              <c:symbol val="none"/>
            </c:marker>
            <c:bubble3D val="0"/>
            <c:spPr>
              <a:ln w="28575" cap="rnd">
                <a:noFill/>
                <a:prstDash val="sysDash"/>
                <a:round/>
              </a:ln>
              <a:effectLst/>
            </c:spPr>
            <c:extLst>
              <c:ext xmlns:c16="http://schemas.microsoft.com/office/drawing/2014/chart" uri="{C3380CC4-5D6E-409C-BE32-E72D297353CC}">
                <c16:uniqueId val="{00000003-8167-4EAD-A3D0-60F005511C10}"/>
              </c:ext>
            </c:extLst>
          </c:dPt>
          <c:dPt>
            <c:idx val="21"/>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5-8167-4EAD-A3D0-60F005511C10}"/>
              </c:ext>
            </c:extLst>
          </c:dPt>
          <c:dPt>
            <c:idx val="26"/>
            <c:marker>
              <c:symbol val="none"/>
            </c:marker>
            <c:bubble3D val="0"/>
            <c:spPr>
              <a:ln w="28575" cap="rnd">
                <a:noFill/>
                <a:prstDash val="sysDash"/>
                <a:round/>
              </a:ln>
              <a:effectLst/>
            </c:spPr>
            <c:extLst>
              <c:ext xmlns:c16="http://schemas.microsoft.com/office/drawing/2014/chart" uri="{C3380CC4-5D6E-409C-BE32-E72D297353CC}">
                <c16:uniqueId val="{00000007-8167-4EAD-A3D0-60F005511C10}"/>
              </c:ext>
            </c:extLst>
          </c:dPt>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Sheet1!$B$4:$AD$4</c:f>
              <c:numCache>
                <c:formatCode>General</c:formatCode>
                <c:ptCount val="29"/>
                <c:pt idx="5" formatCode="0.0%">
                  <c:v>0.13</c:v>
                </c:pt>
                <c:pt idx="6" formatCode="0.0%">
                  <c:v>0.13</c:v>
                </c:pt>
                <c:pt idx="7" formatCode="0.0%">
                  <c:v>0.13</c:v>
                </c:pt>
                <c:pt idx="8" formatCode="0.0%">
                  <c:v>0.13</c:v>
                </c:pt>
                <c:pt idx="9" formatCode="0.0%">
                  <c:v>0.13</c:v>
                </c:pt>
                <c:pt idx="10" formatCode="0.0%">
                  <c:v>0.13</c:v>
                </c:pt>
                <c:pt idx="11" formatCode="0.0%">
                  <c:v>0.13</c:v>
                </c:pt>
                <c:pt idx="12" formatCode="0.0%">
                  <c:v>0.13</c:v>
                </c:pt>
                <c:pt idx="13" formatCode="0.0%">
                  <c:v>0.13</c:v>
                </c:pt>
                <c:pt idx="14" formatCode="0.0%">
                  <c:v>0.13100000000000001</c:v>
                </c:pt>
                <c:pt idx="15" formatCode="0.0%">
                  <c:v>0.13100000000000001</c:v>
                </c:pt>
                <c:pt idx="16" formatCode="0.0%">
                  <c:v>0.13100000000000001</c:v>
                </c:pt>
                <c:pt idx="17" formatCode="0.0%">
                  <c:v>0.13100000000000001</c:v>
                </c:pt>
                <c:pt idx="18" formatCode="0.0%">
                  <c:v>0.13100000000000001</c:v>
                </c:pt>
                <c:pt idx="19" formatCode="0.0%">
                  <c:v>0.13100000000000001</c:v>
                </c:pt>
                <c:pt idx="20" formatCode="0.0%">
                  <c:v>0.13100000000000001</c:v>
                </c:pt>
                <c:pt idx="21" formatCode="0.0%">
                  <c:v>0.13100000000000001</c:v>
                </c:pt>
                <c:pt idx="22" formatCode="0.0%">
                  <c:v>0.13100000000000001</c:v>
                </c:pt>
                <c:pt idx="23" formatCode="0.0%">
                  <c:v>0.13100000000000001</c:v>
                </c:pt>
                <c:pt idx="24" formatCode="0.0%">
                  <c:v>0.13100000000000001</c:v>
                </c:pt>
                <c:pt idx="25" formatCode="0.0%">
                  <c:v>0.13100000000000001</c:v>
                </c:pt>
                <c:pt idx="26" formatCode="0.0%">
                  <c:v>0.126</c:v>
                </c:pt>
                <c:pt idx="27" formatCode="0.0%">
                  <c:v>0.126</c:v>
                </c:pt>
                <c:pt idx="28" formatCode="0.0%">
                  <c:v>0.126</c:v>
                </c:pt>
              </c:numCache>
            </c:numRef>
          </c:val>
          <c:smooth val="0"/>
          <c:extLst>
            <c:ext xmlns:c16="http://schemas.microsoft.com/office/drawing/2014/chart" uri="{C3380CC4-5D6E-409C-BE32-E72D297353CC}">
              <c16:uniqueId val="{00000002-CBB2-4FCD-8D27-94C335D62BF2}"/>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0.21000000000000002"/>
          <c:min val="5.000000000000001E-2"/>
        </c:scaling>
        <c:delete val="0"/>
        <c:axPos val="l"/>
        <c:numFmt formatCode="0%" sourceLinked="0"/>
        <c:majorTickMark val="none"/>
        <c:minorTickMark val="none"/>
        <c:tickLblPos val="none"/>
        <c:spPr>
          <a:noFill/>
          <a:ln w="254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7"/>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8.2279931519618002E-2"/>
          <c:w val="0.96793006133818005"/>
          <c:h val="0.86720039405294758"/>
        </c:manualLayout>
      </c:layout>
      <c:barChart>
        <c:barDir val="col"/>
        <c:grouping val="clustered"/>
        <c:varyColors val="0"/>
        <c:ser>
          <c:idx val="0"/>
          <c:order val="0"/>
          <c:tx>
            <c:strRef>
              <c:f>Sheet1!$A$2</c:f>
              <c:strCache>
                <c:ptCount val="1"/>
                <c:pt idx="0">
                  <c:v>Annual Med Scan Rate</c:v>
                </c:pt>
              </c:strCache>
            </c:strRef>
          </c:tx>
          <c:spPr>
            <a:solidFill>
              <a:schemeClr val="bg2"/>
            </a:solidFill>
            <a:ln w="38100">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50" b="0" i="0" u="none" strike="noStrike" kern="1200" baseline="0">
                    <a:solidFill>
                      <a:schemeClr val="accent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Sheet1!$B$2:$AD$2</c:f>
              <c:numCache>
                <c:formatCode>0.0%</c:formatCode>
                <c:ptCount val="29"/>
                <c:pt idx="0">
                  <c:v>0.96</c:v>
                </c:pt>
                <c:pt idx="1">
                  <c:v>0.96567334866455379</c:v>
                </c:pt>
                <c:pt idx="2">
                  <c:v>0.95675395355044535</c:v>
                </c:pt>
                <c:pt idx="3">
                  <c:v>0.95754534814943204</c:v>
                </c:pt>
                <c:pt idx="4">
                  <c:v>0.96071781810354984</c:v>
                </c:pt>
              </c:numCache>
            </c:numRef>
          </c:val>
          <c:extLst>
            <c:ext xmlns:c16="http://schemas.microsoft.com/office/drawing/2014/chart" uri="{C3380CC4-5D6E-409C-BE32-E72D297353CC}">
              <c16:uniqueId val="{00000000-9901-4F37-AAF1-6337AD9CDAB3}"/>
            </c:ext>
          </c:extLst>
        </c:ser>
        <c:dLbls>
          <c:showLegendKey val="0"/>
          <c:showVal val="0"/>
          <c:showCatName val="0"/>
          <c:showSerName val="0"/>
          <c:showPercent val="0"/>
          <c:showBubbleSize val="0"/>
        </c:dLbls>
        <c:gapWidth val="25"/>
        <c:axId val="1722791231"/>
        <c:axId val="1722779167"/>
      </c:barChart>
      <c:lineChart>
        <c:grouping val="standard"/>
        <c:varyColors val="0"/>
        <c:ser>
          <c:idx val="1"/>
          <c:order val="1"/>
          <c:tx>
            <c:strRef>
              <c:f>Sheet1!$A$3</c:f>
              <c:strCache>
                <c:ptCount val="1"/>
                <c:pt idx="0">
                  <c:v>Monthly Med Scan Rate</c:v>
                </c:pt>
              </c:strCache>
            </c:strRef>
          </c:tx>
          <c:spPr>
            <a:ln w="28575" cap="rnd">
              <a:solidFill>
                <a:schemeClr val="bg2"/>
              </a:solidFill>
              <a:round/>
            </a:ln>
            <a:effectLst/>
          </c:spPr>
          <c:marker>
            <c:symbol val="circle"/>
            <c:size val="6"/>
            <c:spPr>
              <a:solidFill>
                <a:schemeClr val="bg2"/>
              </a:solidFill>
              <a:ln w="9525">
                <a:noFill/>
              </a:ln>
              <a:effectLst/>
            </c:spPr>
          </c:marker>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Sheet1!$B$3:$AD$3</c:f>
              <c:numCache>
                <c:formatCode>General</c:formatCode>
                <c:ptCount val="29"/>
                <c:pt idx="5" formatCode="0.0%">
                  <c:v>0.95931392342507937</c:v>
                </c:pt>
                <c:pt idx="6" formatCode="0.0%">
                  <c:v>0.95599875633169673</c:v>
                </c:pt>
                <c:pt idx="7" formatCode="0.0%">
                  <c:v>0.95238742626109774</c:v>
                </c:pt>
                <c:pt idx="8" formatCode="0.0%">
                  <c:v>0.9533987670343933</c:v>
                </c:pt>
                <c:pt idx="9" formatCode="0.0%">
                  <c:v>0.95642352162597277</c:v>
                </c:pt>
                <c:pt idx="10" formatCode="0.0%">
                  <c:v>0.95582962112812131</c:v>
                </c:pt>
                <c:pt idx="11" formatCode="0.0%">
                  <c:v>0.94869399353809025</c:v>
                </c:pt>
                <c:pt idx="12" formatCode="0.0%">
                  <c:v>0.9571758173735252</c:v>
                </c:pt>
                <c:pt idx="13" formatCode="0.0%">
                  <c:v>0.96264895184428878</c:v>
                </c:pt>
                <c:pt idx="14" formatCode="0.0%">
                  <c:v>0.95099999999999996</c:v>
                </c:pt>
                <c:pt idx="15" formatCode="0.0%">
                  <c:v>0.95199999999999996</c:v>
                </c:pt>
                <c:pt idx="16" formatCode="0.0%">
                  <c:v>0.95899999999999996</c:v>
                </c:pt>
                <c:pt idx="17" formatCode="0.0%">
                  <c:v>0.96299999999999997</c:v>
                </c:pt>
                <c:pt idx="18" formatCode="0.0%">
                  <c:v>0.96</c:v>
                </c:pt>
                <c:pt idx="19" formatCode="0.0%">
                  <c:v>0.95399999999999996</c:v>
                </c:pt>
                <c:pt idx="20" formatCode="0.0%">
                  <c:v>0.94599999999999995</c:v>
                </c:pt>
                <c:pt idx="21" formatCode="0.0%">
                  <c:v>0.95699999999999996</c:v>
                </c:pt>
                <c:pt idx="22" formatCode="0.0%">
                  <c:v>0.96</c:v>
                </c:pt>
                <c:pt idx="23" formatCode="0.0%">
                  <c:v>0.96</c:v>
                </c:pt>
                <c:pt idx="24" formatCode="0.0%">
                  <c:v>0.96</c:v>
                </c:pt>
                <c:pt idx="25" formatCode="0.0%">
                  <c:v>0.96334966148773671</c:v>
                </c:pt>
                <c:pt idx="26" formatCode="0.0%">
                  <c:v>0.96454676933901418</c:v>
                </c:pt>
                <c:pt idx="27" formatCode="0.0%">
                  <c:v>0.96152550392732095</c:v>
                </c:pt>
                <c:pt idx="28" formatCode="0.0%">
                  <c:v>0.95613890306954752</c:v>
                </c:pt>
              </c:numCache>
            </c:numRef>
          </c:val>
          <c:smooth val="0"/>
          <c:extLst>
            <c:ext xmlns:c16="http://schemas.microsoft.com/office/drawing/2014/chart" uri="{C3380CC4-5D6E-409C-BE32-E72D297353CC}">
              <c16:uniqueId val="{00000001-9901-4F37-AAF1-6337AD9CDAB3}"/>
            </c:ext>
          </c:extLst>
        </c:ser>
        <c:ser>
          <c:idx val="2"/>
          <c:order val="2"/>
          <c:tx>
            <c:strRef>
              <c:f>Sheet1!$A$4</c:f>
              <c:strCache>
                <c:ptCount val="1"/>
                <c:pt idx="0">
                  <c:v>Goal</c:v>
                </c:pt>
              </c:strCache>
            </c:strRef>
          </c:tx>
          <c:spPr>
            <a:ln w="28575" cap="rnd">
              <a:solidFill>
                <a:schemeClr val="accent2">
                  <a:lumMod val="75000"/>
                </a:schemeClr>
              </a:solidFill>
              <a:prstDash val="sysDash"/>
              <a:round/>
            </a:ln>
            <a:effectLst/>
          </c:spPr>
          <c:marker>
            <c:symbol val="none"/>
          </c:marker>
          <c:dPt>
            <c:idx val="14"/>
            <c:marker>
              <c:symbol val="none"/>
            </c:marker>
            <c:bubble3D val="0"/>
            <c:spPr>
              <a:ln w="28575" cap="rnd">
                <a:noFill/>
                <a:prstDash val="sysDash"/>
                <a:round/>
              </a:ln>
              <a:effectLst/>
            </c:spPr>
            <c:extLst>
              <c:ext xmlns:c16="http://schemas.microsoft.com/office/drawing/2014/chart" uri="{C3380CC4-5D6E-409C-BE32-E72D297353CC}">
                <c16:uniqueId val="{00000004-651A-4AA2-85E6-9AF3EA5F5A98}"/>
              </c:ext>
            </c:extLst>
          </c:dPt>
          <c:dPt>
            <c:idx val="18"/>
            <c:marker>
              <c:symbol val="none"/>
            </c:marker>
            <c:bubble3D val="0"/>
            <c:spPr>
              <a:ln w="28575" cap="rnd">
                <a:noFill/>
                <a:prstDash val="sysDash"/>
                <a:round/>
              </a:ln>
              <a:effectLst/>
            </c:spPr>
            <c:extLst>
              <c:ext xmlns:c16="http://schemas.microsoft.com/office/drawing/2014/chart" uri="{C3380CC4-5D6E-409C-BE32-E72D297353CC}">
                <c16:uniqueId val="{00000002-DB1A-4932-9D5B-5019FD7CC317}"/>
              </c:ext>
            </c:extLst>
          </c:dPt>
          <c:dPt>
            <c:idx val="19"/>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3-D872-4CC4-A304-BE535757E1C3}"/>
              </c:ext>
            </c:extLst>
          </c:dPt>
          <c:dPt>
            <c:idx val="26"/>
            <c:marker>
              <c:symbol val="none"/>
            </c:marker>
            <c:bubble3D val="0"/>
            <c:spPr>
              <a:ln w="28575" cap="rnd">
                <a:noFill/>
                <a:prstDash val="sysDash"/>
                <a:round/>
              </a:ln>
              <a:effectLst/>
            </c:spPr>
            <c:extLst>
              <c:ext xmlns:c16="http://schemas.microsoft.com/office/drawing/2014/chart" uri="{C3380CC4-5D6E-409C-BE32-E72D297353CC}">
                <c16:uniqueId val="{00000005-651A-4AA2-85E6-9AF3EA5F5A98}"/>
              </c:ext>
            </c:extLst>
          </c:dPt>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Sheet1!$B$4:$AD$4</c:f>
              <c:numCache>
                <c:formatCode>General</c:formatCode>
                <c:ptCount val="29"/>
                <c:pt idx="5" formatCode="0.0%">
                  <c:v>0.98</c:v>
                </c:pt>
                <c:pt idx="6" formatCode="0.0%">
                  <c:v>0.98</c:v>
                </c:pt>
                <c:pt idx="7" formatCode="0.0%">
                  <c:v>0.98</c:v>
                </c:pt>
                <c:pt idx="8" formatCode="0.0%">
                  <c:v>0.98</c:v>
                </c:pt>
                <c:pt idx="9" formatCode="0.0%">
                  <c:v>0.98</c:v>
                </c:pt>
                <c:pt idx="10" formatCode="0.0%">
                  <c:v>0.98</c:v>
                </c:pt>
                <c:pt idx="11" formatCode="0.0%">
                  <c:v>0.98</c:v>
                </c:pt>
                <c:pt idx="12" formatCode="0.0%">
                  <c:v>0.98</c:v>
                </c:pt>
                <c:pt idx="13" formatCode="0.0%">
                  <c:v>0.98</c:v>
                </c:pt>
                <c:pt idx="14" formatCode="0.0%">
                  <c:v>0.97</c:v>
                </c:pt>
                <c:pt idx="15" formatCode="0.0%">
                  <c:v>0.97</c:v>
                </c:pt>
                <c:pt idx="16" formatCode="0.0%">
                  <c:v>0.97</c:v>
                </c:pt>
                <c:pt idx="17" formatCode="0.0%">
                  <c:v>0.97</c:v>
                </c:pt>
                <c:pt idx="18" formatCode="0.0%">
                  <c:v>0.97</c:v>
                </c:pt>
                <c:pt idx="19" formatCode="0.0%">
                  <c:v>0.97</c:v>
                </c:pt>
                <c:pt idx="20" formatCode="0.0%">
                  <c:v>0.97</c:v>
                </c:pt>
                <c:pt idx="21" formatCode="0.0%">
                  <c:v>0.97</c:v>
                </c:pt>
                <c:pt idx="22" formatCode="0.0%">
                  <c:v>0.97</c:v>
                </c:pt>
                <c:pt idx="23" formatCode="0.0%">
                  <c:v>0.97</c:v>
                </c:pt>
                <c:pt idx="24" formatCode="0.0%">
                  <c:v>0.97</c:v>
                </c:pt>
                <c:pt idx="25" formatCode="0.0%">
                  <c:v>0.97</c:v>
                </c:pt>
                <c:pt idx="26" formatCode="0.0%">
                  <c:v>0.97</c:v>
                </c:pt>
                <c:pt idx="27" formatCode="0.0%">
                  <c:v>0.97</c:v>
                </c:pt>
                <c:pt idx="28" formatCode="0.0%">
                  <c:v>0.97</c:v>
                </c:pt>
              </c:numCache>
            </c:numRef>
          </c:val>
          <c:smooth val="0"/>
          <c:extLst>
            <c:ext xmlns:c16="http://schemas.microsoft.com/office/drawing/2014/chart" uri="{C3380CC4-5D6E-409C-BE32-E72D297353CC}">
              <c16:uniqueId val="{00000004-9901-4F37-AAF1-6337AD9CDAB3}"/>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1"/>
          <c:min val="0.91500000000000004"/>
        </c:scaling>
        <c:delete val="0"/>
        <c:axPos val="l"/>
        <c:numFmt formatCode="0%" sourceLinked="0"/>
        <c:majorTickMark val="none"/>
        <c:minorTickMark val="none"/>
        <c:tickLblPos val="none"/>
        <c:spPr>
          <a:noFill/>
          <a:ln w="254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7"/>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8.2279931519618002E-2"/>
          <c:w val="0.96793006133818005"/>
          <c:h val="0.86720039405294758"/>
        </c:manualLayout>
      </c:layout>
      <c:barChart>
        <c:barDir val="col"/>
        <c:grouping val="clustered"/>
        <c:varyColors val="0"/>
        <c:ser>
          <c:idx val="0"/>
          <c:order val="0"/>
          <c:tx>
            <c:strRef>
              <c:f>Sheet1!$A$2</c:f>
              <c:strCache>
                <c:ptCount val="1"/>
                <c:pt idx="0">
                  <c:v>Annual Pts Scan Rate</c:v>
                </c:pt>
              </c:strCache>
            </c:strRef>
          </c:tx>
          <c:spPr>
            <a:solidFill>
              <a:schemeClr val="bg2"/>
            </a:solidFill>
            <a:ln w="38100">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50" b="0" i="0" u="none" strike="noStrike" kern="1200" baseline="0">
                    <a:solidFill>
                      <a:schemeClr val="accent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Sheet1!$B$2:$AD$2</c:f>
              <c:numCache>
                <c:formatCode>0.0%</c:formatCode>
                <c:ptCount val="29"/>
                <c:pt idx="0">
                  <c:v>0.96899999999999997</c:v>
                </c:pt>
                <c:pt idx="1">
                  <c:v>0.97211408239445851</c:v>
                </c:pt>
                <c:pt idx="2">
                  <c:v>0.96015957774337712</c:v>
                </c:pt>
                <c:pt idx="3">
                  <c:v>0.96692418430544702</c:v>
                </c:pt>
                <c:pt idx="4">
                  <c:v>0.9675733986563011</c:v>
                </c:pt>
              </c:numCache>
            </c:numRef>
          </c:val>
          <c:extLst>
            <c:ext xmlns:c16="http://schemas.microsoft.com/office/drawing/2014/chart" uri="{C3380CC4-5D6E-409C-BE32-E72D297353CC}">
              <c16:uniqueId val="{00000000-9901-4F37-AAF1-6337AD9CDAB3}"/>
            </c:ext>
          </c:extLst>
        </c:ser>
        <c:dLbls>
          <c:showLegendKey val="0"/>
          <c:showVal val="0"/>
          <c:showCatName val="0"/>
          <c:showSerName val="0"/>
          <c:showPercent val="0"/>
          <c:showBubbleSize val="0"/>
        </c:dLbls>
        <c:gapWidth val="25"/>
        <c:axId val="1722791231"/>
        <c:axId val="1722779167"/>
      </c:barChart>
      <c:lineChart>
        <c:grouping val="standard"/>
        <c:varyColors val="0"/>
        <c:ser>
          <c:idx val="1"/>
          <c:order val="1"/>
          <c:tx>
            <c:strRef>
              <c:f>Sheet1!$A$3</c:f>
              <c:strCache>
                <c:ptCount val="1"/>
                <c:pt idx="0">
                  <c:v>Monthly Pts Scan Rate</c:v>
                </c:pt>
              </c:strCache>
            </c:strRef>
          </c:tx>
          <c:spPr>
            <a:ln w="28575" cap="rnd">
              <a:solidFill>
                <a:schemeClr val="bg2"/>
              </a:solidFill>
              <a:round/>
            </a:ln>
            <a:effectLst/>
          </c:spPr>
          <c:marker>
            <c:symbol val="circle"/>
            <c:size val="6"/>
            <c:spPr>
              <a:solidFill>
                <a:schemeClr val="bg2"/>
              </a:solidFill>
              <a:ln w="9525">
                <a:noFill/>
              </a:ln>
              <a:effectLst/>
            </c:spPr>
          </c:marker>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Sheet1!$B$3:$AD$3</c:f>
              <c:numCache>
                <c:formatCode>General</c:formatCode>
                <c:ptCount val="29"/>
                <c:pt idx="8" formatCode="0.0%">
                  <c:v>0.9540476963011032</c:v>
                </c:pt>
                <c:pt idx="9" formatCode="0.0%">
                  <c:v>0.96012064982914302</c:v>
                </c:pt>
                <c:pt idx="10" formatCode="0.0%">
                  <c:v>0.95959694205069346</c:v>
                </c:pt>
                <c:pt idx="11" formatCode="0.0%">
                  <c:v>0.95556853127797892</c:v>
                </c:pt>
                <c:pt idx="12" formatCode="0.0%">
                  <c:v>0.96297199452270643</c:v>
                </c:pt>
                <c:pt idx="13" formatCode="0.0%">
                  <c:v>0.96855532866337535</c:v>
                </c:pt>
                <c:pt idx="14" formatCode="0.0%">
                  <c:v>0.95899999999999996</c:v>
                </c:pt>
                <c:pt idx="15" formatCode="0.0%">
                  <c:v>0.96099999999999997</c:v>
                </c:pt>
                <c:pt idx="16" formatCode="0.0%">
                  <c:v>0.96699999999999997</c:v>
                </c:pt>
                <c:pt idx="17" formatCode="0.0%">
                  <c:v>0.97</c:v>
                </c:pt>
                <c:pt idx="18" formatCode="0.0%">
                  <c:v>0.96899999999999997</c:v>
                </c:pt>
                <c:pt idx="19" formatCode="0.0%">
                  <c:v>0.96399999999999997</c:v>
                </c:pt>
                <c:pt idx="20" formatCode="0.0%">
                  <c:v>0.95599999999999996</c:v>
                </c:pt>
                <c:pt idx="21" formatCode="0.0%">
                  <c:v>0.96499999999999997</c:v>
                </c:pt>
                <c:pt idx="22" formatCode="0.0%">
                  <c:v>0.97</c:v>
                </c:pt>
                <c:pt idx="23" formatCode="0.0%">
                  <c:v>0.97</c:v>
                </c:pt>
                <c:pt idx="24" formatCode="0.0%">
                  <c:v>0.97099999999999997</c:v>
                </c:pt>
                <c:pt idx="25" formatCode="0.0%">
                  <c:v>0.97516002593042572</c:v>
                </c:pt>
                <c:pt idx="26" formatCode="0.0%">
                  <c:v>0.97229019270609385</c:v>
                </c:pt>
                <c:pt idx="27" formatCode="0.0%">
                  <c:v>0.96828238856818394</c:v>
                </c:pt>
                <c:pt idx="28" formatCode="0.0%">
                  <c:v>0.96222272547567045</c:v>
                </c:pt>
              </c:numCache>
            </c:numRef>
          </c:val>
          <c:smooth val="0"/>
          <c:extLst>
            <c:ext xmlns:c16="http://schemas.microsoft.com/office/drawing/2014/chart" uri="{C3380CC4-5D6E-409C-BE32-E72D297353CC}">
              <c16:uniqueId val="{00000001-9901-4F37-AAF1-6337AD9CDAB3}"/>
            </c:ext>
          </c:extLst>
        </c:ser>
        <c:ser>
          <c:idx val="2"/>
          <c:order val="2"/>
          <c:tx>
            <c:strRef>
              <c:f>Sheet1!$A$4</c:f>
              <c:strCache>
                <c:ptCount val="1"/>
                <c:pt idx="0">
                  <c:v>Goal</c:v>
                </c:pt>
              </c:strCache>
            </c:strRef>
          </c:tx>
          <c:spPr>
            <a:ln w="28575" cap="rnd">
              <a:solidFill>
                <a:schemeClr val="accent2">
                  <a:lumMod val="75000"/>
                </a:schemeClr>
              </a:solidFill>
              <a:prstDash val="sysDash"/>
              <a:round/>
            </a:ln>
            <a:effectLst/>
          </c:spPr>
          <c:marker>
            <c:symbol val="none"/>
          </c:marker>
          <c:dPt>
            <c:idx val="14"/>
            <c:marker>
              <c:symbol val="none"/>
            </c:marker>
            <c:bubble3D val="0"/>
            <c:spPr>
              <a:ln w="28575" cap="rnd">
                <a:noFill/>
                <a:prstDash val="sysDash"/>
                <a:round/>
              </a:ln>
              <a:effectLst/>
            </c:spPr>
            <c:extLst>
              <c:ext xmlns:c16="http://schemas.microsoft.com/office/drawing/2014/chart" uri="{C3380CC4-5D6E-409C-BE32-E72D297353CC}">
                <c16:uniqueId val="{00000004-3A6B-4495-A036-F307A18401DF}"/>
              </c:ext>
            </c:extLst>
          </c:dPt>
          <c:dPt>
            <c:idx val="18"/>
            <c:marker>
              <c:symbol val="none"/>
            </c:marker>
            <c:bubble3D val="0"/>
            <c:spPr>
              <a:ln w="28575" cap="rnd">
                <a:noFill/>
                <a:prstDash val="sysDash"/>
                <a:round/>
              </a:ln>
              <a:effectLst/>
            </c:spPr>
            <c:extLst>
              <c:ext xmlns:c16="http://schemas.microsoft.com/office/drawing/2014/chart" uri="{C3380CC4-5D6E-409C-BE32-E72D297353CC}">
                <c16:uniqueId val="{00000002-1783-4CE5-A74C-4BAC4BA86014}"/>
              </c:ext>
            </c:extLst>
          </c:dPt>
          <c:dPt>
            <c:idx val="19"/>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3-91BE-48DF-88D2-1BC7B19B90C6}"/>
              </c:ext>
            </c:extLst>
          </c:dPt>
          <c:dPt>
            <c:idx val="26"/>
            <c:marker>
              <c:symbol val="none"/>
            </c:marker>
            <c:bubble3D val="0"/>
            <c:spPr>
              <a:ln w="28575" cap="rnd">
                <a:noFill/>
                <a:prstDash val="sysDash"/>
                <a:round/>
              </a:ln>
              <a:effectLst/>
            </c:spPr>
            <c:extLst>
              <c:ext xmlns:c16="http://schemas.microsoft.com/office/drawing/2014/chart" uri="{C3380CC4-5D6E-409C-BE32-E72D297353CC}">
                <c16:uniqueId val="{00000005-3A6B-4495-A036-F307A18401DF}"/>
              </c:ext>
            </c:extLst>
          </c:dPt>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Sheet1!$B$4:$AD$4</c:f>
              <c:numCache>
                <c:formatCode>General</c:formatCode>
                <c:ptCount val="29"/>
                <c:pt idx="5" formatCode="0.0%">
                  <c:v>0.98</c:v>
                </c:pt>
                <c:pt idx="6" formatCode="0.0%">
                  <c:v>0.98</c:v>
                </c:pt>
                <c:pt idx="7" formatCode="0.0%">
                  <c:v>0.98</c:v>
                </c:pt>
                <c:pt idx="8" formatCode="0.0%">
                  <c:v>0.98</c:v>
                </c:pt>
                <c:pt idx="9" formatCode="0.0%">
                  <c:v>0.98</c:v>
                </c:pt>
                <c:pt idx="10" formatCode="0.0%">
                  <c:v>0.98</c:v>
                </c:pt>
                <c:pt idx="11" formatCode="0.0%">
                  <c:v>0.98</c:v>
                </c:pt>
                <c:pt idx="12" formatCode="0.0%">
                  <c:v>0.98</c:v>
                </c:pt>
                <c:pt idx="13" formatCode="0.0%">
                  <c:v>0.98</c:v>
                </c:pt>
                <c:pt idx="14" formatCode="0.0%">
                  <c:v>0.97</c:v>
                </c:pt>
                <c:pt idx="15" formatCode="0.0%">
                  <c:v>0.97</c:v>
                </c:pt>
                <c:pt idx="16" formatCode="0.0%">
                  <c:v>0.97</c:v>
                </c:pt>
                <c:pt idx="17" formatCode="0.0%">
                  <c:v>0.97</c:v>
                </c:pt>
                <c:pt idx="18" formatCode="0.0%">
                  <c:v>0.97</c:v>
                </c:pt>
                <c:pt idx="19" formatCode="0.0%">
                  <c:v>0.97</c:v>
                </c:pt>
                <c:pt idx="20" formatCode="0.0%">
                  <c:v>0.97</c:v>
                </c:pt>
                <c:pt idx="21" formatCode="0.0%">
                  <c:v>0.97</c:v>
                </c:pt>
                <c:pt idx="22" formatCode="0.0%">
                  <c:v>0.97</c:v>
                </c:pt>
                <c:pt idx="23" formatCode="0.0%">
                  <c:v>0.97</c:v>
                </c:pt>
                <c:pt idx="24" formatCode="0.0%">
                  <c:v>0.97</c:v>
                </c:pt>
                <c:pt idx="25" formatCode="0.0%">
                  <c:v>0.97</c:v>
                </c:pt>
                <c:pt idx="26" formatCode="0.0%">
                  <c:v>0.97</c:v>
                </c:pt>
                <c:pt idx="27" formatCode="0.0%">
                  <c:v>0.97</c:v>
                </c:pt>
                <c:pt idx="28" formatCode="0.0%">
                  <c:v>0.97</c:v>
                </c:pt>
              </c:numCache>
            </c:numRef>
          </c:val>
          <c:smooth val="0"/>
          <c:extLst>
            <c:ext xmlns:c16="http://schemas.microsoft.com/office/drawing/2014/chart" uri="{C3380CC4-5D6E-409C-BE32-E72D297353CC}">
              <c16:uniqueId val="{00000004-9901-4F37-AAF1-6337AD9CDAB3}"/>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1.004"/>
          <c:min val="0.92"/>
        </c:scaling>
        <c:delete val="0"/>
        <c:axPos val="l"/>
        <c:numFmt formatCode="0%" sourceLinked="0"/>
        <c:majorTickMark val="none"/>
        <c:minorTickMark val="none"/>
        <c:tickLblPos val="none"/>
        <c:spPr>
          <a:noFill/>
          <a:ln w="254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7"/>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0.19802901275517013"/>
          <c:w val="0.96793006133818005"/>
          <c:h val="0.75145158171791482"/>
        </c:manualLayout>
      </c:layout>
      <c:barChart>
        <c:barDir val="col"/>
        <c:grouping val="clustered"/>
        <c:varyColors val="0"/>
        <c:ser>
          <c:idx val="0"/>
          <c:order val="0"/>
          <c:tx>
            <c:strRef>
              <c:f>Sheet1!$A$2</c:f>
              <c:strCache>
                <c:ptCount val="1"/>
                <c:pt idx="0">
                  <c:v>Annual DtB</c:v>
                </c:pt>
              </c:strCache>
            </c:strRef>
          </c:tx>
          <c:spPr>
            <a:solidFill>
              <a:schemeClr val="bg2"/>
            </a:solidFill>
            <a:ln w="38100">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accent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Sheet1!$B$2:$AD$2</c:f>
              <c:numCache>
                <c:formatCode>0.0%</c:formatCode>
                <c:ptCount val="29"/>
                <c:pt idx="0">
                  <c:v>0.91700000000000004</c:v>
                </c:pt>
                <c:pt idx="1">
                  <c:v>0.90909090909090906</c:v>
                </c:pt>
                <c:pt idx="2">
                  <c:v>0.90697674418604646</c:v>
                </c:pt>
                <c:pt idx="3">
                  <c:v>0.93899999999999995</c:v>
                </c:pt>
                <c:pt idx="4">
                  <c:v>0.84599999999999997</c:v>
                </c:pt>
              </c:numCache>
            </c:numRef>
          </c:val>
          <c:extLst>
            <c:ext xmlns:c16="http://schemas.microsoft.com/office/drawing/2014/chart" uri="{C3380CC4-5D6E-409C-BE32-E72D297353CC}">
              <c16:uniqueId val="{00000000-CBB2-4FCD-8D27-94C335D62BF2}"/>
            </c:ext>
          </c:extLst>
        </c:ser>
        <c:dLbls>
          <c:showLegendKey val="0"/>
          <c:showVal val="0"/>
          <c:showCatName val="0"/>
          <c:showSerName val="0"/>
          <c:showPercent val="0"/>
          <c:showBubbleSize val="0"/>
        </c:dLbls>
        <c:gapWidth val="25"/>
        <c:axId val="1722791231"/>
        <c:axId val="1722779167"/>
      </c:barChart>
      <c:lineChart>
        <c:grouping val="standard"/>
        <c:varyColors val="0"/>
        <c:ser>
          <c:idx val="1"/>
          <c:order val="1"/>
          <c:tx>
            <c:strRef>
              <c:f>Sheet1!$A$3</c:f>
              <c:strCache>
                <c:ptCount val="1"/>
                <c:pt idx="0">
                  <c:v>Monthly DtB</c:v>
                </c:pt>
              </c:strCache>
            </c:strRef>
          </c:tx>
          <c:spPr>
            <a:ln w="28575" cap="rnd">
              <a:solidFill>
                <a:schemeClr val="bg2"/>
              </a:solidFill>
              <a:round/>
            </a:ln>
            <a:effectLst/>
          </c:spPr>
          <c:marker>
            <c:symbol val="circle"/>
            <c:size val="6"/>
            <c:spPr>
              <a:solidFill>
                <a:schemeClr val="bg2"/>
              </a:solidFill>
              <a:ln w="9525">
                <a:noFill/>
              </a:ln>
              <a:effectLst/>
            </c:spPr>
          </c:marker>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Sheet1!$B$3:$AD$3</c:f>
              <c:numCache>
                <c:formatCode>General</c:formatCode>
                <c:ptCount val="29"/>
                <c:pt idx="5" formatCode="0%">
                  <c:v>1</c:v>
                </c:pt>
                <c:pt idx="6" formatCode="0%">
                  <c:v>1</c:v>
                </c:pt>
                <c:pt idx="7" formatCode="0%">
                  <c:v>1</c:v>
                </c:pt>
                <c:pt idx="8" formatCode="0%">
                  <c:v>1</c:v>
                </c:pt>
                <c:pt idx="9" formatCode="0%">
                  <c:v>1</c:v>
                </c:pt>
                <c:pt idx="10" formatCode="0%">
                  <c:v>1</c:v>
                </c:pt>
                <c:pt idx="11" formatCode="0%">
                  <c:v>1</c:v>
                </c:pt>
                <c:pt idx="12" formatCode="0%">
                  <c:v>1</c:v>
                </c:pt>
                <c:pt idx="13" formatCode="0%">
                  <c:v>0.5</c:v>
                </c:pt>
                <c:pt idx="14" formatCode="0%">
                  <c:v>1</c:v>
                </c:pt>
                <c:pt idx="15" formatCode="0%">
                  <c:v>1</c:v>
                </c:pt>
                <c:pt idx="16" formatCode="0%">
                  <c:v>1</c:v>
                </c:pt>
                <c:pt idx="17" formatCode="0%">
                  <c:v>0.8</c:v>
                </c:pt>
                <c:pt idx="18" formatCode="0%">
                  <c:v>1</c:v>
                </c:pt>
                <c:pt idx="20" formatCode="0%">
                  <c:v>1</c:v>
                </c:pt>
                <c:pt idx="21" formatCode="0%">
                  <c:v>1</c:v>
                </c:pt>
                <c:pt idx="22" formatCode="0%">
                  <c:v>1</c:v>
                </c:pt>
                <c:pt idx="23" formatCode="0%">
                  <c:v>1</c:v>
                </c:pt>
                <c:pt idx="24" formatCode="0%">
                  <c:v>0.8</c:v>
                </c:pt>
                <c:pt idx="25" formatCode="0%">
                  <c:v>1</c:v>
                </c:pt>
                <c:pt idx="26" formatCode="0%">
                  <c:v>1</c:v>
                </c:pt>
                <c:pt idx="27" formatCode="0%">
                  <c:v>1</c:v>
                </c:pt>
                <c:pt idx="28" formatCode="0.0%">
                  <c:v>0.71399999999999997</c:v>
                </c:pt>
              </c:numCache>
            </c:numRef>
          </c:val>
          <c:smooth val="0"/>
          <c:extLst>
            <c:ext xmlns:c16="http://schemas.microsoft.com/office/drawing/2014/chart" uri="{C3380CC4-5D6E-409C-BE32-E72D297353CC}">
              <c16:uniqueId val="{00000001-CBB2-4FCD-8D27-94C335D62BF2}"/>
            </c:ext>
          </c:extLst>
        </c:ser>
        <c:ser>
          <c:idx val="2"/>
          <c:order val="2"/>
          <c:tx>
            <c:strRef>
              <c:f>Sheet1!$A$4</c:f>
              <c:strCache>
                <c:ptCount val="1"/>
                <c:pt idx="0">
                  <c:v>Goal</c:v>
                </c:pt>
              </c:strCache>
            </c:strRef>
          </c:tx>
          <c:spPr>
            <a:ln w="28575" cap="rnd">
              <a:solidFill>
                <a:schemeClr val="accent2">
                  <a:lumMod val="75000"/>
                </a:schemeClr>
              </a:solidFill>
              <a:prstDash val="sysDash"/>
              <a:round/>
            </a:ln>
            <a:effectLst/>
          </c:spPr>
          <c:marker>
            <c:symbol val="none"/>
          </c:marker>
          <c:dPt>
            <c:idx val="6"/>
            <c:marker>
              <c:symbol val="none"/>
            </c:marker>
            <c:bubble3D val="0"/>
            <c:spPr>
              <a:ln w="28575" cap="rnd">
                <a:noFill/>
                <a:prstDash val="sysDash"/>
                <a:round/>
              </a:ln>
              <a:effectLst/>
            </c:spPr>
            <c:extLst>
              <c:ext xmlns:c16="http://schemas.microsoft.com/office/drawing/2014/chart" uri="{C3380CC4-5D6E-409C-BE32-E72D297353CC}">
                <c16:uniqueId val="{00000004-1006-4272-8160-80F5D6AE1D7F}"/>
              </c:ext>
            </c:extLst>
          </c:dPt>
          <c:dPt>
            <c:idx val="7"/>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3-B904-464C-BD5E-311197DC6868}"/>
              </c:ext>
            </c:extLst>
          </c:dPt>
          <c:dPt>
            <c:idx val="14"/>
            <c:marker>
              <c:symbol val="none"/>
            </c:marker>
            <c:bubble3D val="0"/>
            <c:spPr>
              <a:ln w="28575" cap="rnd">
                <a:noFill/>
                <a:prstDash val="sysDash"/>
                <a:round/>
              </a:ln>
              <a:effectLst/>
            </c:spPr>
            <c:extLst>
              <c:ext xmlns:c16="http://schemas.microsoft.com/office/drawing/2014/chart" uri="{C3380CC4-5D6E-409C-BE32-E72D297353CC}">
                <c16:uniqueId val="{00000008-F9D3-452E-AED6-5FC79875233C}"/>
              </c:ext>
            </c:extLst>
          </c:dPt>
          <c:dPt>
            <c:idx val="18"/>
            <c:marker>
              <c:symbol val="none"/>
            </c:marker>
            <c:bubble3D val="0"/>
            <c:spPr>
              <a:ln w="28575" cap="rnd">
                <a:noFill/>
                <a:prstDash val="sysDash"/>
                <a:round/>
              </a:ln>
              <a:effectLst/>
            </c:spPr>
            <c:extLst>
              <c:ext xmlns:c16="http://schemas.microsoft.com/office/drawing/2014/chart" uri="{C3380CC4-5D6E-409C-BE32-E72D297353CC}">
                <c16:uniqueId val="{00000005-1006-4272-8160-80F5D6AE1D7F}"/>
              </c:ext>
            </c:extLst>
          </c:dPt>
          <c:dPt>
            <c:idx val="19"/>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7-B904-464C-BD5E-311197DC6868}"/>
              </c:ext>
            </c:extLst>
          </c:dPt>
          <c:dPt>
            <c:idx val="26"/>
            <c:marker>
              <c:symbol val="none"/>
            </c:marker>
            <c:bubble3D val="0"/>
            <c:spPr>
              <a:ln w="28575" cap="rnd">
                <a:noFill/>
                <a:prstDash val="sysDash"/>
                <a:round/>
              </a:ln>
              <a:effectLst/>
            </c:spPr>
            <c:extLst>
              <c:ext xmlns:c16="http://schemas.microsoft.com/office/drawing/2014/chart" uri="{C3380CC4-5D6E-409C-BE32-E72D297353CC}">
                <c16:uniqueId val="{00000009-F9D3-452E-AED6-5FC79875233C}"/>
              </c:ext>
            </c:extLst>
          </c:dPt>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Sheet1!$B$4:$AD$4</c:f>
              <c:numCache>
                <c:formatCode>General</c:formatCode>
                <c:ptCount val="29"/>
                <c:pt idx="5" formatCode="0%">
                  <c:v>0.92</c:v>
                </c:pt>
                <c:pt idx="6" formatCode="0%">
                  <c:v>0.92</c:v>
                </c:pt>
                <c:pt idx="7" formatCode="0%">
                  <c:v>0.92</c:v>
                </c:pt>
                <c:pt idx="8" formatCode="0%">
                  <c:v>0.92</c:v>
                </c:pt>
                <c:pt idx="9" formatCode="0%">
                  <c:v>0.92</c:v>
                </c:pt>
                <c:pt idx="10" formatCode="0%">
                  <c:v>0.92</c:v>
                </c:pt>
                <c:pt idx="11" formatCode="0%">
                  <c:v>0.92</c:v>
                </c:pt>
                <c:pt idx="12" formatCode="0%">
                  <c:v>0.92</c:v>
                </c:pt>
                <c:pt idx="13" formatCode="0%">
                  <c:v>0.92</c:v>
                </c:pt>
                <c:pt idx="14" formatCode="0%">
                  <c:v>1</c:v>
                </c:pt>
                <c:pt idx="15" formatCode="0%">
                  <c:v>1</c:v>
                </c:pt>
                <c:pt idx="16" formatCode="0%">
                  <c:v>1</c:v>
                </c:pt>
                <c:pt idx="17" formatCode="0%">
                  <c:v>1</c:v>
                </c:pt>
                <c:pt idx="18" formatCode="0%">
                  <c:v>1</c:v>
                </c:pt>
                <c:pt idx="19" formatCode="0%">
                  <c:v>1</c:v>
                </c:pt>
                <c:pt idx="20" formatCode="0%">
                  <c:v>1</c:v>
                </c:pt>
                <c:pt idx="21" formatCode="0%">
                  <c:v>1</c:v>
                </c:pt>
                <c:pt idx="22" formatCode="0%">
                  <c:v>1</c:v>
                </c:pt>
                <c:pt idx="23" formatCode="0%">
                  <c:v>1</c:v>
                </c:pt>
                <c:pt idx="24" formatCode="0%">
                  <c:v>1</c:v>
                </c:pt>
                <c:pt idx="25" formatCode="0%">
                  <c:v>1</c:v>
                </c:pt>
                <c:pt idx="26" formatCode="0%">
                  <c:v>1</c:v>
                </c:pt>
                <c:pt idx="27" formatCode="0%">
                  <c:v>1</c:v>
                </c:pt>
                <c:pt idx="28" formatCode="0%">
                  <c:v>1</c:v>
                </c:pt>
              </c:numCache>
            </c:numRef>
          </c:val>
          <c:smooth val="0"/>
          <c:extLst>
            <c:ext xmlns:c16="http://schemas.microsoft.com/office/drawing/2014/chart" uri="{C3380CC4-5D6E-409C-BE32-E72D297353CC}">
              <c16:uniqueId val="{00000002-CBB2-4FCD-8D27-94C335D62BF2}"/>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1.01"/>
          <c:min val="0.5"/>
        </c:scaling>
        <c:delete val="0"/>
        <c:axPos val="l"/>
        <c:numFmt formatCode="0%" sourceLinked="0"/>
        <c:majorTickMark val="none"/>
        <c:minorTickMark val="none"/>
        <c:tickLblPos val="none"/>
        <c:spPr>
          <a:noFill/>
          <a:ln w="254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7"/>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0.16303477419520981"/>
          <c:w val="0.96793006133818005"/>
          <c:h val="0.78644594897855324"/>
        </c:manualLayout>
      </c:layout>
      <c:barChart>
        <c:barDir val="col"/>
        <c:grouping val="clustered"/>
        <c:varyColors val="0"/>
        <c:ser>
          <c:idx val="0"/>
          <c:order val="0"/>
          <c:tx>
            <c:strRef>
              <c:f>Sheet1!$A$2</c:f>
              <c:strCache>
                <c:ptCount val="1"/>
                <c:pt idx="0">
                  <c:v>Annual Handwashing</c:v>
                </c:pt>
              </c:strCache>
            </c:strRef>
          </c:tx>
          <c:spPr>
            <a:solidFill>
              <a:schemeClr val="bg2"/>
            </a:solidFill>
            <a:ln w="38100">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accent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Sheet1!$B$2:$AD$2</c:f>
              <c:numCache>
                <c:formatCode>0.0%</c:formatCode>
                <c:ptCount val="29"/>
                <c:pt idx="1">
                  <c:v>0.85</c:v>
                </c:pt>
                <c:pt idx="2">
                  <c:v>0.88067855089131686</c:v>
                </c:pt>
                <c:pt idx="3">
                  <c:v>0.95599999999999996</c:v>
                </c:pt>
                <c:pt idx="4">
                  <c:v>0.96299999999999997</c:v>
                </c:pt>
              </c:numCache>
            </c:numRef>
          </c:val>
          <c:extLst>
            <c:ext xmlns:c16="http://schemas.microsoft.com/office/drawing/2014/chart" uri="{C3380CC4-5D6E-409C-BE32-E72D297353CC}">
              <c16:uniqueId val="{00000000-CBB2-4FCD-8D27-94C335D62BF2}"/>
            </c:ext>
          </c:extLst>
        </c:ser>
        <c:dLbls>
          <c:showLegendKey val="0"/>
          <c:showVal val="0"/>
          <c:showCatName val="0"/>
          <c:showSerName val="0"/>
          <c:showPercent val="0"/>
          <c:showBubbleSize val="0"/>
        </c:dLbls>
        <c:gapWidth val="25"/>
        <c:axId val="1722791231"/>
        <c:axId val="1722779167"/>
      </c:barChart>
      <c:lineChart>
        <c:grouping val="standard"/>
        <c:varyColors val="0"/>
        <c:ser>
          <c:idx val="1"/>
          <c:order val="1"/>
          <c:tx>
            <c:strRef>
              <c:f>Sheet1!$A$3</c:f>
              <c:strCache>
                <c:ptCount val="1"/>
                <c:pt idx="0">
                  <c:v>Monthly Handwashing</c:v>
                </c:pt>
              </c:strCache>
            </c:strRef>
          </c:tx>
          <c:spPr>
            <a:ln w="28575" cap="rnd">
              <a:solidFill>
                <a:schemeClr val="bg2"/>
              </a:solidFill>
              <a:round/>
            </a:ln>
            <a:effectLst/>
          </c:spPr>
          <c:marker>
            <c:symbol val="circle"/>
            <c:size val="6"/>
            <c:spPr>
              <a:solidFill>
                <a:schemeClr val="bg2"/>
              </a:solidFill>
              <a:ln w="9525">
                <a:noFill/>
              </a:ln>
              <a:effectLst/>
            </c:spPr>
          </c:marker>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Sheet1!$B$3:$AD$3</c:f>
              <c:numCache>
                <c:formatCode>General</c:formatCode>
                <c:ptCount val="29"/>
                <c:pt idx="5" formatCode="0.0%">
                  <c:v>0.87120115774240237</c:v>
                </c:pt>
                <c:pt idx="6" formatCode="0.0%">
                  <c:v>0.85859441151566473</c:v>
                </c:pt>
                <c:pt idx="7" formatCode="0.0%">
                  <c:v>0.83673469387755106</c:v>
                </c:pt>
                <c:pt idx="8" formatCode="0.0%">
                  <c:v>0.86104783599088841</c:v>
                </c:pt>
                <c:pt idx="9" formatCode="0.0%">
                  <c:v>0.9047085201793722</c:v>
                </c:pt>
                <c:pt idx="10" formatCode="0.0%">
                  <c:v>0.86363636363636365</c:v>
                </c:pt>
                <c:pt idx="11" formatCode="0.0%">
                  <c:v>0.96212121212121215</c:v>
                </c:pt>
                <c:pt idx="12" formatCode="0.0%">
                  <c:v>0.94308943089430897</c:v>
                </c:pt>
                <c:pt idx="13" formatCode="0.0%">
                  <c:v>0.92924528301886788</c:v>
                </c:pt>
                <c:pt idx="14" formatCode="0.0%">
                  <c:v>0.9606741573033708</c:v>
                </c:pt>
                <c:pt idx="15" formatCode="0.0%">
                  <c:v>0.89628820960698685</c:v>
                </c:pt>
                <c:pt idx="16" formatCode="0.0%">
                  <c:v>0.89877300613496935</c:v>
                </c:pt>
                <c:pt idx="17" formatCode="0.0%">
                  <c:v>0.94629898403483315</c:v>
                </c:pt>
                <c:pt idx="18" formatCode="0.0%">
                  <c:v>0.94935622317596569</c:v>
                </c:pt>
                <c:pt idx="19" formatCode="0.0%">
                  <c:v>0.92161665646050217</c:v>
                </c:pt>
                <c:pt idx="20" formatCode="0.0%">
                  <c:v>0.94548611111111114</c:v>
                </c:pt>
                <c:pt idx="21" formatCode="0.0%">
                  <c:v>0.97249259415996614</c:v>
                </c:pt>
                <c:pt idx="22" formatCode="0.0%">
                  <c:v>0.96917534027221774</c:v>
                </c:pt>
                <c:pt idx="23" formatCode="0.0%">
                  <c:v>0.93837766396828015</c:v>
                </c:pt>
                <c:pt idx="24" formatCode="0.0%">
                  <c:v>0.96637405148043443</c:v>
                </c:pt>
                <c:pt idx="25" formatCode="0.0%">
                  <c:v>0.94083969465648853</c:v>
                </c:pt>
                <c:pt idx="26" formatCode="0.0%">
                  <c:v>0.94987538078094713</c:v>
                </c:pt>
                <c:pt idx="27" formatCode="0.0%">
                  <c:v>0.98170173833485819</c:v>
                </c:pt>
                <c:pt idx="28" formatCode="0.0%">
                  <c:v>0.96169673947451728</c:v>
                </c:pt>
              </c:numCache>
            </c:numRef>
          </c:val>
          <c:smooth val="0"/>
          <c:extLst>
            <c:ext xmlns:c16="http://schemas.microsoft.com/office/drawing/2014/chart" uri="{C3380CC4-5D6E-409C-BE32-E72D297353CC}">
              <c16:uniqueId val="{00000001-CBB2-4FCD-8D27-94C335D62BF2}"/>
            </c:ext>
          </c:extLst>
        </c:ser>
        <c:ser>
          <c:idx val="2"/>
          <c:order val="2"/>
          <c:tx>
            <c:strRef>
              <c:f>Sheet1!$A$4</c:f>
              <c:strCache>
                <c:ptCount val="1"/>
                <c:pt idx="0">
                  <c:v>Goal</c:v>
                </c:pt>
              </c:strCache>
            </c:strRef>
          </c:tx>
          <c:spPr>
            <a:ln w="28575" cap="rnd">
              <a:solidFill>
                <a:schemeClr val="accent2">
                  <a:lumMod val="75000"/>
                </a:schemeClr>
              </a:solidFill>
              <a:prstDash val="sysDash"/>
              <a:round/>
            </a:ln>
            <a:effectLst/>
          </c:spPr>
          <c:marker>
            <c:symbol val="none"/>
          </c:marker>
          <c:dPt>
            <c:idx val="7"/>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1-126D-48BA-80E4-51A00FCC69E9}"/>
              </c:ext>
            </c:extLst>
          </c:dPt>
          <c:dPt>
            <c:idx val="14"/>
            <c:marker>
              <c:symbol val="none"/>
            </c:marker>
            <c:bubble3D val="0"/>
            <c:spPr>
              <a:ln w="28575" cap="rnd">
                <a:noFill/>
                <a:prstDash val="sysDash"/>
                <a:round/>
              </a:ln>
              <a:effectLst/>
            </c:spPr>
            <c:extLst>
              <c:ext xmlns:c16="http://schemas.microsoft.com/office/drawing/2014/chart" uri="{C3380CC4-5D6E-409C-BE32-E72D297353CC}">
                <c16:uniqueId val="{00000007-FA9D-4B74-9AF7-649E276DD9FD}"/>
              </c:ext>
            </c:extLst>
          </c:dPt>
          <c:dPt>
            <c:idx val="18"/>
            <c:marker>
              <c:symbol val="none"/>
            </c:marker>
            <c:bubble3D val="0"/>
            <c:spPr>
              <a:ln w="28575" cap="rnd">
                <a:noFill/>
                <a:prstDash val="sysDash"/>
                <a:round/>
              </a:ln>
              <a:effectLst/>
            </c:spPr>
            <c:extLst>
              <c:ext xmlns:c16="http://schemas.microsoft.com/office/drawing/2014/chart" uri="{C3380CC4-5D6E-409C-BE32-E72D297353CC}">
                <c16:uniqueId val="{00000004-5D69-4951-9DD1-91EC7B36B9A9}"/>
              </c:ext>
            </c:extLst>
          </c:dPt>
          <c:dPt>
            <c:idx val="19"/>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5-126D-48BA-80E4-51A00FCC69E9}"/>
              </c:ext>
            </c:extLst>
          </c:dPt>
          <c:dPt>
            <c:idx val="26"/>
            <c:marker>
              <c:symbol val="none"/>
            </c:marker>
            <c:bubble3D val="0"/>
            <c:spPr>
              <a:ln w="28575" cap="rnd">
                <a:noFill/>
                <a:prstDash val="sysDash"/>
                <a:round/>
              </a:ln>
              <a:effectLst/>
            </c:spPr>
            <c:extLst>
              <c:ext xmlns:c16="http://schemas.microsoft.com/office/drawing/2014/chart" uri="{C3380CC4-5D6E-409C-BE32-E72D297353CC}">
                <c16:uniqueId val="{00000006-FA9D-4B74-9AF7-649E276DD9FD}"/>
              </c:ext>
            </c:extLst>
          </c:dPt>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Sheet1!$B$4:$AD$4</c:f>
              <c:numCache>
                <c:formatCode>General</c:formatCode>
                <c:ptCount val="29"/>
                <c:pt idx="5" formatCode="0.0%">
                  <c:v>1</c:v>
                </c:pt>
                <c:pt idx="6" formatCode="0.0%">
                  <c:v>1</c:v>
                </c:pt>
                <c:pt idx="7" formatCode="0.0%">
                  <c:v>1</c:v>
                </c:pt>
                <c:pt idx="8" formatCode="0.0%">
                  <c:v>1</c:v>
                </c:pt>
                <c:pt idx="9" formatCode="0.0%">
                  <c:v>1</c:v>
                </c:pt>
                <c:pt idx="10" formatCode="0.0%">
                  <c:v>1</c:v>
                </c:pt>
                <c:pt idx="11" formatCode="0.0%">
                  <c:v>1</c:v>
                </c:pt>
                <c:pt idx="12" formatCode="0.0%">
                  <c:v>1</c:v>
                </c:pt>
                <c:pt idx="13" formatCode="0.0%">
                  <c:v>1</c:v>
                </c:pt>
                <c:pt idx="14" formatCode="0.0%">
                  <c:v>0.9</c:v>
                </c:pt>
                <c:pt idx="15" formatCode="0.0%">
                  <c:v>0.9</c:v>
                </c:pt>
                <c:pt idx="16" formatCode="0.0%">
                  <c:v>0.9</c:v>
                </c:pt>
                <c:pt idx="17" formatCode="0.0%">
                  <c:v>0.9</c:v>
                </c:pt>
                <c:pt idx="18" formatCode="0.0%">
                  <c:v>0.9</c:v>
                </c:pt>
                <c:pt idx="19" formatCode="0.0%">
                  <c:v>0.9</c:v>
                </c:pt>
                <c:pt idx="20" formatCode="0.0%">
                  <c:v>0.9</c:v>
                </c:pt>
                <c:pt idx="21" formatCode="0.0%">
                  <c:v>0.9</c:v>
                </c:pt>
                <c:pt idx="22" formatCode="0.0%">
                  <c:v>0.9</c:v>
                </c:pt>
                <c:pt idx="23" formatCode="0.0%">
                  <c:v>0.9</c:v>
                </c:pt>
                <c:pt idx="24" formatCode="0.0%">
                  <c:v>0.9</c:v>
                </c:pt>
                <c:pt idx="25" formatCode="0.0%">
                  <c:v>0.9</c:v>
                </c:pt>
                <c:pt idx="26" formatCode="0.0%">
                  <c:v>0.93</c:v>
                </c:pt>
                <c:pt idx="27" formatCode="0.0%">
                  <c:v>0.93</c:v>
                </c:pt>
                <c:pt idx="28" formatCode="0.0%">
                  <c:v>0.93</c:v>
                </c:pt>
              </c:numCache>
            </c:numRef>
          </c:val>
          <c:smooth val="0"/>
          <c:extLst>
            <c:ext xmlns:c16="http://schemas.microsoft.com/office/drawing/2014/chart" uri="{C3380CC4-5D6E-409C-BE32-E72D297353CC}">
              <c16:uniqueId val="{00000002-CBB2-4FCD-8D27-94C335D62BF2}"/>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1.01"/>
          <c:min val="0.75000000000000011"/>
        </c:scaling>
        <c:delete val="0"/>
        <c:axPos val="l"/>
        <c:numFmt formatCode="0%" sourceLinked="0"/>
        <c:majorTickMark val="none"/>
        <c:minorTickMark val="none"/>
        <c:tickLblPos val="none"/>
        <c:spPr>
          <a:noFill/>
          <a:ln w="254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7"/>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4.9699025269655014E-2"/>
          <c:w val="0.96793006133818005"/>
          <c:h val="0.89978152546859969"/>
        </c:manualLayout>
      </c:layout>
      <c:lineChart>
        <c:grouping val="standard"/>
        <c:varyColors val="0"/>
        <c:ser>
          <c:idx val="0"/>
          <c:order val="0"/>
          <c:tx>
            <c:strRef>
              <c:f>Sheet1!$A$2</c:f>
              <c:strCache>
                <c:ptCount val="1"/>
                <c:pt idx="0">
                  <c:v>PCS New Hires</c:v>
                </c:pt>
              </c:strCache>
            </c:strRef>
          </c:tx>
          <c:spPr>
            <a:ln w="38100" cap="rnd">
              <a:solidFill>
                <a:schemeClr val="bg2"/>
              </a:solidFill>
              <a:round/>
            </a:ln>
            <a:effectLst/>
          </c:spPr>
          <c:marker>
            <c:symbol val="circle"/>
            <c:size val="7"/>
            <c:spPr>
              <a:solidFill>
                <a:schemeClr val="bg2"/>
              </a:solidFill>
              <a:ln w="9525">
                <a:solidFill>
                  <a:schemeClr val="bg2"/>
                </a:solidFill>
              </a:ln>
              <a:effectLst/>
            </c:spPr>
          </c:marker>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Sheet1!$G$2:$AD$2</c:f>
              <c:numCache>
                <c:formatCode>General</c:formatCode>
                <c:ptCount val="24"/>
                <c:pt idx="0">
                  <c:v>17</c:v>
                </c:pt>
                <c:pt idx="1">
                  <c:v>19.399999999999999</c:v>
                </c:pt>
                <c:pt idx="2">
                  <c:v>27.3</c:v>
                </c:pt>
                <c:pt idx="3">
                  <c:v>21.7</c:v>
                </c:pt>
                <c:pt idx="4">
                  <c:v>17.399999999999999</c:v>
                </c:pt>
                <c:pt idx="5">
                  <c:v>33.299999999999997</c:v>
                </c:pt>
                <c:pt idx="6">
                  <c:v>15.9</c:v>
                </c:pt>
                <c:pt idx="7">
                  <c:v>14.1</c:v>
                </c:pt>
                <c:pt idx="8">
                  <c:v>18.899999999999999</c:v>
                </c:pt>
                <c:pt idx="9" formatCode="0.0">
                  <c:v>44.4</c:v>
                </c:pt>
                <c:pt idx="10" formatCode="0.0">
                  <c:v>51.2</c:v>
                </c:pt>
                <c:pt idx="11" formatCode="0.0">
                  <c:v>39.299999999999997</c:v>
                </c:pt>
                <c:pt idx="12" formatCode="0.0">
                  <c:v>41.1</c:v>
                </c:pt>
                <c:pt idx="13" formatCode="0.0">
                  <c:v>40.15</c:v>
                </c:pt>
                <c:pt idx="14" formatCode="0.0">
                  <c:v>42.9</c:v>
                </c:pt>
                <c:pt idx="15" formatCode="0.0">
                  <c:v>37.25</c:v>
                </c:pt>
                <c:pt idx="16" formatCode="0.0">
                  <c:v>30.7</c:v>
                </c:pt>
                <c:pt idx="17" formatCode="0.0">
                  <c:v>53.05</c:v>
                </c:pt>
                <c:pt idx="18" formatCode="0.0">
                  <c:v>30.4</c:v>
                </c:pt>
                <c:pt idx="19" formatCode="0.0">
                  <c:v>41.56</c:v>
                </c:pt>
                <c:pt idx="20" formatCode="0.0">
                  <c:v>44.1</c:v>
                </c:pt>
                <c:pt idx="21">
                  <c:v>37.15</c:v>
                </c:pt>
                <c:pt idx="22">
                  <c:v>69.650000000000006</c:v>
                </c:pt>
                <c:pt idx="23">
                  <c:v>50.4</c:v>
                </c:pt>
              </c:numCache>
            </c:numRef>
          </c:val>
          <c:smooth val="0"/>
          <c:extLst>
            <c:ext xmlns:c16="http://schemas.microsoft.com/office/drawing/2014/chart" uri="{C3380CC4-5D6E-409C-BE32-E72D297353CC}">
              <c16:uniqueId val="{00000000-C09C-42DE-8E03-BC705A59343F}"/>
            </c:ext>
          </c:extLst>
        </c:ser>
        <c:ser>
          <c:idx val="1"/>
          <c:order val="1"/>
          <c:tx>
            <c:strRef>
              <c:f>Sheet1!$A$3</c:f>
              <c:strCache>
                <c:ptCount val="1"/>
                <c:pt idx="0">
                  <c:v>Goal</c:v>
                </c:pt>
              </c:strCache>
            </c:strRef>
          </c:tx>
          <c:spPr>
            <a:ln w="25400" cap="rnd">
              <a:solidFill>
                <a:schemeClr val="accent2">
                  <a:lumMod val="75000"/>
                </a:schemeClr>
              </a:solidFill>
              <a:prstDash val="sysDash"/>
              <a:round/>
            </a:ln>
            <a:effectLst/>
          </c:spPr>
          <c:marker>
            <c:symbol val="none"/>
          </c:marker>
          <c:dPt>
            <c:idx val="9"/>
            <c:marker>
              <c:symbol val="none"/>
            </c:marker>
            <c:bubble3D val="0"/>
            <c:spPr>
              <a:ln w="25400" cap="rnd">
                <a:noFill/>
                <a:prstDash val="sysDash"/>
                <a:round/>
              </a:ln>
              <a:effectLst/>
            </c:spPr>
            <c:extLst>
              <c:ext xmlns:c16="http://schemas.microsoft.com/office/drawing/2014/chart" uri="{C3380CC4-5D6E-409C-BE32-E72D297353CC}">
                <c16:uniqueId val="{00000001-0DC7-4FF5-ABB3-53EF742A929A}"/>
              </c:ext>
            </c:extLst>
          </c:dPt>
          <c:dPt>
            <c:idx val="10"/>
            <c:marker>
              <c:symbol val="none"/>
            </c:marker>
            <c:bubble3D val="0"/>
            <c:spPr>
              <a:ln w="25400" cap="rnd">
                <a:solidFill>
                  <a:schemeClr val="accent2">
                    <a:lumMod val="75000"/>
                  </a:schemeClr>
                </a:solidFill>
                <a:prstDash val="sysDash"/>
                <a:round/>
              </a:ln>
              <a:effectLst/>
            </c:spPr>
            <c:extLst>
              <c:ext xmlns:c16="http://schemas.microsoft.com/office/drawing/2014/chart" uri="{C3380CC4-5D6E-409C-BE32-E72D297353CC}">
                <c16:uniqueId val="{00000003-0DC7-4FF5-ABB3-53EF742A929A}"/>
              </c:ext>
            </c:extLst>
          </c:dPt>
          <c:dPt>
            <c:idx val="21"/>
            <c:marker>
              <c:symbol val="none"/>
            </c:marker>
            <c:bubble3D val="0"/>
            <c:spPr>
              <a:ln w="25400" cap="rnd">
                <a:noFill/>
                <a:prstDash val="sysDash"/>
                <a:round/>
              </a:ln>
              <a:effectLst/>
            </c:spPr>
            <c:extLst>
              <c:ext xmlns:c16="http://schemas.microsoft.com/office/drawing/2014/chart" uri="{C3380CC4-5D6E-409C-BE32-E72D297353CC}">
                <c16:uniqueId val="{00000005-41BF-4514-9DE4-735D519B3A18}"/>
              </c:ext>
            </c:extLst>
          </c:dPt>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Sheet1!$G$3:$AD$3</c:f>
              <c:numCache>
                <c:formatCode>General</c:formatCode>
                <c:ptCount val="24"/>
                <c:pt idx="0">
                  <c:v>12.5</c:v>
                </c:pt>
                <c:pt idx="1">
                  <c:v>12.5</c:v>
                </c:pt>
                <c:pt idx="2">
                  <c:v>12.5</c:v>
                </c:pt>
                <c:pt idx="3">
                  <c:v>12.5</c:v>
                </c:pt>
                <c:pt idx="4">
                  <c:v>12.5</c:v>
                </c:pt>
                <c:pt idx="5">
                  <c:v>12.5</c:v>
                </c:pt>
                <c:pt idx="6">
                  <c:v>12.5</c:v>
                </c:pt>
                <c:pt idx="7">
                  <c:v>12.5</c:v>
                </c:pt>
                <c:pt idx="8">
                  <c:v>12.5</c:v>
                </c:pt>
                <c:pt idx="9">
                  <c:v>23.908333333333331</c:v>
                </c:pt>
                <c:pt idx="10">
                  <c:v>23.908333333333331</c:v>
                </c:pt>
                <c:pt idx="11">
                  <c:v>23.908333333333331</c:v>
                </c:pt>
                <c:pt idx="12">
                  <c:v>23.908333333333331</c:v>
                </c:pt>
                <c:pt idx="13">
                  <c:v>23.908333333333331</c:v>
                </c:pt>
                <c:pt idx="14">
                  <c:v>23.908333333333331</c:v>
                </c:pt>
                <c:pt idx="15">
                  <c:v>23.908333333333331</c:v>
                </c:pt>
                <c:pt idx="16">
                  <c:v>23.908333333333331</c:v>
                </c:pt>
                <c:pt idx="17">
                  <c:v>23.908333333333331</c:v>
                </c:pt>
                <c:pt idx="18">
                  <c:v>23.908333333333331</c:v>
                </c:pt>
                <c:pt idx="19">
                  <c:v>23.908333333333331</c:v>
                </c:pt>
                <c:pt idx="20">
                  <c:v>23.908333333333331</c:v>
                </c:pt>
                <c:pt idx="21">
                  <c:v>21.166666666666668</c:v>
                </c:pt>
                <c:pt idx="22">
                  <c:v>21.166666666666668</c:v>
                </c:pt>
                <c:pt idx="23">
                  <c:v>21.166666666666668</c:v>
                </c:pt>
              </c:numCache>
            </c:numRef>
          </c:val>
          <c:smooth val="0"/>
          <c:extLst>
            <c:ext xmlns:c16="http://schemas.microsoft.com/office/drawing/2014/chart" uri="{C3380CC4-5D6E-409C-BE32-E72D297353CC}">
              <c16:uniqueId val="{00000000-1C27-4B93-AE9D-C8CD6D77A8FF}"/>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1"/>
        <c:axPos val="b"/>
        <c:numFmt formatCode="General" sourceLinked="1"/>
        <c:majorTickMark val="none"/>
        <c:minorTickMark val="none"/>
        <c:tickLblPos val="none"/>
        <c:crossAx val="1722779167"/>
        <c:crosses val="autoZero"/>
        <c:auto val="0"/>
        <c:lblOffset val="100"/>
        <c:baseTimeUnit val="days"/>
      </c:dateAx>
      <c:valAx>
        <c:axId val="1722779167"/>
        <c:scaling>
          <c:orientation val="minMax"/>
          <c:max val="80"/>
        </c:scaling>
        <c:delete val="0"/>
        <c:axPos val="l"/>
        <c:numFmt formatCode="0%" sourceLinked="0"/>
        <c:majorTickMark val="none"/>
        <c:minorTickMark val="none"/>
        <c:tickLblPos val="none"/>
        <c:spPr>
          <a:noFill/>
          <a:ln w="254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2"/>
        <c:crossBetween val="between"/>
        <c:majorUnit val="6.000000000000001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8.2279931519618002E-2"/>
          <c:w val="0.96793006133818005"/>
          <c:h val="0.86720039405294758"/>
        </c:manualLayout>
      </c:layout>
      <c:barChart>
        <c:barDir val="col"/>
        <c:grouping val="clustered"/>
        <c:varyColors val="0"/>
        <c:ser>
          <c:idx val="0"/>
          <c:order val="0"/>
          <c:tx>
            <c:strRef>
              <c:f>Sheet1!$A$2</c:f>
              <c:strCache>
                <c:ptCount val="1"/>
                <c:pt idx="0">
                  <c:v>Annual AMI</c:v>
                </c:pt>
              </c:strCache>
            </c:strRef>
          </c:tx>
          <c:spPr>
            <a:solidFill>
              <a:schemeClr val="bg2"/>
            </a:solidFill>
            <a:ln w="38100">
              <a:noFill/>
            </a:ln>
            <a:effectLst/>
          </c:spPr>
          <c:invertIfNegative val="0"/>
          <c:dLbls>
            <c:numFmt formatCode="#,##0.00" sourceLinked="0"/>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accent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Sheet1!$B$2:$AD$2</c:f>
              <c:numCache>
                <c:formatCode>0.00</c:formatCode>
                <c:ptCount val="29"/>
                <c:pt idx="0">
                  <c:v>1.22</c:v>
                </c:pt>
                <c:pt idx="1">
                  <c:v>0.89700000000000002</c:v>
                </c:pt>
                <c:pt idx="2">
                  <c:v>0.81</c:v>
                </c:pt>
                <c:pt idx="3">
                  <c:v>0.91</c:v>
                </c:pt>
                <c:pt idx="4">
                  <c:v>1.1599999999999999</c:v>
                </c:pt>
              </c:numCache>
            </c:numRef>
          </c:val>
          <c:extLst>
            <c:ext xmlns:c16="http://schemas.microsoft.com/office/drawing/2014/chart" uri="{C3380CC4-5D6E-409C-BE32-E72D297353CC}">
              <c16:uniqueId val="{00000000-CBB2-4FCD-8D27-94C335D62BF2}"/>
            </c:ext>
          </c:extLst>
        </c:ser>
        <c:dLbls>
          <c:showLegendKey val="0"/>
          <c:showVal val="0"/>
          <c:showCatName val="0"/>
          <c:showSerName val="0"/>
          <c:showPercent val="0"/>
          <c:showBubbleSize val="0"/>
        </c:dLbls>
        <c:gapWidth val="25"/>
        <c:axId val="1722791231"/>
        <c:axId val="1722779167"/>
      </c:barChart>
      <c:lineChart>
        <c:grouping val="standard"/>
        <c:varyColors val="0"/>
        <c:ser>
          <c:idx val="1"/>
          <c:order val="1"/>
          <c:tx>
            <c:strRef>
              <c:f>Sheet1!$A$3</c:f>
              <c:strCache>
                <c:ptCount val="1"/>
                <c:pt idx="0">
                  <c:v>Monthly AMI</c:v>
                </c:pt>
              </c:strCache>
            </c:strRef>
          </c:tx>
          <c:spPr>
            <a:ln w="28575" cap="rnd">
              <a:solidFill>
                <a:schemeClr val="bg2"/>
              </a:solidFill>
              <a:round/>
            </a:ln>
            <a:effectLst/>
          </c:spPr>
          <c:marker>
            <c:symbol val="circle"/>
            <c:size val="6"/>
            <c:spPr>
              <a:solidFill>
                <a:schemeClr val="bg2"/>
              </a:solidFill>
              <a:ln w="9525">
                <a:noFill/>
              </a:ln>
              <a:effectLst/>
            </c:spPr>
          </c:marker>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Sheet1!$B$3:$AD$3</c:f>
              <c:numCache>
                <c:formatCode>General</c:formatCode>
                <c:ptCount val="29"/>
                <c:pt idx="5" formatCode="0.00">
                  <c:v>0.67</c:v>
                </c:pt>
                <c:pt idx="6" formatCode="0.00">
                  <c:v>0.64</c:v>
                </c:pt>
                <c:pt idx="7" formatCode="0.00">
                  <c:v>0.55000000000000004</c:v>
                </c:pt>
                <c:pt idx="8" formatCode="0.00">
                  <c:v>0.73</c:v>
                </c:pt>
                <c:pt idx="9" formatCode="0.00">
                  <c:v>0.69</c:v>
                </c:pt>
                <c:pt idx="10" formatCode="0.00">
                  <c:v>0.86</c:v>
                </c:pt>
                <c:pt idx="11" formatCode="0.00">
                  <c:v>0.99</c:v>
                </c:pt>
                <c:pt idx="12" formatCode="0.00">
                  <c:v>0.84</c:v>
                </c:pt>
                <c:pt idx="13" formatCode="0.00">
                  <c:v>0.71</c:v>
                </c:pt>
                <c:pt idx="14" formatCode="0.00">
                  <c:v>0.67</c:v>
                </c:pt>
                <c:pt idx="15" formatCode="0.00">
                  <c:v>0.93</c:v>
                </c:pt>
                <c:pt idx="16" formatCode="0.00">
                  <c:v>0.86</c:v>
                </c:pt>
                <c:pt idx="17" formatCode="0.00">
                  <c:v>0.88</c:v>
                </c:pt>
                <c:pt idx="18" formatCode="0.00">
                  <c:v>0.77</c:v>
                </c:pt>
                <c:pt idx="19" formatCode="0.00">
                  <c:v>0.92</c:v>
                </c:pt>
                <c:pt idx="20" formatCode="0.00">
                  <c:v>0.97</c:v>
                </c:pt>
                <c:pt idx="21" formatCode="0.00">
                  <c:v>0.94</c:v>
                </c:pt>
                <c:pt idx="22" formatCode="0.00">
                  <c:v>0.96</c:v>
                </c:pt>
                <c:pt idx="23" formatCode="0.00">
                  <c:v>1.01</c:v>
                </c:pt>
                <c:pt idx="24" formatCode="0.00">
                  <c:v>1.02</c:v>
                </c:pt>
                <c:pt idx="25" formatCode="0.00">
                  <c:v>1.01</c:v>
                </c:pt>
                <c:pt idx="26" formatCode="0.00">
                  <c:v>0.98</c:v>
                </c:pt>
                <c:pt idx="27" formatCode="0.00">
                  <c:v>1.22</c:v>
                </c:pt>
                <c:pt idx="28" formatCode="0.00">
                  <c:v>1.23</c:v>
                </c:pt>
              </c:numCache>
            </c:numRef>
          </c:val>
          <c:smooth val="0"/>
          <c:extLst>
            <c:ext xmlns:c16="http://schemas.microsoft.com/office/drawing/2014/chart" uri="{C3380CC4-5D6E-409C-BE32-E72D297353CC}">
              <c16:uniqueId val="{00000001-CBB2-4FCD-8D27-94C335D62BF2}"/>
            </c:ext>
          </c:extLst>
        </c:ser>
        <c:ser>
          <c:idx val="2"/>
          <c:order val="2"/>
          <c:tx>
            <c:strRef>
              <c:f>Sheet1!$A$4</c:f>
              <c:strCache>
                <c:ptCount val="1"/>
                <c:pt idx="0">
                  <c:v>Goal</c:v>
                </c:pt>
              </c:strCache>
            </c:strRef>
          </c:tx>
          <c:spPr>
            <a:ln w="28575" cap="rnd">
              <a:solidFill>
                <a:schemeClr val="accent2">
                  <a:lumMod val="75000"/>
                </a:schemeClr>
              </a:solidFill>
              <a:prstDash val="sysDash"/>
              <a:round/>
            </a:ln>
            <a:effectLst/>
          </c:spPr>
          <c:marker>
            <c:symbol val="none"/>
          </c:marker>
          <c:dPt>
            <c:idx val="9"/>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1-7C68-4363-9A71-B73D5127E44F}"/>
              </c:ext>
            </c:extLst>
          </c:dPt>
          <c:dPt>
            <c:idx val="14"/>
            <c:marker>
              <c:symbol val="none"/>
            </c:marker>
            <c:bubble3D val="0"/>
            <c:spPr>
              <a:ln w="28575" cap="rnd">
                <a:noFill/>
                <a:prstDash val="sysDash"/>
                <a:round/>
              </a:ln>
              <a:effectLst/>
            </c:spPr>
            <c:extLst>
              <c:ext xmlns:c16="http://schemas.microsoft.com/office/drawing/2014/chart" uri="{C3380CC4-5D6E-409C-BE32-E72D297353CC}">
                <c16:uniqueId val="{00000003-7C68-4363-9A71-B73D5127E44F}"/>
              </c:ext>
            </c:extLst>
          </c:dPt>
          <c:dPt>
            <c:idx val="18"/>
            <c:marker>
              <c:symbol val="none"/>
            </c:marker>
            <c:bubble3D val="0"/>
            <c:spPr>
              <a:ln w="28575" cap="rnd">
                <a:noFill/>
                <a:prstDash val="sysDash"/>
                <a:round/>
              </a:ln>
              <a:effectLst/>
            </c:spPr>
            <c:extLst>
              <c:ext xmlns:c16="http://schemas.microsoft.com/office/drawing/2014/chart" uri="{C3380CC4-5D6E-409C-BE32-E72D297353CC}">
                <c16:uniqueId val="{00000005-7C68-4363-9A71-B73D5127E44F}"/>
              </c:ext>
            </c:extLst>
          </c:dPt>
          <c:dPt>
            <c:idx val="21"/>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7-7C68-4363-9A71-B73D5127E44F}"/>
              </c:ext>
            </c:extLst>
          </c:dPt>
          <c:dPt>
            <c:idx val="26"/>
            <c:marker>
              <c:symbol val="none"/>
            </c:marker>
            <c:bubble3D val="0"/>
            <c:spPr>
              <a:ln w="28575" cap="rnd">
                <a:noFill/>
                <a:prstDash val="sysDash"/>
                <a:round/>
              </a:ln>
              <a:effectLst/>
            </c:spPr>
            <c:extLst>
              <c:ext xmlns:c16="http://schemas.microsoft.com/office/drawing/2014/chart" uri="{C3380CC4-5D6E-409C-BE32-E72D297353CC}">
                <c16:uniqueId val="{00000009-7C68-4363-9A71-B73D5127E44F}"/>
              </c:ext>
            </c:extLst>
          </c:dPt>
          <c:cat>
            <c:strRef>
              <c:f>Sheet1!$B$1:$AD$1</c:f>
              <c:strCache>
                <c:ptCount val="29"/>
                <c:pt idx="0">
                  <c:v>FY18</c:v>
                </c:pt>
                <c:pt idx="1">
                  <c:v>FY19</c:v>
                </c:pt>
                <c:pt idx="2">
                  <c:v>FY20</c:v>
                </c:pt>
                <c:pt idx="3">
                  <c:v>FY21</c:v>
                </c:pt>
                <c:pt idx="4">
                  <c:v>FY22</c:v>
                </c:pt>
                <c:pt idx="5">
                  <c:v>Oct-19</c:v>
                </c:pt>
                <c:pt idx="6">
                  <c:v>Nov-19</c:v>
                </c:pt>
                <c:pt idx="7">
                  <c:v>Dec-19</c:v>
                </c:pt>
                <c:pt idx="8">
                  <c:v>Jan-20</c:v>
                </c:pt>
                <c:pt idx="9">
                  <c:v>Feb-20</c:v>
                </c:pt>
                <c:pt idx="10">
                  <c:v>Mar-20</c:v>
                </c:pt>
                <c:pt idx="11">
                  <c:v>Apr-20</c:v>
                </c:pt>
                <c:pt idx="12">
                  <c:v>May-20</c:v>
                </c:pt>
                <c:pt idx="13">
                  <c:v>Jun-20</c:v>
                </c:pt>
                <c:pt idx="14">
                  <c:v>Jul-20</c:v>
                </c:pt>
                <c:pt idx="15">
                  <c:v>Aug-20</c:v>
                </c:pt>
                <c:pt idx="16">
                  <c:v>Sep-20</c:v>
                </c:pt>
                <c:pt idx="17">
                  <c:v>Oct-20</c:v>
                </c:pt>
                <c:pt idx="18">
                  <c:v>Nov-20</c:v>
                </c:pt>
                <c:pt idx="19">
                  <c:v>Dec-20</c:v>
                </c:pt>
                <c:pt idx="20">
                  <c:v>Jan-21</c:v>
                </c:pt>
                <c:pt idx="21">
                  <c:v>Feb-21</c:v>
                </c:pt>
                <c:pt idx="22">
                  <c:v>Mar-21</c:v>
                </c:pt>
                <c:pt idx="23">
                  <c:v>Apr-21</c:v>
                </c:pt>
                <c:pt idx="24">
                  <c:v>May-21</c:v>
                </c:pt>
                <c:pt idx="25">
                  <c:v>Jun-21</c:v>
                </c:pt>
                <c:pt idx="26">
                  <c:v>Jul-21</c:v>
                </c:pt>
                <c:pt idx="27">
                  <c:v>Aug-21</c:v>
                </c:pt>
                <c:pt idx="28">
                  <c:v>Sep-21</c:v>
                </c:pt>
              </c:strCache>
            </c:strRef>
          </c:cat>
          <c:val>
            <c:numRef>
              <c:f>Sheet1!$B$4:$AD$4</c:f>
              <c:numCache>
                <c:formatCode>General</c:formatCode>
                <c:ptCount val="29"/>
                <c:pt idx="5" formatCode="0.00">
                  <c:v>0.88</c:v>
                </c:pt>
                <c:pt idx="6" formatCode="0.00">
                  <c:v>0.88</c:v>
                </c:pt>
                <c:pt idx="7" formatCode="0.00">
                  <c:v>0.88</c:v>
                </c:pt>
                <c:pt idx="8" formatCode="0.00">
                  <c:v>0.88</c:v>
                </c:pt>
                <c:pt idx="9" formatCode="0.00">
                  <c:v>0.88</c:v>
                </c:pt>
                <c:pt idx="10" formatCode="0.00">
                  <c:v>0.88</c:v>
                </c:pt>
                <c:pt idx="11" formatCode="0.00">
                  <c:v>0.88</c:v>
                </c:pt>
                <c:pt idx="12" formatCode="0.00">
                  <c:v>0.88</c:v>
                </c:pt>
                <c:pt idx="13" formatCode="0.00">
                  <c:v>0.88</c:v>
                </c:pt>
                <c:pt idx="14" formatCode="0.00">
                  <c:v>0.79</c:v>
                </c:pt>
                <c:pt idx="15" formatCode="0.00">
                  <c:v>0.79</c:v>
                </c:pt>
                <c:pt idx="16" formatCode="0.00">
                  <c:v>0.79</c:v>
                </c:pt>
                <c:pt idx="17" formatCode="0.00">
                  <c:v>0.79</c:v>
                </c:pt>
                <c:pt idx="18" formatCode="0.00">
                  <c:v>0.79</c:v>
                </c:pt>
                <c:pt idx="19" formatCode="0.00">
                  <c:v>0.79</c:v>
                </c:pt>
                <c:pt idx="20" formatCode="0.00">
                  <c:v>0.79</c:v>
                </c:pt>
                <c:pt idx="21" formatCode="0.00">
                  <c:v>0.79</c:v>
                </c:pt>
                <c:pt idx="22" formatCode="0.00">
                  <c:v>0.79</c:v>
                </c:pt>
                <c:pt idx="23" formatCode="0.00">
                  <c:v>0.79</c:v>
                </c:pt>
                <c:pt idx="24" formatCode="0.00">
                  <c:v>0.79</c:v>
                </c:pt>
                <c:pt idx="25" formatCode="0.00">
                  <c:v>0.79</c:v>
                </c:pt>
                <c:pt idx="26" formatCode="0.00">
                  <c:v>0.8</c:v>
                </c:pt>
                <c:pt idx="27" formatCode="0.00">
                  <c:v>0.8</c:v>
                </c:pt>
                <c:pt idx="28" formatCode="0.00">
                  <c:v>0.8</c:v>
                </c:pt>
              </c:numCache>
            </c:numRef>
          </c:val>
          <c:smooth val="0"/>
          <c:extLst>
            <c:ext xmlns:c16="http://schemas.microsoft.com/office/drawing/2014/chart" uri="{C3380CC4-5D6E-409C-BE32-E72D297353CC}">
              <c16:uniqueId val="{00000002-CBB2-4FCD-8D27-94C335D62BF2}"/>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scaling>
        <c:delete val="0"/>
        <c:axPos val="l"/>
        <c:numFmt formatCode="0%" sourceLinked="0"/>
        <c:majorTickMark val="none"/>
        <c:minorTickMark val="none"/>
        <c:tickLblPos val="none"/>
        <c:spPr>
          <a:noFill/>
          <a:ln w="254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7"/>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4.9699025269655014E-2"/>
          <c:w val="0.96793006133818005"/>
          <c:h val="0.89978152546859969"/>
        </c:manualLayout>
      </c:layout>
      <c:lineChart>
        <c:grouping val="standard"/>
        <c:varyColors val="0"/>
        <c:ser>
          <c:idx val="0"/>
          <c:order val="0"/>
          <c:tx>
            <c:strRef>
              <c:f>Sheet1!$A$2</c:f>
              <c:strCache>
                <c:ptCount val="1"/>
                <c:pt idx="0">
                  <c:v>variance</c:v>
                </c:pt>
              </c:strCache>
            </c:strRef>
          </c:tx>
          <c:spPr>
            <a:ln w="38100" cap="rnd">
              <a:solidFill>
                <a:schemeClr val="bg2"/>
              </a:solidFill>
              <a:round/>
            </a:ln>
            <a:effectLst/>
          </c:spPr>
          <c:marker>
            <c:symbol val="circle"/>
            <c:size val="7"/>
            <c:spPr>
              <a:solidFill>
                <a:schemeClr val="bg2"/>
              </a:solidFill>
              <a:ln w="9525">
                <a:solidFill>
                  <a:schemeClr val="bg2"/>
                </a:solidFill>
              </a:ln>
              <a:effectLst/>
            </c:spPr>
          </c:marker>
          <c:cat>
            <c:strRef>
              <c:f>Sheet1!$B$1:$Y$1</c:f>
              <c:strCache>
                <c:ptCount val="24"/>
                <c:pt idx="0">
                  <c:v>Oct-19</c:v>
                </c:pt>
                <c:pt idx="1">
                  <c:v>Nov-19</c:v>
                </c:pt>
                <c:pt idx="2">
                  <c:v>Dec-19</c:v>
                </c:pt>
                <c:pt idx="3">
                  <c:v>Jan-20</c:v>
                </c:pt>
                <c:pt idx="4">
                  <c:v>Feb-20</c:v>
                </c:pt>
                <c:pt idx="5">
                  <c:v>Mar-20</c:v>
                </c:pt>
                <c:pt idx="6">
                  <c:v>Apr-20</c:v>
                </c:pt>
                <c:pt idx="7">
                  <c:v>May-20</c:v>
                </c:pt>
                <c:pt idx="8">
                  <c:v>Jun-20</c:v>
                </c:pt>
                <c:pt idx="9">
                  <c:v>Jul-20</c:v>
                </c:pt>
                <c:pt idx="10">
                  <c:v>Aug-20</c:v>
                </c:pt>
                <c:pt idx="11">
                  <c:v>Sep-20</c:v>
                </c:pt>
                <c:pt idx="12">
                  <c:v>Oct-20</c:v>
                </c:pt>
                <c:pt idx="13">
                  <c:v>Nov-20</c:v>
                </c:pt>
                <c:pt idx="14">
                  <c:v>Dec-20</c:v>
                </c:pt>
                <c:pt idx="15">
                  <c:v>Jan-21</c:v>
                </c:pt>
                <c:pt idx="16">
                  <c:v>Feb-21</c:v>
                </c:pt>
                <c:pt idx="17">
                  <c:v>Mar-21</c:v>
                </c:pt>
                <c:pt idx="18">
                  <c:v>Apr-21</c:v>
                </c:pt>
                <c:pt idx="19">
                  <c:v>May-21</c:v>
                </c:pt>
                <c:pt idx="20">
                  <c:v>Jun-21</c:v>
                </c:pt>
                <c:pt idx="21">
                  <c:v>Jul-21</c:v>
                </c:pt>
                <c:pt idx="22">
                  <c:v>Aug-21</c:v>
                </c:pt>
                <c:pt idx="23">
                  <c:v>Sep-21</c:v>
                </c:pt>
              </c:strCache>
            </c:strRef>
          </c:cat>
          <c:val>
            <c:numRef>
              <c:f>Sheet1!$B$2:$Y$2</c:f>
              <c:numCache>
                <c:formatCode>0.00%</c:formatCode>
                <c:ptCount val="24"/>
                <c:pt idx="0">
                  <c:v>0.98712972921914099</c:v>
                </c:pt>
                <c:pt idx="1">
                  <c:v>1.1062942052105997</c:v>
                </c:pt>
                <c:pt idx="2">
                  <c:v>1.1289348919180198</c:v>
                </c:pt>
                <c:pt idx="3">
                  <c:v>1.0173448442219801</c:v>
                </c:pt>
                <c:pt idx="4">
                  <c:v>1.008747894309928</c:v>
                </c:pt>
                <c:pt idx="5">
                  <c:v>0.92270956004813265</c:v>
                </c:pt>
                <c:pt idx="6">
                  <c:v>1.038236270811512</c:v>
                </c:pt>
                <c:pt idx="7">
                  <c:v>1.0173448442219801</c:v>
                </c:pt>
                <c:pt idx="8" formatCode="0.0%">
                  <c:v>1.2184873873663979</c:v>
                </c:pt>
                <c:pt idx="9">
                  <c:v>1.018</c:v>
                </c:pt>
                <c:pt idx="10">
                  <c:v>0.97899999999999998</c:v>
                </c:pt>
                <c:pt idx="11">
                  <c:v>1.0209999999999999</c:v>
                </c:pt>
                <c:pt idx="12">
                  <c:v>0.999</c:v>
                </c:pt>
                <c:pt idx="13">
                  <c:v>1.032</c:v>
                </c:pt>
                <c:pt idx="14">
                  <c:v>1.079</c:v>
                </c:pt>
                <c:pt idx="15">
                  <c:v>1.0549999999999999</c:v>
                </c:pt>
                <c:pt idx="16">
                  <c:v>1.0129999999999999</c:v>
                </c:pt>
                <c:pt idx="17">
                  <c:v>1.097</c:v>
                </c:pt>
                <c:pt idx="18">
                  <c:v>1.05</c:v>
                </c:pt>
                <c:pt idx="19">
                  <c:v>1.05</c:v>
                </c:pt>
                <c:pt idx="20" formatCode="0.0%">
                  <c:v>1.2491694627001146</c:v>
                </c:pt>
                <c:pt idx="21">
                  <c:v>1.0302985522921477</c:v>
                </c:pt>
                <c:pt idx="22">
                  <c:v>0.92674263712246097</c:v>
                </c:pt>
                <c:pt idx="23">
                  <c:v>0.95866666090028674</c:v>
                </c:pt>
              </c:numCache>
            </c:numRef>
          </c:val>
          <c:smooth val="0"/>
          <c:extLst>
            <c:ext xmlns:c16="http://schemas.microsoft.com/office/drawing/2014/chart" uri="{C3380CC4-5D6E-409C-BE32-E72D297353CC}">
              <c16:uniqueId val="{00000000-EA96-41EF-92B5-74D8AC41141B}"/>
            </c:ext>
          </c:extLst>
        </c:ser>
        <c:ser>
          <c:idx val="1"/>
          <c:order val="1"/>
          <c:tx>
            <c:strRef>
              <c:f>Sheet1!$A$3</c:f>
              <c:strCache>
                <c:ptCount val="1"/>
                <c:pt idx="0">
                  <c:v>Goal</c:v>
                </c:pt>
              </c:strCache>
            </c:strRef>
          </c:tx>
          <c:spPr>
            <a:ln w="28575" cap="rnd">
              <a:solidFill>
                <a:schemeClr val="accent2">
                  <a:lumMod val="75000"/>
                </a:schemeClr>
              </a:solidFill>
              <a:prstDash val="sysDash"/>
              <a:round/>
            </a:ln>
            <a:effectLst/>
          </c:spPr>
          <c:marker>
            <c:symbol val="none"/>
          </c:marker>
          <c:dPt>
            <c:idx val="9"/>
            <c:marker>
              <c:symbol val="none"/>
            </c:marker>
            <c:bubble3D val="0"/>
            <c:spPr>
              <a:ln w="28575" cap="rnd">
                <a:noFill/>
                <a:prstDash val="sysDash"/>
                <a:round/>
              </a:ln>
              <a:effectLst/>
            </c:spPr>
            <c:extLst>
              <c:ext xmlns:c16="http://schemas.microsoft.com/office/drawing/2014/chart" uri="{C3380CC4-5D6E-409C-BE32-E72D297353CC}">
                <c16:uniqueId val="{00000000-5E77-4393-B028-3E5DAF5EE0DA}"/>
              </c:ext>
            </c:extLst>
          </c:dPt>
          <c:dPt>
            <c:idx val="21"/>
            <c:marker>
              <c:symbol val="none"/>
            </c:marker>
            <c:bubble3D val="0"/>
            <c:spPr>
              <a:ln w="28575" cap="rnd">
                <a:noFill/>
                <a:prstDash val="sysDash"/>
                <a:round/>
              </a:ln>
              <a:effectLst/>
            </c:spPr>
            <c:extLst>
              <c:ext xmlns:c16="http://schemas.microsoft.com/office/drawing/2014/chart" uri="{C3380CC4-5D6E-409C-BE32-E72D297353CC}">
                <c16:uniqueId val="{00000001-5E77-4393-B028-3E5DAF5EE0DA}"/>
              </c:ext>
            </c:extLst>
          </c:dPt>
          <c:cat>
            <c:strRef>
              <c:f>Sheet1!$B$1:$Y$1</c:f>
              <c:strCache>
                <c:ptCount val="24"/>
                <c:pt idx="0">
                  <c:v>Oct-19</c:v>
                </c:pt>
                <c:pt idx="1">
                  <c:v>Nov-19</c:v>
                </c:pt>
                <c:pt idx="2">
                  <c:v>Dec-19</c:v>
                </c:pt>
                <c:pt idx="3">
                  <c:v>Jan-20</c:v>
                </c:pt>
                <c:pt idx="4">
                  <c:v>Feb-20</c:v>
                </c:pt>
                <c:pt idx="5">
                  <c:v>Mar-20</c:v>
                </c:pt>
                <c:pt idx="6">
                  <c:v>Apr-20</c:v>
                </c:pt>
                <c:pt idx="7">
                  <c:v>May-20</c:v>
                </c:pt>
                <c:pt idx="8">
                  <c:v>Jun-20</c:v>
                </c:pt>
                <c:pt idx="9">
                  <c:v>Jul-20</c:v>
                </c:pt>
                <c:pt idx="10">
                  <c:v>Aug-20</c:v>
                </c:pt>
                <c:pt idx="11">
                  <c:v>Sep-20</c:v>
                </c:pt>
                <c:pt idx="12">
                  <c:v>Oct-20</c:v>
                </c:pt>
                <c:pt idx="13">
                  <c:v>Nov-20</c:v>
                </c:pt>
                <c:pt idx="14">
                  <c:v>Dec-20</c:v>
                </c:pt>
                <c:pt idx="15">
                  <c:v>Jan-21</c:v>
                </c:pt>
                <c:pt idx="16">
                  <c:v>Feb-21</c:v>
                </c:pt>
                <c:pt idx="17">
                  <c:v>Mar-21</c:v>
                </c:pt>
                <c:pt idx="18">
                  <c:v>Apr-21</c:v>
                </c:pt>
                <c:pt idx="19">
                  <c:v>May-21</c:v>
                </c:pt>
                <c:pt idx="20">
                  <c:v>Jun-21</c:v>
                </c:pt>
                <c:pt idx="21">
                  <c:v>Jul-21</c:v>
                </c:pt>
                <c:pt idx="22">
                  <c:v>Aug-21</c:v>
                </c:pt>
                <c:pt idx="23">
                  <c:v>Sep-21</c:v>
                </c:pt>
              </c:strCache>
            </c:strRef>
          </c:cat>
          <c:val>
            <c:numRef>
              <c:f>Sheet1!$B$3:$Y$3</c:f>
              <c:numCache>
                <c:formatCode>0.00%</c:formatCode>
                <c:ptCount val="24"/>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numCache>
            </c:numRef>
          </c:val>
          <c:smooth val="0"/>
          <c:extLst>
            <c:ext xmlns:c16="http://schemas.microsoft.com/office/drawing/2014/chart" uri="{C3380CC4-5D6E-409C-BE32-E72D297353CC}">
              <c16:uniqueId val="{00000001-EA96-41EF-92B5-74D8AC41141B}"/>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in val="0.70000000000000007"/>
        </c:scaling>
        <c:delete val="0"/>
        <c:axPos val="l"/>
        <c:numFmt formatCode="0%" sourceLinked="0"/>
        <c:majorTickMark val="none"/>
        <c:minorTickMark val="none"/>
        <c:tickLblPos val="none"/>
        <c:spPr>
          <a:noFill/>
          <a:ln w="22225">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2"/>
        <c:crossBetween val="between"/>
        <c:majorUnit val="6.000000000000001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4.9699025269655014E-2"/>
          <c:w val="0.96793006133818005"/>
          <c:h val="0.89978152546859969"/>
        </c:manualLayout>
      </c:layout>
      <c:lineChart>
        <c:grouping val="standard"/>
        <c:varyColors val="0"/>
        <c:ser>
          <c:idx val="0"/>
          <c:order val="0"/>
          <c:tx>
            <c:strRef>
              <c:f>Sheet1!$A$2</c:f>
              <c:strCache>
                <c:ptCount val="1"/>
                <c:pt idx="0">
                  <c:v>HPPD</c:v>
                </c:pt>
              </c:strCache>
            </c:strRef>
          </c:tx>
          <c:spPr>
            <a:ln w="38100" cap="rnd">
              <a:solidFill>
                <a:schemeClr val="bg2"/>
              </a:solidFill>
              <a:round/>
            </a:ln>
            <a:effectLst/>
          </c:spPr>
          <c:marker>
            <c:symbol val="circle"/>
            <c:size val="7"/>
            <c:spPr>
              <a:solidFill>
                <a:schemeClr val="bg2"/>
              </a:solidFill>
              <a:ln w="9525">
                <a:solidFill>
                  <a:schemeClr val="bg2"/>
                </a:solidFill>
              </a:ln>
              <a:effectLst/>
            </c:spPr>
          </c:marker>
          <c:cat>
            <c:strRef>
              <c:f>Sheet1!$B$1:$Y$1</c:f>
              <c:strCache>
                <c:ptCount val="24"/>
                <c:pt idx="0">
                  <c:v>Oct-19</c:v>
                </c:pt>
                <c:pt idx="1">
                  <c:v>Nov-19</c:v>
                </c:pt>
                <c:pt idx="2">
                  <c:v>Dec-19</c:v>
                </c:pt>
                <c:pt idx="3">
                  <c:v>Jan-20</c:v>
                </c:pt>
                <c:pt idx="4">
                  <c:v>Feb-20</c:v>
                </c:pt>
                <c:pt idx="5">
                  <c:v>Mar-20</c:v>
                </c:pt>
                <c:pt idx="6">
                  <c:v>Apr-20</c:v>
                </c:pt>
                <c:pt idx="7">
                  <c:v>May-20</c:v>
                </c:pt>
                <c:pt idx="8">
                  <c:v>Jun-20</c:v>
                </c:pt>
                <c:pt idx="9">
                  <c:v>Jul-20</c:v>
                </c:pt>
                <c:pt idx="10">
                  <c:v>Aug-20</c:v>
                </c:pt>
                <c:pt idx="11">
                  <c:v>Sep-20</c:v>
                </c:pt>
                <c:pt idx="12">
                  <c:v>Oct-20</c:v>
                </c:pt>
                <c:pt idx="13">
                  <c:v>Nov-20</c:v>
                </c:pt>
                <c:pt idx="14">
                  <c:v>Dec-20</c:v>
                </c:pt>
                <c:pt idx="15">
                  <c:v>Jan-21</c:v>
                </c:pt>
                <c:pt idx="16">
                  <c:v>Feb-21</c:v>
                </c:pt>
                <c:pt idx="17">
                  <c:v>Mar-21</c:v>
                </c:pt>
                <c:pt idx="18">
                  <c:v>Apr-21</c:v>
                </c:pt>
                <c:pt idx="19">
                  <c:v>May-21</c:v>
                </c:pt>
                <c:pt idx="20">
                  <c:v>Jun-21</c:v>
                </c:pt>
                <c:pt idx="21">
                  <c:v>Jul-21</c:v>
                </c:pt>
                <c:pt idx="22">
                  <c:v>Aug-21</c:v>
                </c:pt>
                <c:pt idx="23">
                  <c:v>Sep-21</c:v>
                </c:pt>
              </c:strCache>
            </c:strRef>
          </c:cat>
          <c:val>
            <c:numRef>
              <c:f>Sheet1!$B$2:$Y$2</c:f>
              <c:numCache>
                <c:formatCode>0.00</c:formatCode>
                <c:ptCount val="24"/>
                <c:pt idx="0" formatCode="General">
                  <c:v>13.070844968017115</c:v>
                </c:pt>
                <c:pt idx="1">
                  <c:v>12.594411810822763</c:v>
                </c:pt>
                <c:pt idx="2">
                  <c:v>12.317307735369997</c:v>
                </c:pt>
                <c:pt idx="3">
                  <c:v>12.144440792246295</c:v>
                </c:pt>
                <c:pt idx="4">
                  <c:v>11.759326655353313</c:v>
                </c:pt>
                <c:pt idx="5">
                  <c:v>12.516238922398443</c:v>
                </c:pt>
                <c:pt idx="6">
                  <c:v>17.529925946873419</c:v>
                </c:pt>
                <c:pt idx="7">
                  <c:v>13.526010130772393</c:v>
                </c:pt>
                <c:pt idx="8">
                  <c:v>13.872174137858192</c:v>
                </c:pt>
                <c:pt idx="9">
                  <c:v>13.96</c:v>
                </c:pt>
                <c:pt idx="10">
                  <c:v>13.26</c:v>
                </c:pt>
                <c:pt idx="11">
                  <c:v>13.26</c:v>
                </c:pt>
                <c:pt idx="12">
                  <c:v>13.14</c:v>
                </c:pt>
                <c:pt idx="13">
                  <c:v>13.04</c:v>
                </c:pt>
                <c:pt idx="14">
                  <c:v>14.43</c:v>
                </c:pt>
                <c:pt idx="15">
                  <c:v>13.95</c:v>
                </c:pt>
                <c:pt idx="16">
                  <c:v>14.03</c:v>
                </c:pt>
                <c:pt idx="17">
                  <c:v>13.52</c:v>
                </c:pt>
                <c:pt idx="18">
                  <c:v>13.51</c:v>
                </c:pt>
                <c:pt idx="19">
                  <c:v>12.65</c:v>
                </c:pt>
                <c:pt idx="21">
                  <c:v>13.059277196151911</c:v>
                </c:pt>
                <c:pt idx="22">
                  <c:v>12.828874039940786</c:v>
                </c:pt>
                <c:pt idx="23">
                  <c:v>13.241919571814151</c:v>
                </c:pt>
              </c:numCache>
            </c:numRef>
          </c:val>
          <c:smooth val="0"/>
          <c:extLst>
            <c:ext xmlns:c16="http://schemas.microsoft.com/office/drawing/2014/chart" uri="{C3380CC4-5D6E-409C-BE32-E72D297353CC}">
              <c16:uniqueId val="{00000000-EA96-41EF-92B5-74D8AC41141B}"/>
            </c:ext>
          </c:extLst>
        </c:ser>
        <c:ser>
          <c:idx val="1"/>
          <c:order val="1"/>
          <c:tx>
            <c:strRef>
              <c:f>Sheet1!$A$3</c:f>
              <c:strCache>
                <c:ptCount val="1"/>
                <c:pt idx="0">
                  <c:v>Goal</c:v>
                </c:pt>
              </c:strCache>
            </c:strRef>
          </c:tx>
          <c:spPr>
            <a:ln w="28575" cap="rnd">
              <a:solidFill>
                <a:schemeClr val="accent2">
                  <a:lumMod val="75000"/>
                </a:schemeClr>
              </a:solidFill>
              <a:prstDash val="sysDash"/>
              <a:round/>
            </a:ln>
            <a:effectLst/>
          </c:spPr>
          <c:marker>
            <c:symbol val="none"/>
          </c:marker>
          <c:dPt>
            <c:idx val="1"/>
            <c:marker>
              <c:symbol val="none"/>
            </c:marker>
            <c:bubble3D val="0"/>
            <c:spPr>
              <a:ln w="28575" cap="rnd">
                <a:noFill/>
                <a:prstDash val="sysDash"/>
                <a:round/>
              </a:ln>
              <a:effectLst/>
            </c:spPr>
            <c:extLst>
              <c:ext xmlns:c16="http://schemas.microsoft.com/office/drawing/2014/chart" uri="{C3380CC4-5D6E-409C-BE32-E72D297353CC}">
                <c16:uniqueId val="{00000004-E67F-49EF-A14B-04B7ADFA9035}"/>
              </c:ext>
            </c:extLst>
          </c:dPt>
          <c:dPt>
            <c:idx val="4"/>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1-E9FE-4C20-B096-8C5669A38FC8}"/>
              </c:ext>
            </c:extLst>
          </c:dPt>
          <c:dPt>
            <c:idx val="9"/>
            <c:marker>
              <c:symbol val="none"/>
            </c:marker>
            <c:bubble3D val="0"/>
            <c:spPr>
              <a:ln w="28575" cap="rnd">
                <a:noFill/>
                <a:prstDash val="sysDash"/>
                <a:round/>
              </a:ln>
              <a:effectLst/>
            </c:spPr>
            <c:extLst>
              <c:ext xmlns:c16="http://schemas.microsoft.com/office/drawing/2014/chart" uri="{C3380CC4-5D6E-409C-BE32-E72D297353CC}">
                <c16:uniqueId val="{00000008-B80E-4C3F-BF6C-7E3C89118765}"/>
              </c:ext>
            </c:extLst>
          </c:dPt>
          <c:dPt>
            <c:idx val="13"/>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5-E67F-49EF-A14B-04B7ADFA9035}"/>
              </c:ext>
            </c:extLst>
          </c:dPt>
          <c:dPt>
            <c:idx val="16"/>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0-E9FE-4C20-B096-8C5669A38FC8}"/>
              </c:ext>
            </c:extLst>
          </c:dPt>
          <c:dPt>
            <c:idx val="21"/>
            <c:marker>
              <c:symbol val="none"/>
            </c:marker>
            <c:bubble3D val="0"/>
            <c:spPr>
              <a:ln w="28575" cap="rnd">
                <a:noFill/>
                <a:prstDash val="sysDash"/>
                <a:round/>
              </a:ln>
              <a:effectLst/>
            </c:spPr>
            <c:extLst>
              <c:ext xmlns:c16="http://schemas.microsoft.com/office/drawing/2014/chart" uri="{C3380CC4-5D6E-409C-BE32-E72D297353CC}">
                <c16:uniqueId val="{00000009-B80E-4C3F-BF6C-7E3C89118765}"/>
              </c:ext>
            </c:extLst>
          </c:dPt>
          <c:cat>
            <c:strRef>
              <c:f>Sheet1!$B$1:$Y$1</c:f>
              <c:strCache>
                <c:ptCount val="24"/>
                <c:pt idx="0">
                  <c:v>Oct-19</c:v>
                </c:pt>
                <c:pt idx="1">
                  <c:v>Nov-19</c:v>
                </c:pt>
                <c:pt idx="2">
                  <c:v>Dec-19</c:v>
                </c:pt>
                <c:pt idx="3">
                  <c:v>Jan-20</c:v>
                </c:pt>
                <c:pt idx="4">
                  <c:v>Feb-20</c:v>
                </c:pt>
                <c:pt idx="5">
                  <c:v>Mar-20</c:v>
                </c:pt>
                <c:pt idx="6">
                  <c:v>Apr-20</c:v>
                </c:pt>
                <c:pt idx="7">
                  <c:v>May-20</c:v>
                </c:pt>
                <c:pt idx="8">
                  <c:v>Jun-20</c:v>
                </c:pt>
                <c:pt idx="9">
                  <c:v>Jul-20</c:v>
                </c:pt>
                <c:pt idx="10">
                  <c:v>Aug-20</c:v>
                </c:pt>
                <c:pt idx="11">
                  <c:v>Sep-20</c:v>
                </c:pt>
                <c:pt idx="12">
                  <c:v>Oct-20</c:v>
                </c:pt>
                <c:pt idx="13">
                  <c:v>Nov-20</c:v>
                </c:pt>
                <c:pt idx="14">
                  <c:v>Dec-20</c:v>
                </c:pt>
                <c:pt idx="15">
                  <c:v>Jan-21</c:v>
                </c:pt>
                <c:pt idx="16">
                  <c:v>Feb-21</c:v>
                </c:pt>
                <c:pt idx="17">
                  <c:v>Mar-21</c:v>
                </c:pt>
                <c:pt idx="18">
                  <c:v>Apr-21</c:v>
                </c:pt>
                <c:pt idx="19">
                  <c:v>May-21</c:v>
                </c:pt>
                <c:pt idx="20">
                  <c:v>Jun-21</c:v>
                </c:pt>
                <c:pt idx="21">
                  <c:v>Jul-21</c:v>
                </c:pt>
                <c:pt idx="22">
                  <c:v>Aug-21</c:v>
                </c:pt>
                <c:pt idx="23">
                  <c:v>Sep-21</c:v>
                </c:pt>
              </c:strCache>
            </c:strRef>
          </c:cat>
          <c:val>
            <c:numRef>
              <c:f>Sheet1!$B$3:$Y$3</c:f>
              <c:numCache>
                <c:formatCode>0.00</c:formatCode>
                <c:ptCount val="24"/>
                <c:pt idx="0" formatCode="General">
                  <c:v>15.3</c:v>
                </c:pt>
                <c:pt idx="1">
                  <c:v>15.3</c:v>
                </c:pt>
                <c:pt idx="2">
                  <c:v>15.3</c:v>
                </c:pt>
                <c:pt idx="3">
                  <c:v>15.3</c:v>
                </c:pt>
                <c:pt idx="4">
                  <c:v>15.3</c:v>
                </c:pt>
                <c:pt idx="5">
                  <c:v>15.3</c:v>
                </c:pt>
                <c:pt idx="6">
                  <c:v>15.3</c:v>
                </c:pt>
                <c:pt idx="7">
                  <c:v>15.3</c:v>
                </c:pt>
                <c:pt idx="8">
                  <c:v>15.3</c:v>
                </c:pt>
                <c:pt idx="9">
                  <c:v>14.03</c:v>
                </c:pt>
                <c:pt idx="10">
                  <c:v>14.03</c:v>
                </c:pt>
                <c:pt idx="11">
                  <c:v>14.03</c:v>
                </c:pt>
                <c:pt idx="12">
                  <c:v>14.03</c:v>
                </c:pt>
                <c:pt idx="13" formatCode="General">
                  <c:v>14.03</c:v>
                </c:pt>
                <c:pt idx="14" formatCode="General">
                  <c:v>14.03</c:v>
                </c:pt>
                <c:pt idx="15" formatCode="General">
                  <c:v>14.03</c:v>
                </c:pt>
                <c:pt idx="16" formatCode="General">
                  <c:v>14.03</c:v>
                </c:pt>
                <c:pt idx="17" formatCode="General">
                  <c:v>14.03</c:v>
                </c:pt>
                <c:pt idx="18" formatCode="General">
                  <c:v>14.03</c:v>
                </c:pt>
                <c:pt idx="19" formatCode="General">
                  <c:v>14.03</c:v>
                </c:pt>
                <c:pt idx="20" formatCode="General">
                  <c:v>14.03</c:v>
                </c:pt>
                <c:pt idx="21" formatCode="General">
                  <c:v>14.41</c:v>
                </c:pt>
                <c:pt idx="22" formatCode="General">
                  <c:v>14.41</c:v>
                </c:pt>
                <c:pt idx="23" formatCode="General">
                  <c:v>14.41</c:v>
                </c:pt>
              </c:numCache>
            </c:numRef>
          </c:val>
          <c:smooth val="0"/>
          <c:extLst>
            <c:ext xmlns:c16="http://schemas.microsoft.com/office/drawing/2014/chart" uri="{C3380CC4-5D6E-409C-BE32-E72D297353CC}">
              <c16:uniqueId val="{00000001-EA96-41EF-92B5-74D8AC41141B}"/>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18"/>
          <c:min val="10"/>
        </c:scaling>
        <c:delete val="0"/>
        <c:axPos val="l"/>
        <c:numFmt formatCode="0%" sourceLinked="0"/>
        <c:majorTickMark val="none"/>
        <c:minorTickMark val="none"/>
        <c:tickLblPos val="none"/>
        <c:spPr>
          <a:noFill/>
          <a:ln w="22225">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2"/>
        <c:crossBetween val="between"/>
        <c:majorUnit val="6.000000000000001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6456863193666E-3"/>
          <c:y val="9.1387024769481628E-2"/>
          <c:w val="0.99503354313680636"/>
          <c:h val="0.8472581228667152"/>
        </c:manualLayout>
      </c:layout>
      <c:lineChart>
        <c:grouping val="standard"/>
        <c:varyColors val="0"/>
        <c:ser>
          <c:idx val="0"/>
          <c:order val="0"/>
          <c:tx>
            <c:strRef>
              <c:f>Sheet1!$A$2</c:f>
              <c:strCache>
                <c:ptCount val="1"/>
                <c:pt idx="0">
                  <c:v>ED Visits</c:v>
                </c:pt>
              </c:strCache>
            </c:strRef>
          </c:tx>
          <c:spPr>
            <a:ln w="31750" cap="rnd">
              <a:solidFill>
                <a:schemeClr val="bg2"/>
              </a:solidFill>
              <a:round/>
            </a:ln>
            <a:effectLst/>
          </c:spPr>
          <c:marker>
            <c:symbol val="circle"/>
            <c:size val="6"/>
            <c:spPr>
              <a:solidFill>
                <a:schemeClr val="bg2"/>
              </a:solidFill>
              <a:ln w="9525">
                <a:solidFill>
                  <a:schemeClr val="bg2"/>
                </a:solidFill>
              </a:ln>
              <a:effectLst/>
            </c:spPr>
          </c:marker>
          <c:cat>
            <c:strRef>
              <c:f>Sheet1!$B$1:$Y$1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Sheet1!$B$2:$Y$2</c:f>
              <c:numCache>
                <c:formatCode>General</c:formatCode>
                <c:ptCount val="24"/>
                <c:pt idx="0">
                  <c:v>6822</c:v>
                </c:pt>
                <c:pt idx="1">
                  <c:v>6503</c:v>
                </c:pt>
                <c:pt idx="2">
                  <c:v>6906</c:v>
                </c:pt>
                <c:pt idx="3">
                  <c:v>7051</c:v>
                </c:pt>
                <c:pt idx="4">
                  <c:v>6579</c:v>
                </c:pt>
                <c:pt idx="5">
                  <c:v>5375</c:v>
                </c:pt>
                <c:pt idx="6">
                  <c:v>3308</c:v>
                </c:pt>
                <c:pt idx="7">
                  <c:v>3805</c:v>
                </c:pt>
                <c:pt idx="8">
                  <c:v>4695</c:v>
                </c:pt>
                <c:pt idx="9" formatCode="#,##0">
                  <c:v>6256</c:v>
                </c:pt>
                <c:pt idx="10" formatCode="#,##0">
                  <c:v>5772</c:v>
                </c:pt>
                <c:pt idx="11" formatCode="#,##0">
                  <c:v>5502</c:v>
                </c:pt>
                <c:pt idx="12" formatCode="#,##0">
                  <c:v>5770</c:v>
                </c:pt>
                <c:pt idx="13" formatCode="#,##0">
                  <c:v>5612</c:v>
                </c:pt>
                <c:pt idx="14" formatCode="#,##0">
                  <c:v>5756</c:v>
                </c:pt>
                <c:pt idx="15" formatCode="#,##0">
                  <c:v>5819</c:v>
                </c:pt>
                <c:pt idx="16" formatCode="#,##0">
                  <c:v>5387</c:v>
                </c:pt>
                <c:pt idx="17" formatCode="#,##0">
                  <c:v>6155</c:v>
                </c:pt>
                <c:pt idx="18" formatCode="#,##0">
                  <c:v>6488</c:v>
                </c:pt>
                <c:pt idx="19" formatCode="#,##0">
                  <c:v>6941</c:v>
                </c:pt>
                <c:pt idx="20" formatCode="#,##0">
                  <c:v>6652</c:v>
                </c:pt>
                <c:pt idx="21" formatCode="#,##0">
                  <c:v>7011</c:v>
                </c:pt>
                <c:pt idx="22" formatCode="#,##0">
                  <c:v>7533</c:v>
                </c:pt>
                <c:pt idx="23" formatCode="#,##0">
                  <c:v>6416</c:v>
                </c:pt>
              </c:numCache>
            </c:numRef>
          </c:val>
          <c:smooth val="0"/>
          <c:extLst>
            <c:ext xmlns:c16="http://schemas.microsoft.com/office/drawing/2014/chart" uri="{C3380CC4-5D6E-409C-BE32-E72D297353CC}">
              <c16:uniqueId val="{00000000-FACC-493A-A8A6-4FD81256E4FF}"/>
            </c:ext>
          </c:extLst>
        </c:ser>
        <c:ser>
          <c:idx val="1"/>
          <c:order val="1"/>
          <c:tx>
            <c:strRef>
              <c:f>Sheet1!$A$3</c:f>
              <c:strCache>
                <c:ptCount val="1"/>
                <c:pt idx="0">
                  <c:v>Target</c:v>
                </c:pt>
              </c:strCache>
            </c:strRef>
          </c:tx>
          <c:spPr>
            <a:ln w="19050" cap="rnd">
              <a:solidFill>
                <a:schemeClr val="accent2">
                  <a:lumMod val="75000"/>
                </a:schemeClr>
              </a:solidFill>
              <a:prstDash val="sysDash"/>
              <a:round/>
            </a:ln>
            <a:effectLst/>
          </c:spPr>
          <c:marker>
            <c:symbol val="none"/>
          </c:marker>
          <c:dPt>
            <c:idx val="1"/>
            <c:marker>
              <c:symbol val="none"/>
            </c:marker>
            <c:bubble3D val="0"/>
            <c:spPr>
              <a:ln w="19050" cap="rnd">
                <a:noFill/>
                <a:prstDash val="sysDash"/>
                <a:round/>
              </a:ln>
              <a:effectLst/>
            </c:spPr>
            <c:extLst>
              <c:ext xmlns:c16="http://schemas.microsoft.com/office/drawing/2014/chart" uri="{C3380CC4-5D6E-409C-BE32-E72D297353CC}">
                <c16:uniqueId val="{00000005-285A-4F5B-8A24-A8D667EDC0D8}"/>
              </c:ext>
            </c:extLst>
          </c:dPt>
          <c:dPt>
            <c:idx val="4"/>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3-0295-4F5D-87C1-8E070B7C17AB}"/>
              </c:ext>
            </c:extLst>
          </c:dPt>
          <c:dPt>
            <c:idx val="9"/>
            <c:marker>
              <c:symbol val="none"/>
            </c:marker>
            <c:bubble3D val="0"/>
            <c:spPr>
              <a:ln w="19050" cap="rnd">
                <a:noFill/>
                <a:prstDash val="sysDash"/>
                <a:round/>
              </a:ln>
              <a:effectLst/>
            </c:spPr>
            <c:extLst>
              <c:ext xmlns:c16="http://schemas.microsoft.com/office/drawing/2014/chart" uri="{C3380CC4-5D6E-409C-BE32-E72D297353CC}">
                <c16:uniqueId val="{00000008-1ACF-4748-AE13-3E64AFC30D78}"/>
              </c:ext>
            </c:extLst>
          </c:dPt>
          <c:dPt>
            <c:idx val="13"/>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4-285A-4F5B-8A24-A8D667EDC0D8}"/>
              </c:ext>
            </c:extLst>
          </c:dPt>
          <c:dPt>
            <c:idx val="16"/>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7-0295-4F5D-87C1-8E070B7C17AB}"/>
              </c:ext>
            </c:extLst>
          </c:dPt>
          <c:dPt>
            <c:idx val="21"/>
            <c:marker>
              <c:symbol val="none"/>
            </c:marker>
            <c:bubble3D val="0"/>
            <c:spPr>
              <a:ln w="19050" cap="rnd">
                <a:noFill/>
                <a:prstDash val="sysDash"/>
                <a:round/>
              </a:ln>
              <a:effectLst/>
            </c:spPr>
            <c:extLst>
              <c:ext xmlns:c16="http://schemas.microsoft.com/office/drawing/2014/chart" uri="{C3380CC4-5D6E-409C-BE32-E72D297353CC}">
                <c16:uniqueId val="{00000009-1ACF-4748-AE13-3E64AFC30D78}"/>
              </c:ext>
            </c:extLst>
          </c:dPt>
          <c:cat>
            <c:strRef>
              <c:f>Sheet1!$B$1:$Y$1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Sheet1!$B$3:$Y$3</c:f>
              <c:numCache>
                <c:formatCode>0</c:formatCode>
                <c:ptCount val="24"/>
                <c:pt idx="0">
                  <c:v>6128.333333333333</c:v>
                </c:pt>
                <c:pt idx="1">
                  <c:v>6128.333333333333</c:v>
                </c:pt>
                <c:pt idx="2">
                  <c:v>6128.333333333333</c:v>
                </c:pt>
                <c:pt idx="3">
                  <c:v>6128.333333333333</c:v>
                </c:pt>
                <c:pt idx="4">
                  <c:v>6128.333333333333</c:v>
                </c:pt>
                <c:pt idx="5">
                  <c:v>6128.333333333333</c:v>
                </c:pt>
                <c:pt idx="6">
                  <c:v>6128.333333333333</c:v>
                </c:pt>
                <c:pt idx="7">
                  <c:v>6128.333333333333</c:v>
                </c:pt>
                <c:pt idx="8">
                  <c:v>6128.333333333333</c:v>
                </c:pt>
                <c:pt idx="9">
                  <c:v>7270.833333333333</c:v>
                </c:pt>
                <c:pt idx="10">
                  <c:v>7270.833333333333</c:v>
                </c:pt>
                <c:pt idx="11">
                  <c:v>7270.833333333333</c:v>
                </c:pt>
                <c:pt idx="12">
                  <c:v>7270.833333333333</c:v>
                </c:pt>
                <c:pt idx="13">
                  <c:v>7270.833333333333</c:v>
                </c:pt>
                <c:pt idx="14">
                  <c:v>7270.833333333333</c:v>
                </c:pt>
                <c:pt idx="15">
                  <c:v>7270.833333333333</c:v>
                </c:pt>
                <c:pt idx="16">
                  <c:v>7270.833333333333</c:v>
                </c:pt>
                <c:pt idx="17">
                  <c:v>7270.833333333333</c:v>
                </c:pt>
                <c:pt idx="18">
                  <c:v>7270.833333333333</c:v>
                </c:pt>
                <c:pt idx="19">
                  <c:v>7270.833333333333</c:v>
                </c:pt>
                <c:pt idx="20">
                  <c:v>7270.833333333333</c:v>
                </c:pt>
                <c:pt idx="21">
                  <c:v>6840.666666666667</c:v>
                </c:pt>
                <c:pt idx="22">
                  <c:v>6840.666666666667</c:v>
                </c:pt>
                <c:pt idx="23">
                  <c:v>6840.666666666667</c:v>
                </c:pt>
              </c:numCache>
            </c:numRef>
          </c:val>
          <c:smooth val="0"/>
          <c:extLst>
            <c:ext xmlns:c16="http://schemas.microsoft.com/office/drawing/2014/chart" uri="{C3380CC4-5D6E-409C-BE32-E72D297353CC}">
              <c16:uniqueId val="{00000005-FACC-493A-A8A6-4FD81256E4FF}"/>
            </c:ext>
          </c:extLst>
        </c:ser>
        <c:dLbls>
          <c:showLegendKey val="0"/>
          <c:showVal val="0"/>
          <c:showCatName val="0"/>
          <c:showSerName val="0"/>
          <c:showPercent val="0"/>
          <c:showBubbleSize val="0"/>
        </c:dLbls>
        <c:marker val="1"/>
        <c:smooth val="0"/>
        <c:axId val="497362464"/>
        <c:axId val="497368368"/>
      </c:lineChart>
      <c:dateAx>
        <c:axId val="497362464"/>
        <c:scaling>
          <c:orientation val="minMax"/>
        </c:scaling>
        <c:delete val="0"/>
        <c:axPos val="b"/>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8368"/>
        <c:crosses val="autoZero"/>
        <c:auto val="0"/>
        <c:lblOffset val="100"/>
        <c:baseTimeUnit val="days"/>
      </c:dateAx>
      <c:valAx>
        <c:axId val="497368368"/>
        <c:scaling>
          <c:orientation val="minMax"/>
          <c:max val="8500"/>
          <c:min val="3000"/>
        </c:scaling>
        <c:delete val="0"/>
        <c:axPos val="l"/>
        <c:numFmt formatCode="General" sourceLinked="1"/>
        <c:majorTickMark val="none"/>
        <c:minorTickMark val="none"/>
        <c:tickLblPos val="none"/>
        <c:spPr>
          <a:solidFill>
            <a:schemeClr val="tx2"/>
          </a:solid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2464"/>
        <c:crossesAt val="22"/>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6456863193666E-3"/>
          <c:y val="9.1387024769481628E-2"/>
          <c:w val="0.99503354313680636"/>
          <c:h val="0.8472581228667152"/>
        </c:manualLayout>
      </c:layout>
      <c:lineChart>
        <c:grouping val="standard"/>
        <c:varyColors val="0"/>
        <c:ser>
          <c:idx val="0"/>
          <c:order val="0"/>
          <c:tx>
            <c:strRef>
              <c:f>Sheet1!$A$2</c:f>
              <c:strCache>
                <c:ptCount val="1"/>
                <c:pt idx="0">
                  <c:v>OR Cases</c:v>
                </c:pt>
              </c:strCache>
            </c:strRef>
          </c:tx>
          <c:spPr>
            <a:ln w="31750" cap="rnd">
              <a:solidFill>
                <a:schemeClr val="bg2"/>
              </a:solidFill>
              <a:round/>
            </a:ln>
            <a:effectLst/>
          </c:spPr>
          <c:marker>
            <c:symbol val="circle"/>
            <c:size val="6"/>
            <c:spPr>
              <a:solidFill>
                <a:schemeClr val="bg2"/>
              </a:solidFill>
              <a:ln w="9525">
                <a:solidFill>
                  <a:schemeClr val="bg2"/>
                </a:solidFill>
              </a:ln>
              <a:effectLst/>
            </c:spPr>
          </c:marker>
          <c:cat>
            <c:strRef>
              <c:f>Sheet1!$B$1:$Y$1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Sheet1!$B$2:$Y$2</c:f>
              <c:numCache>
                <c:formatCode>General</c:formatCode>
                <c:ptCount val="24"/>
                <c:pt idx="0">
                  <c:v>2297</c:v>
                </c:pt>
                <c:pt idx="1">
                  <c:v>2015</c:v>
                </c:pt>
                <c:pt idx="2">
                  <c:v>2077</c:v>
                </c:pt>
                <c:pt idx="3">
                  <c:v>2198</c:v>
                </c:pt>
                <c:pt idx="4">
                  <c:v>2008</c:v>
                </c:pt>
                <c:pt idx="5">
                  <c:v>1624</c:v>
                </c:pt>
                <c:pt idx="6">
                  <c:v>998</c:v>
                </c:pt>
                <c:pt idx="7">
                  <c:v>1810</c:v>
                </c:pt>
                <c:pt idx="8">
                  <c:v>2183</c:v>
                </c:pt>
                <c:pt idx="9" formatCode="#,##0">
                  <c:v>1953</c:v>
                </c:pt>
                <c:pt idx="10" formatCode="#,##0">
                  <c:v>1746</c:v>
                </c:pt>
                <c:pt idx="11" formatCode="#,##0">
                  <c:v>1966</c:v>
                </c:pt>
                <c:pt idx="12" formatCode="#,##0">
                  <c:v>2160</c:v>
                </c:pt>
                <c:pt idx="13" formatCode="#,##0">
                  <c:v>1806</c:v>
                </c:pt>
                <c:pt idx="14" formatCode="#,##0">
                  <c:v>1768</c:v>
                </c:pt>
                <c:pt idx="15" formatCode="#,##0">
                  <c:v>1073</c:v>
                </c:pt>
                <c:pt idx="16" formatCode="#,##0">
                  <c:v>1534</c:v>
                </c:pt>
                <c:pt idx="17" formatCode="#,##0">
                  <c:v>2233</c:v>
                </c:pt>
                <c:pt idx="18" formatCode="#,##0">
                  <c:v>1903</c:v>
                </c:pt>
                <c:pt idx="19" formatCode="#,##0">
                  <c:v>1982</c:v>
                </c:pt>
                <c:pt idx="20" formatCode="#,##0">
                  <c:v>2237</c:v>
                </c:pt>
                <c:pt idx="21" formatCode="#,##0">
                  <c:v>2027</c:v>
                </c:pt>
                <c:pt idx="22" formatCode="#,##0">
                  <c:v>1747</c:v>
                </c:pt>
                <c:pt idx="23" formatCode="#,##0">
                  <c:v>1613</c:v>
                </c:pt>
              </c:numCache>
            </c:numRef>
          </c:val>
          <c:smooth val="0"/>
          <c:extLst>
            <c:ext xmlns:c16="http://schemas.microsoft.com/office/drawing/2014/chart" uri="{C3380CC4-5D6E-409C-BE32-E72D297353CC}">
              <c16:uniqueId val="{00000000-FACC-493A-A8A6-4FD81256E4FF}"/>
            </c:ext>
          </c:extLst>
        </c:ser>
        <c:ser>
          <c:idx val="1"/>
          <c:order val="1"/>
          <c:tx>
            <c:strRef>
              <c:f>Sheet1!$A$3</c:f>
              <c:strCache>
                <c:ptCount val="1"/>
                <c:pt idx="0">
                  <c:v>Target</c:v>
                </c:pt>
              </c:strCache>
            </c:strRef>
          </c:tx>
          <c:spPr>
            <a:ln w="19050" cap="rnd">
              <a:solidFill>
                <a:schemeClr val="accent2">
                  <a:lumMod val="75000"/>
                </a:schemeClr>
              </a:solidFill>
              <a:prstDash val="sysDash"/>
              <a:round/>
            </a:ln>
            <a:effectLst/>
          </c:spPr>
          <c:marker>
            <c:symbol val="none"/>
          </c:marker>
          <c:dPt>
            <c:idx val="4"/>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1-FA95-4277-9CFD-B9CCC53FFF00}"/>
              </c:ext>
            </c:extLst>
          </c:dPt>
          <c:dPt>
            <c:idx val="9"/>
            <c:marker>
              <c:symbol val="none"/>
            </c:marker>
            <c:bubble3D val="0"/>
            <c:spPr>
              <a:ln w="19050" cap="rnd">
                <a:noFill/>
                <a:prstDash val="sysDash"/>
                <a:round/>
              </a:ln>
              <a:effectLst/>
            </c:spPr>
            <c:extLst>
              <c:ext xmlns:c16="http://schemas.microsoft.com/office/drawing/2014/chart" uri="{C3380CC4-5D6E-409C-BE32-E72D297353CC}">
                <c16:uniqueId val="{00000006-BA4D-48DC-9359-D22509B58483}"/>
              </c:ext>
            </c:extLst>
          </c:dPt>
          <c:dPt>
            <c:idx val="13"/>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4-F298-443C-B2AA-947982372E48}"/>
              </c:ext>
            </c:extLst>
          </c:dPt>
          <c:dPt>
            <c:idx val="16"/>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5-FA95-4277-9CFD-B9CCC53FFF00}"/>
              </c:ext>
            </c:extLst>
          </c:dPt>
          <c:dPt>
            <c:idx val="21"/>
            <c:marker>
              <c:symbol val="none"/>
            </c:marker>
            <c:bubble3D val="0"/>
            <c:spPr>
              <a:ln w="19050" cap="rnd">
                <a:noFill/>
                <a:prstDash val="sysDash"/>
                <a:round/>
              </a:ln>
              <a:effectLst/>
            </c:spPr>
            <c:extLst>
              <c:ext xmlns:c16="http://schemas.microsoft.com/office/drawing/2014/chart" uri="{C3380CC4-5D6E-409C-BE32-E72D297353CC}">
                <c16:uniqueId val="{00000007-BA4D-48DC-9359-D22509B58483}"/>
              </c:ext>
            </c:extLst>
          </c:dPt>
          <c:cat>
            <c:strRef>
              <c:f>Sheet1!$B$1:$Y$1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Sheet1!$B$3:$Y$3</c:f>
              <c:numCache>
                <c:formatCode>0</c:formatCode>
                <c:ptCount val="24"/>
                <c:pt idx="0">
                  <c:v>2129.6666666666665</c:v>
                </c:pt>
                <c:pt idx="1">
                  <c:v>2129.6666666666665</c:v>
                </c:pt>
                <c:pt idx="2">
                  <c:v>2129.6666666666665</c:v>
                </c:pt>
                <c:pt idx="3">
                  <c:v>2129.6666666666665</c:v>
                </c:pt>
                <c:pt idx="4">
                  <c:v>2129.6666666666665</c:v>
                </c:pt>
                <c:pt idx="5">
                  <c:v>2129.6666666666665</c:v>
                </c:pt>
                <c:pt idx="6">
                  <c:v>2129.6666666666665</c:v>
                </c:pt>
                <c:pt idx="7">
                  <c:v>2129.6666666666665</c:v>
                </c:pt>
                <c:pt idx="8">
                  <c:v>2129.6666666666665</c:v>
                </c:pt>
                <c:pt idx="9">
                  <c:v>1987.5833333333333</c:v>
                </c:pt>
                <c:pt idx="10">
                  <c:v>1987.5833333333333</c:v>
                </c:pt>
                <c:pt idx="11">
                  <c:v>1987.5833333333333</c:v>
                </c:pt>
                <c:pt idx="12">
                  <c:v>1987.5833333333333</c:v>
                </c:pt>
                <c:pt idx="13">
                  <c:v>1987.5833333333333</c:v>
                </c:pt>
                <c:pt idx="14">
                  <c:v>1987.5833333333333</c:v>
                </c:pt>
                <c:pt idx="15">
                  <c:v>1987.5833333333333</c:v>
                </c:pt>
                <c:pt idx="16">
                  <c:v>1987.5833333333333</c:v>
                </c:pt>
                <c:pt idx="17">
                  <c:v>1987.5833333333333</c:v>
                </c:pt>
                <c:pt idx="18">
                  <c:v>1987.5833333333333</c:v>
                </c:pt>
                <c:pt idx="19">
                  <c:v>1987.5833333333333</c:v>
                </c:pt>
                <c:pt idx="20">
                  <c:v>1987.5833333333333</c:v>
                </c:pt>
                <c:pt idx="21">
                  <c:v>1987.5833333333333</c:v>
                </c:pt>
                <c:pt idx="22">
                  <c:v>1987.5833333333333</c:v>
                </c:pt>
                <c:pt idx="23">
                  <c:v>1987.5833333333333</c:v>
                </c:pt>
              </c:numCache>
            </c:numRef>
          </c:val>
          <c:smooth val="0"/>
          <c:extLst>
            <c:ext xmlns:c16="http://schemas.microsoft.com/office/drawing/2014/chart" uri="{C3380CC4-5D6E-409C-BE32-E72D297353CC}">
              <c16:uniqueId val="{00000005-FACC-493A-A8A6-4FD81256E4FF}"/>
            </c:ext>
          </c:extLst>
        </c:ser>
        <c:dLbls>
          <c:showLegendKey val="0"/>
          <c:showVal val="0"/>
          <c:showCatName val="0"/>
          <c:showSerName val="0"/>
          <c:showPercent val="0"/>
          <c:showBubbleSize val="0"/>
        </c:dLbls>
        <c:marker val="1"/>
        <c:smooth val="0"/>
        <c:axId val="497362464"/>
        <c:axId val="497368368"/>
      </c:lineChart>
      <c:dateAx>
        <c:axId val="497362464"/>
        <c:scaling>
          <c:orientation val="minMax"/>
        </c:scaling>
        <c:delete val="0"/>
        <c:axPos val="b"/>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8368"/>
        <c:crosses val="autoZero"/>
        <c:auto val="0"/>
        <c:lblOffset val="100"/>
        <c:baseTimeUnit val="days"/>
      </c:dateAx>
      <c:valAx>
        <c:axId val="497368368"/>
        <c:scaling>
          <c:orientation val="minMax"/>
          <c:max val="2500"/>
          <c:min val="950"/>
        </c:scaling>
        <c:delete val="0"/>
        <c:axPos val="l"/>
        <c:numFmt formatCode="General" sourceLinked="1"/>
        <c:majorTickMark val="none"/>
        <c:minorTickMark val="none"/>
        <c:tickLblPos val="none"/>
        <c:spPr>
          <a:solidFill>
            <a:schemeClr val="tx2"/>
          </a:solid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2464"/>
        <c:crossesAt val="22"/>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6456863193666E-3"/>
          <c:y val="9.1387024769481628E-2"/>
          <c:w val="0.99503354313680636"/>
          <c:h val="0.8472581228667152"/>
        </c:manualLayout>
      </c:layout>
      <c:lineChart>
        <c:grouping val="standard"/>
        <c:varyColors val="0"/>
        <c:ser>
          <c:idx val="0"/>
          <c:order val="0"/>
          <c:tx>
            <c:strRef>
              <c:f>Sheet1!$A$2</c:f>
              <c:strCache>
                <c:ptCount val="1"/>
                <c:pt idx="0">
                  <c:v>Clinic Visits</c:v>
                </c:pt>
              </c:strCache>
            </c:strRef>
          </c:tx>
          <c:spPr>
            <a:ln w="31750" cap="rnd">
              <a:solidFill>
                <a:schemeClr val="bg2"/>
              </a:solidFill>
              <a:round/>
            </a:ln>
            <a:effectLst/>
          </c:spPr>
          <c:marker>
            <c:symbol val="circle"/>
            <c:size val="6"/>
            <c:spPr>
              <a:solidFill>
                <a:schemeClr val="bg2"/>
              </a:solidFill>
              <a:ln w="9525">
                <a:solidFill>
                  <a:schemeClr val="bg2"/>
                </a:solidFill>
              </a:ln>
              <a:effectLst/>
            </c:spPr>
          </c:marker>
          <c:cat>
            <c:strRef>
              <c:f>Sheet1!$B$1:$Y$1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Sheet1!$B$2:$Y$2</c:f>
              <c:numCache>
                <c:formatCode>General</c:formatCode>
                <c:ptCount val="24"/>
                <c:pt idx="0">
                  <c:v>45135</c:v>
                </c:pt>
                <c:pt idx="1">
                  <c:v>38092</c:v>
                </c:pt>
                <c:pt idx="2">
                  <c:v>36665</c:v>
                </c:pt>
                <c:pt idx="3">
                  <c:v>41908</c:v>
                </c:pt>
                <c:pt idx="4">
                  <c:v>39995</c:v>
                </c:pt>
                <c:pt idx="5">
                  <c:v>31973</c:v>
                </c:pt>
                <c:pt idx="6">
                  <c:v>18275</c:v>
                </c:pt>
                <c:pt idx="7">
                  <c:v>30125</c:v>
                </c:pt>
                <c:pt idx="8">
                  <c:v>38548</c:v>
                </c:pt>
                <c:pt idx="9" formatCode="#,##0">
                  <c:v>39002</c:v>
                </c:pt>
                <c:pt idx="10" formatCode="#,##0">
                  <c:v>35061</c:v>
                </c:pt>
                <c:pt idx="11" formatCode="#,##0">
                  <c:v>38464</c:v>
                </c:pt>
                <c:pt idx="12" formatCode="#,##0">
                  <c:v>41037</c:v>
                </c:pt>
                <c:pt idx="13" formatCode="#,##0">
                  <c:v>33679</c:v>
                </c:pt>
                <c:pt idx="14" formatCode="#,##0">
                  <c:v>34778</c:v>
                </c:pt>
                <c:pt idx="15" formatCode="#,##0">
                  <c:v>28694</c:v>
                </c:pt>
                <c:pt idx="16" formatCode="#,##0">
                  <c:v>32074</c:v>
                </c:pt>
                <c:pt idx="17" formatCode="#,##0">
                  <c:v>40088</c:v>
                </c:pt>
                <c:pt idx="18" formatCode="#,##0">
                  <c:v>41812</c:v>
                </c:pt>
                <c:pt idx="19" formatCode="#,##0">
                  <c:v>35560</c:v>
                </c:pt>
                <c:pt idx="20" formatCode="#,##0">
                  <c:v>38595</c:v>
                </c:pt>
                <c:pt idx="21" formatCode="#,##0">
                  <c:v>34687</c:v>
                </c:pt>
                <c:pt idx="22" formatCode="#,##0">
                  <c:v>38850</c:v>
                </c:pt>
                <c:pt idx="23" formatCode="#,##0">
                  <c:v>35587</c:v>
                </c:pt>
              </c:numCache>
            </c:numRef>
          </c:val>
          <c:smooth val="0"/>
          <c:extLst>
            <c:ext xmlns:c16="http://schemas.microsoft.com/office/drawing/2014/chart" uri="{C3380CC4-5D6E-409C-BE32-E72D297353CC}">
              <c16:uniqueId val="{00000000-FACC-493A-A8A6-4FD81256E4FF}"/>
            </c:ext>
          </c:extLst>
        </c:ser>
        <c:ser>
          <c:idx val="1"/>
          <c:order val="1"/>
          <c:tx>
            <c:strRef>
              <c:f>Sheet1!$A$3</c:f>
              <c:strCache>
                <c:ptCount val="1"/>
                <c:pt idx="0">
                  <c:v>Target</c:v>
                </c:pt>
              </c:strCache>
            </c:strRef>
          </c:tx>
          <c:spPr>
            <a:ln w="19050" cap="rnd">
              <a:solidFill>
                <a:schemeClr val="accent2">
                  <a:lumMod val="75000"/>
                </a:schemeClr>
              </a:solidFill>
              <a:prstDash val="sysDash"/>
              <a:round/>
            </a:ln>
            <a:effectLst/>
          </c:spPr>
          <c:marker>
            <c:symbol val="none"/>
          </c:marker>
          <c:dPt>
            <c:idx val="1"/>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5-AD3D-48BF-AD9F-190F1E592924}"/>
              </c:ext>
            </c:extLst>
          </c:dPt>
          <c:dPt>
            <c:idx val="4"/>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3-A8D6-45E1-A716-F1ABF846D018}"/>
              </c:ext>
            </c:extLst>
          </c:dPt>
          <c:dPt>
            <c:idx val="9"/>
            <c:marker>
              <c:symbol val="none"/>
            </c:marker>
            <c:bubble3D val="0"/>
            <c:spPr>
              <a:ln w="19050" cap="rnd">
                <a:noFill/>
                <a:prstDash val="sysDash"/>
                <a:round/>
              </a:ln>
              <a:effectLst/>
            </c:spPr>
            <c:extLst>
              <c:ext xmlns:c16="http://schemas.microsoft.com/office/drawing/2014/chart" uri="{C3380CC4-5D6E-409C-BE32-E72D297353CC}">
                <c16:uniqueId val="{00000008-A5D7-44D9-8FB9-1B92916FA419}"/>
              </c:ext>
            </c:extLst>
          </c:dPt>
          <c:dPt>
            <c:idx val="13"/>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4-AD3D-48BF-AD9F-190F1E592924}"/>
              </c:ext>
            </c:extLst>
          </c:dPt>
          <c:dPt>
            <c:idx val="16"/>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7-A8D6-45E1-A716-F1ABF846D018}"/>
              </c:ext>
            </c:extLst>
          </c:dPt>
          <c:dPt>
            <c:idx val="21"/>
            <c:marker>
              <c:symbol val="none"/>
            </c:marker>
            <c:bubble3D val="0"/>
            <c:spPr>
              <a:ln w="19050" cap="rnd">
                <a:noFill/>
                <a:prstDash val="sysDash"/>
                <a:round/>
              </a:ln>
              <a:effectLst/>
            </c:spPr>
            <c:extLst>
              <c:ext xmlns:c16="http://schemas.microsoft.com/office/drawing/2014/chart" uri="{C3380CC4-5D6E-409C-BE32-E72D297353CC}">
                <c16:uniqueId val="{00000009-A5D7-44D9-8FB9-1B92916FA419}"/>
              </c:ext>
            </c:extLst>
          </c:dPt>
          <c:cat>
            <c:strRef>
              <c:f>Sheet1!$B$1:$Y$1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Sheet1!$B$3:$Y$3</c:f>
              <c:numCache>
                <c:formatCode>0</c:formatCode>
                <c:ptCount val="24"/>
                <c:pt idx="0">
                  <c:v>43675.833333333336</c:v>
                </c:pt>
                <c:pt idx="1">
                  <c:v>43675.833333333336</c:v>
                </c:pt>
                <c:pt idx="2">
                  <c:v>43675.833333333336</c:v>
                </c:pt>
                <c:pt idx="3">
                  <c:v>43675.833333333336</c:v>
                </c:pt>
                <c:pt idx="4">
                  <c:v>43675.833333333336</c:v>
                </c:pt>
                <c:pt idx="5">
                  <c:v>43675.833333333336</c:v>
                </c:pt>
                <c:pt idx="6">
                  <c:v>43675.833333333336</c:v>
                </c:pt>
                <c:pt idx="7">
                  <c:v>43675.833333333336</c:v>
                </c:pt>
                <c:pt idx="8">
                  <c:v>43675.833333333336</c:v>
                </c:pt>
                <c:pt idx="9">
                  <c:v>41790.25</c:v>
                </c:pt>
                <c:pt idx="10">
                  <c:v>41790.25</c:v>
                </c:pt>
                <c:pt idx="11">
                  <c:v>41790.25</c:v>
                </c:pt>
                <c:pt idx="12">
                  <c:v>41790.25</c:v>
                </c:pt>
                <c:pt idx="13">
                  <c:v>41790.25</c:v>
                </c:pt>
                <c:pt idx="14">
                  <c:v>41790.25</c:v>
                </c:pt>
                <c:pt idx="15">
                  <c:v>41790.25</c:v>
                </c:pt>
                <c:pt idx="16">
                  <c:v>41790.25</c:v>
                </c:pt>
                <c:pt idx="17">
                  <c:v>41790.25</c:v>
                </c:pt>
                <c:pt idx="18">
                  <c:v>41790.25</c:v>
                </c:pt>
                <c:pt idx="19">
                  <c:v>41790.25</c:v>
                </c:pt>
                <c:pt idx="20">
                  <c:v>41790.25</c:v>
                </c:pt>
                <c:pt idx="21">
                  <c:v>41790.25</c:v>
                </c:pt>
                <c:pt idx="22">
                  <c:v>41790.25</c:v>
                </c:pt>
                <c:pt idx="23">
                  <c:v>41790.25</c:v>
                </c:pt>
              </c:numCache>
            </c:numRef>
          </c:val>
          <c:smooth val="0"/>
          <c:extLst>
            <c:ext xmlns:c16="http://schemas.microsoft.com/office/drawing/2014/chart" uri="{C3380CC4-5D6E-409C-BE32-E72D297353CC}">
              <c16:uniqueId val="{00000005-FACC-493A-A8A6-4FD81256E4FF}"/>
            </c:ext>
          </c:extLst>
        </c:ser>
        <c:dLbls>
          <c:showLegendKey val="0"/>
          <c:showVal val="0"/>
          <c:showCatName val="0"/>
          <c:showSerName val="0"/>
          <c:showPercent val="0"/>
          <c:showBubbleSize val="0"/>
        </c:dLbls>
        <c:marker val="1"/>
        <c:smooth val="0"/>
        <c:axId val="497362464"/>
        <c:axId val="497368368"/>
      </c:lineChart>
      <c:dateAx>
        <c:axId val="497362464"/>
        <c:scaling>
          <c:orientation val="minMax"/>
        </c:scaling>
        <c:delete val="0"/>
        <c:axPos val="b"/>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8368"/>
        <c:crosses val="autoZero"/>
        <c:auto val="0"/>
        <c:lblOffset val="100"/>
        <c:baseTimeUnit val="days"/>
      </c:dateAx>
      <c:valAx>
        <c:axId val="497368368"/>
        <c:scaling>
          <c:orientation val="minMax"/>
          <c:max val="50000"/>
          <c:min val="15000"/>
        </c:scaling>
        <c:delete val="0"/>
        <c:axPos val="l"/>
        <c:numFmt formatCode="General" sourceLinked="1"/>
        <c:majorTickMark val="none"/>
        <c:minorTickMark val="none"/>
        <c:tickLblPos val="none"/>
        <c:spPr>
          <a:solidFill>
            <a:schemeClr val="tx2"/>
          </a:solid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2464"/>
        <c:crossesAt val="22"/>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6456863193666E-3"/>
          <c:y val="9.1387024769481628E-2"/>
          <c:w val="0.99503354313680636"/>
          <c:h val="0.8472581228667152"/>
        </c:manualLayout>
      </c:layout>
      <c:lineChart>
        <c:grouping val="standard"/>
        <c:varyColors val="0"/>
        <c:ser>
          <c:idx val="0"/>
          <c:order val="0"/>
          <c:tx>
            <c:strRef>
              <c:f>Sheet1!$A$2</c:f>
              <c:strCache>
                <c:ptCount val="1"/>
                <c:pt idx="0">
                  <c:v>CMI</c:v>
                </c:pt>
              </c:strCache>
            </c:strRef>
          </c:tx>
          <c:spPr>
            <a:ln w="31750" cap="rnd">
              <a:solidFill>
                <a:schemeClr val="bg2"/>
              </a:solidFill>
              <a:round/>
            </a:ln>
            <a:effectLst/>
          </c:spPr>
          <c:marker>
            <c:symbol val="circle"/>
            <c:size val="6"/>
            <c:spPr>
              <a:solidFill>
                <a:schemeClr val="bg2"/>
              </a:solidFill>
              <a:ln w="9525">
                <a:solidFill>
                  <a:schemeClr val="bg2"/>
                </a:solidFill>
              </a:ln>
              <a:effectLst/>
            </c:spPr>
          </c:marker>
          <c:cat>
            <c:strRef>
              <c:f>Sheet1!$B$1:$Y$1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Sheet1!$B$2:$Y$2</c:f>
              <c:numCache>
                <c:formatCode>General</c:formatCode>
                <c:ptCount val="24"/>
                <c:pt idx="9">
                  <c:v>2.2200000000000002</c:v>
                </c:pt>
                <c:pt idx="10">
                  <c:v>2.2799999999999998</c:v>
                </c:pt>
                <c:pt idx="11">
                  <c:v>2.54</c:v>
                </c:pt>
                <c:pt idx="12">
                  <c:v>2.25</c:v>
                </c:pt>
                <c:pt idx="13" formatCode="0.00">
                  <c:v>2.41</c:v>
                </c:pt>
                <c:pt idx="14" formatCode="0.00">
                  <c:v>2.5499999999999998</c:v>
                </c:pt>
                <c:pt idx="15" formatCode="0.00">
                  <c:v>2.5099999999999998</c:v>
                </c:pt>
                <c:pt idx="16" formatCode="0.00">
                  <c:v>2.2999999999999998</c:v>
                </c:pt>
                <c:pt idx="17" formatCode="0.00">
                  <c:v>2.4700000000000002</c:v>
                </c:pt>
                <c:pt idx="18" formatCode="0.00">
                  <c:v>2.13</c:v>
                </c:pt>
                <c:pt idx="19" formatCode="0.00">
                  <c:v>2.3392156862811295</c:v>
                </c:pt>
                <c:pt idx="20" formatCode="0.00">
                  <c:v>2.2200000000000002</c:v>
                </c:pt>
                <c:pt idx="21" formatCode="0.00">
                  <c:v>2.29</c:v>
                </c:pt>
                <c:pt idx="22" formatCode="0.00">
                  <c:v>2.4500000000000002</c:v>
                </c:pt>
                <c:pt idx="23" formatCode="0.00">
                  <c:v>2.33</c:v>
                </c:pt>
              </c:numCache>
            </c:numRef>
          </c:val>
          <c:smooth val="0"/>
          <c:extLst>
            <c:ext xmlns:c16="http://schemas.microsoft.com/office/drawing/2014/chart" uri="{C3380CC4-5D6E-409C-BE32-E72D297353CC}">
              <c16:uniqueId val="{00000000-FACC-493A-A8A6-4FD81256E4FF}"/>
            </c:ext>
          </c:extLst>
        </c:ser>
        <c:ser>
          <c:idx val="1"/>
          <c:order val="1"/>
          <c:tx>
            <c:strRef>
              <c:f>Sheet1!$A$3</c:f>
              <c:strCache>
                <c:ptCount val="1"/>
                <c:pt idx="0">
                  <c:v>Target</c:v>
                </c:pt>
              </c:strCache>
            </c:strRef>
          </c:tx>
          <c:spPr>
            <a:ln w="19050" cap="rnd">
              <a:solidFill>
                <a:schemeClr val="accent1"/>
              </a:solidFill>
              <a:prstDash val="sysDash"/>
              <a:round/>
            </a:ln>
            <a:effectLst/>
          </c:spPr>
          <c:marker>
            <c:symbol val="none"/>
          </c:marker>
          <c:dPt>
            <c:idx val="4"/>
            <c:marker>
              <c:symbol val="none"/>
            </c:marker>
            <c:bubble3D val="0"/>
            <c:spPr>
              <a:ln w="19050" cap="rnd">
                <a:solidFill>
                  <a:schemeClr val="accent1"/>
                </a:solidFill>
                <a:prstDash val="sysDash"/>
                <a:round/>
              </a:ln>
              <a:effectLst/>
            </c:spPr>
            <c:extLst>
              <c:ext xmlns:c16="http://schemas.microsoft.com/office/drawing/2014/chart" uri="{C3380CC4-5D6E-409C-BE32-E72D297353CC}">
                <c16:uniqueId val="{00000001-F291-49B3-BE14-2BA30F1AC565}"/>
              </c:ext>
            </c:extLst>
          </c:dPt>
          <c:dPt>
            <c:idx val="16"/>
            <c:marker>
              <c:symbol val="none"/>
            </c:marker>
            <c:bubble3D val="0"/>
            <c:spPr>
              <a:ln w="19050" cap="rnd">
                <a:solidFill>
                  <a:schemeClr val="accent1"/>
                </a:solidFill>
                <a:prstDash val="sysDash"/>
                <a:round/>
              </a:ln>
              <a:effectLst/>
            </c:spPr>
            <c:extLst>
              <c:ext xmlns:c16="http://schemas.microsoft.com/office/drawing/2014/chart" uri="{C3380CC4-5D6E-409C-BE32-E72D297353CC}">
                <c16:uniqueId val="{00000003-F291-49B3-BE14-2BA30F1AC565}"/>
              </c:ext>
            </c:extLst>
          </c:dPt>
          <c:dPt>
            <c:idx val="21"/>
            <c:marker>
              <c:symbol val="none"/>
            </c:marker>
            <c:bubble3D val="0"/>
            <c:spPr>
              <a:ln w="19050" cap="rnd">
                <a:noFill/>
                <a:prstDash val="sysDash"/>
                <a:round/>
              </a:ln>
              <a:effectLst/>
            </c:spPr>
            <c:extLst>
              <c:ext xmlns:c16="http://schemas.microsoft.com/office/drawing/2014/chart" uri="{C3380CC4-5D6E-409C-BE32-E72D297353CC}">
                <c16:uniqueId val="{00000004-65F7-4DDE-AB1D-B0B2738A02C0}"/>
              </c:ext>
            </c:extLst>
          </c:dPt>
          <c:cat>
            <c:strRef>
              <c:f>Sheet1!$B$1:$Y$1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Sheet1!$B$3:$Y$3</c:f>
              <c:numCache>
                <c:formatCode>General</c:formatCode>
                <c:ptCount val="24"/>
                <c:pt idx="9" formatCode="0.00">
                  <c:v>2.31</c:v>
                </c:pt>
                <c:pt idx="10" formatCode="0.00">
                  <c:v>2.31</c:v>
                </c:pt>
                <c:pt idx="11" formatCode="0.00">
                  <c:v>2.31</c:v>
                </c:pt>
                <c:pt idx="12" formatCode="0.00">
                  <c:v>2.31</c:v>
                </c:pt>
                <c:pt idx="13" formatCode="0.00">
                  <c:v>2.31</c:v>
                </c:pt>
                <c:pt idx="14" formatCode="0.00">
                  <c:v>2.31</c:v>
                </c:pt>
                <c:pt idx="15" formatCode="0.00">
                  <c:v>2.31</c:v>
                </c:pt>
                <c:pt idx="16" formatCode="0.00">
                  <c:v>2.31</c:v>
                </c:pt>
                <c:pt idx="17" formatCode="0.00">
                  <c:v>2.31</c:v>
                </c:pt>
                <c:pt idx="18" formatCode="0.00">
                  <c:v>2.31</c:v>
                </c:pt>
                <c:pt idx="19" formatCode="0.00">
                  <c:v>2.31</c:v>
                </c:pt>
                <c:pt idx="20" formatCode="0.00">
                  <c:v>2.31</c:v>
                </c:pt>
                <c:pt idx="21" formatCode="0.00">
                  <c:v>2.31</c:v>
                </c:pt>
                <c:pt idx="22" formatCode="0.00">
                  <c:v>2.31</c:v>
                </c:pt>
                <c:pt idx="23" formatCode="0.00">
                  <c:v>2.31</c:v>
                </c:pt>
              </c:numCache>
            </c:numRef>
          </c:val>
          <c:smooth val="0"/>
          <c:extLst>
            <c:ext xmlns:c16="http://schemas.microsoft.com/office/drawing/2014/chart" uri="{C3380CC4-5D6E-409C-BE32-E72D297353CC}">
              <c16:uniqueId val="{00000005-FACC-493A-A8A6-4FD81256E4FF}"/>
            </c:ext>
          </c:extLst>
        </c:ser>
        <c:dLbls>
          <c:showLegendKey val="0"/>
          <c:showVal val="0"/>
          <c:showCatName val="0"/>
          <c:showSerName val="0"/>
          <c:showPercent val="0"/>
          <c:showBubbleSize val="0"/>
        </c:dLbls>
        <c:marker val="1"/>
        <c:smooth val="0"/>
        <c:axId val="497362464"/>
        <c:axId val="497368368"/>
      </c:lineChart>
      <c:dateAx>
        <c:axId val="497362464"/>
        <c:scaling>
          <c:orientation val="minMax"/>
        </c:scaling>
        <c:delete val="0"/>
        <c:axPos val="b"/>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8368"/>
        <c:crosses val="autoZero"/>
        <c:auto val="0"/>
        <c:lblOffset val="100"/>
        <c:baseTimeUnit val="days"/>
      </c:dateAx>
      <c:valAx>
        <c:axId val="497368368"/>
        <c:scaling>
          <c:orientation val="minMax"/>
          <c:max val="2.6"/>
          <c:min val="2"/>
        </c:scaling>
        <c:delete val="0"/>
        <c:axPos val="l"/>
        <c:numFmt formatCode="General" sourceLinked="1"/>
        <c:majorTickMark val="none"/>
        <c:minorTickMark val="none"/>
        <c:tickLblPos val="none"/>
        <c:spPr>
          <a:solidFill>
            <a:schemeClr val="tx2"/>
          </a:solid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2464"/>
        <c:crossesAt val="22"/>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6456863193666E-3"/>
          <c:y val="9.1387024769481628E-2"/>
          <c:w val="0.99503354313680636"/>
          <c:h val="0.8472581228667152"/>
        </c:manualLayout>
      </c:layout>
      <c:lineChart>
        <c:grouping val="standard"/>
        <c:varyColors val="0"/>
        <c:ser>
          <c:idx val="0"/>
          <c:order val="0"/>
          <c:tx>
            <c:strRef>
              <c:f>Sheet1!$A$2</c:f>
              <c:strCache>
                <c:ptCount val="1"/>
                <c:pt idx="0">
                  <c:v>Discharges</c:v>
                </c:pt>
              </c:strCache>
            </c:strRef>
          </c:tx>
          <c:spPr>
            <a:ln w="31750" cap="rnd">
              <a:solidFill>
                <a:schemeClr val="bg2"/>
              </a:solidFill>
              <a:round/>
            </a:ln>
            <a:effectLst/>
          </c:spPr>
          <c:marker>
            <c:symbol val="circle"/>
            <c:size val="6"/>
            <c:spPr>
              <a:solidFill>
                <a:schemeClr val="bg2"/>
              </a:solidFill>
              <a:ln w="9525">
                <a:solidFill>
                  <a:schemeClr val="bg2"/>
                </a:solidFill>
              </a:ln>
              <a:effectLst/>
            </c:spPr>
          </c:marker>
          <c:cat>
            <c:strRef>
              <c:f>Sheet1!$B$1:$Y$1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Sheet1!$B$2:$Y$2</c:f>
              <c:numCache>
                <c:formatCode>General</c:formatCode>
                <c:ptCount val="24"/>
                <c:pt idx="0">
                  <c:v>1656</c:v>
                </c:pt>
                <c:pt idx="1">
                  <c:v>1608</c:v>
                </c:pt>
                <c:pt idx="2">
                  <c:v>1600</c:v>
                </c:pt>
                <c:pt idx="3">
                  <c:v>1753</c:v>
                </c:pt>
                <c:pt idx="4">
                  <c:v>1580</c:v>
                </c:pt>
                <c:pt idx="5">
                  <c:v>1584</c:v>
                </c:pt>
                <c:pt idx="6">
                  <c:v>1244</c:v>
                </c:pt>
                <c:pt idx="7">
                  <c:v>1469</c:v>
                </c:pt>
                <c:pt idx="8">
                  <c:v>1528</c:v>
                </c:pt>
                <c:pt idx="9" formatCode="0">
                  <c:v>1627</c:v>
                </c:pt>
                <c:pt idx="10" formatCode="0">
                  <c:v>1568</c:v>
                </c:pt>
                <c:pt idx="11" formatCode="0">
                  <c:v>1619</c:v>
                </c:pt>
                <c:pt idx="12" formatCode="0">
                  <c:v>1664</c:v>
                </c:pt>
                <c:pt idx="13" formatCode="0">
                  <c:v>1587</c:v>
                </c:pt>
                <c:pt idx="14" formatCode="0">
                  <c:v>1633</c:v>
                </c:pt>
                <c:pt idx="15" formatCode="0">
                  <c:v>1561</c:v>
                </c:pt>
                <c:pt idx="16" formatCode="0">
                  <c:v>1519</c:v>
                </c:pt>
                <c:pt idx="17" formatCode="0">
                  <c:v>1680</c:v>
                </c:pt>
                <c:pt idx="18" formatCode="0">
                  <c:v>1715</c:v>
                </c:pt>
                <c:pt idx="19" formatCode="0">
                  <c:v>1674</c:v>
                </c:pt>
                <c:pt idx="20" formatCode="0">
                  <c:v>1708</c:v>
                </c:pt>
                <c:pt idx="21" formatCode="0">
                  <c:v>1620</c:v>
                </c:pt>
                <c:pt idx="22" formatCode="0">
                  <c:v>1578</c:v>
                </c:pt>
                <c:pt idx="23" formatCode="0">
                  <c:v>1697</c:v>
                </c:pt>
              </c:numCache>
            </c:numRef>
          </c:val>
          <c:smooth val="0"/>
          <c:extLst>
            <c:ext xmlns:c16="http://schemas.microsoft.com/office/drawing/2014/chart" uri="{C3380CC4-5D6E-409C-BE32-E72D297353CC}">
              <c16:uniqueId val="{00000000-FACC-493A-A8A6-4FD81256E4FF}"/>
            </c:ext>
          </c:extLst>
        </c:ser>
        <c:ser>
          <c:idx val="1"/>
          <c:order val="1"/>
          <c:tx>
            <c:strRef>
              <c:f>Sheet1!$A$3</c:f>
              <c:strCache>
                <c:ptCount val="1"/>
                <c:pt idx="0">
                  <c:v>Target</c:v>
                </c:pt>
              </c:strCache>
            </c:strRef>
          </c:tx>
          <c:spPr>
            <a:ln w="19050" cap="rnd">
              <a:solidFill>
                <a:schemeClr val="accent2">
                  <a:lumMod val="75000"/>
                </a:schemeClr>
              </a:solidFill>
              <a:prstDash val="sysDash"/>
              <a:round/>
            </a:ln>
            <a:effectLst/>
          </c:spPr>
          <c:marker>
            <c:symbol val="none"/>
          </c:marker>
          <c:dPt>
            <c:idx val="1"/>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5-21A6-4109-A50A-C27634E3D1FD}"/>
              </c:ext>
            </c:extLst>
          </c:dPt>
          <c:dPt>
            <c:idx val="4"/>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3-934A-4C76-91A2-3CE635E62B37}"/>
              </c:ext>
            </c:extLst>
          </c:dPt>
          <c:dPt>
            <c:idx val="9"/>
            <c:marker>
              <c:symbol val="none"/>
            </c:marker>
            <c:bubble3D val="0"/>
            <c:spPr>
              <a:ln w="19050" cap="rnd">
                <a:noFill/>
                <a:prstDash val="sysDash"/>
                <a:round/>
              </a:ln>
              <a:effectLst/>
            </c:spPr>
            <c:extLst>
              <c:ext xmlns:c16="http://schemas.microsoft.com/office/drawing/2014/chart" uri="{C3380CC4-5D6E-409C-BE32-E72D297353CC}">
                <c16:uniqueId val="{00000008-A87E-4581-AB5D-A893E052E429}"/>
              </c:ext>
            </c:extLst>
          </c:dPt>
          <c:dPt>
            <c:idx val="13"/>
            <c:marker>
              <c:symbol val="none"/>
            </c:marker>
            <c:bubble3D val="0"/>
            <c:spPr>
              <a:ln w="19050" cap="rnd">
                <a:noFill/>
                <a:prstDash val="sysDash"/>
                <a:round/>
              </a:ln>
              <a:effectLst/>
            </c:spPr>
            <c:extLst>
              <c:ext xmlns:c16="http://schemas.microsoft.com/office/drawing/2014/chart" uri="{C3380CC4-5D6E-409C-BE32-E72D297353CC}">
                <c16:uniqueId val="{00000004-21A6-4109-A50A-C27634E3D1FD}"/>
              </c:ext>
            </c:extLst>
          </c:dPt>
          <c:dPt>
            <c:idx val="16"/>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7-934A-4C76-91A2-3CE635E62B37}"/>
              </c:ext>
            </c:extLst>
          </c:dPt>
          <c:dPt>
            <c:idx val="21"/>
            <c:marker>
              <c:symbol val="none"/>
            </c:marker>
            <c:bubble3D val="0"/>
            <c:spPr>
              <a:ln w="19050" cap="rnd">
                <a:noFill/>
                <a:prstDash val="sysDash"/>
                <a:round/>
              </a:ln>
              <a:effectLst/>
            </c:spPr>
            <c:extLst>
              <c:ext xmlns:c16="http://schemas.microsoft.com/office/drawing/2014/chart" uri="{C3380CC4-5D6E-409C-BE32-E72D297353CC}">
                <c16:uniqueId val="{00000009-A87E-4581-AB5D-A893E052E429}"/>
              </c:ext>
            </c:extLst>
          </c:dPt>
          <c:cat>
            <c:strRef>
              <c:f>Sheet1!$B$1:$Y$1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Sheet1!$B$3:$Y$3</c:f>
              <c:numCache>
                <c:formatCode>0</c:formatCode>
                <c:ptCount val="24"/>
                <c:pt idx="0">
                  <c:v>1758.5833333333333</c:v>
                </c:pt>
                <c:pt idx="1">
                  <c:v>1758.5833333333333</c:v>
                </c:pt>
                <c:pt idx="2">
                  <c:v>1758.5833333333333</c:v>
                </c:pt>
                <c:pt idx="3">
                  <c:v>1758.5833333333333</c:v>
                </c:pt>
                <c:pt idx="4">
                  <c:v>1758.5833333333333</c:v>
                </c:pt>
                <c:pt idx="5">
                  <c:v>1758.5833333333333</c:v>
                </c:pt>
                <c:pt idx="6">
                  <c:v>1758.5833333333333</c:v>
                </c:pt>
                <c:pt idx="7">
                  <c:v>1758.5833333333333</c:v>
                </c:pt>
                <c:pt idx="8">
                  <c:v>1758.5833333333333</c:v>
                </c:pt>
                <c:pt idx="9">
                  <c:v>1633.5</c:v>
                </c:pt>
                <c:pt idx="10">
                  <c:v>1633.5</c:v>
                </c:pt>
                <c:pt idx="11">
                  <c:v>1633.5</c:v>
                </c:pt>
                <c:pt idx="12">
                  <c:v>1633.5</c:v>
                </c:pt>
                <c:pt idx="13">
                  <c:v>1633.5</c:v>
                </c:pt>
                <c:pt idx="14">
                  <c:v>1633.5</c:v>
                </c:pt>
                <c:pt idx="15">
                  <c:v>1633.5</c:v>
                </c:pt>
                <c:pt idx="16">
                  <c:v>1633.5</c:v>
                </c:pt>
                <c:pt idx="17">
                  <c:v>1633.5</c:v>
                </c:pt>
                <c:pt idx="18">
                  <c:v>1633.5</c:v>
                </c:pt>
                <c:pt idx="19">
                  <c:v>1633.5</c:v>
                </c:pt>
                <c:pt idx="20">
                  <c:v>1633.5</c:v>
                </c:pt>
                <c:pt idx="21">
                  <c:v>1633.5</c:v>
                </c:pt>
                <c:pt idx="22">
                  <c:v>1633.5</c:v>
                </c:pt>
                <c:pt idx="23">
                  <c:v>1633.5</c:v>
                </c:pt>
              </c:numCache>
            </c:numRef>
          </c:val>
          <c:smooth val="0"/>
          <c:extLst>
            <c:ext xmlns:c16="http://schemas.microsoft.com/office/drawing/2014/chart" uri="{C3380CC4-5D6E-409C-BE32-E72D297353CC}">
              <c16:uniqueId val="{00000005-FACC-493A-A8A6-4FD81256E4FF}"/>
            </c:ext>
          </c:extLst>
        </c:ser>
        <c:dLbls>
          <c:showLegendKey val="0"/>
          <c:showVal val="0"/>
          <c:showCatName val="0"/>
          <c:showSerName val="0"/>
          <c:showPercent val="0"/>
          <c:showBubbleSize val="0"/>
        </c:dLbls>
        <c:marker val="1"/>
        <c:smooth val="0"/>
        <c:axId val="497362464"/>
        <c:axId val="497368368"/>
      </c:lineChart>
      <c:dateAx>
        <c:axId val="497362464"/>
        <c:scaling>
          <c:orientation val="minMax"/>
        </c:scaling>
        <c:delete val="0"/>
        <c:axPos val="b"/>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8368"/>
        <c:crosses val="autoZero"/>
        <c:auto val="0"/>
        <c:lblOffset val="100"/>
        <c:baseTimeUnit val="days"/>
      </c:dateAx>
      <c:valAx>
        <c:axId val="497368368"/>
        <c:scaling>
          <c:orientation val="minMax"/>
          <c:max val="1900"/>
          <c:min val="1200"/>
        </c:scaling>
        <c:delete val="0"/>
        <c:axPos val="l"/>
        <c:numFmt formatCode="General" sourceLinked="1"/>
        <c:majorTickMark val="none"/>
        <c:minorTickMark val="none"/>
        <c:tickLblPos val="none"/>
        <c:spPr>
          <a:solidFill>
            <a:schemeClr val="tx2"/>
          </a:solid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2464"/>
        <c:crossesAt val="22"/>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6456863193666E-3"/>
          <c:y val="9.1387024769481628E-2"/>
          <c:w val="0.99503354313680636"/>
          <c:h val="0.8472581228667152"/>
        </c:manualLayout>
      </c:layout>
      <c:lineChart>
        <c:grouping val="standard"/>
        <c:varyColors val="0"/>
        <c:ser>
          <c:idx val="0"/>
          <c:order val="0"/>
          <c:tx>
            <c:strRef>
              <c:f>Sheet1!$A$2</c:f>
              <c:strCache>
                <c:ptCount val="1"/>
                <c:pt idx="0">
                  <c:v>Pt Days</c:v>
                </c:pt>
              </c:strCache>
            </c:strRef>
          </c:tx>
          <c:spPr>
            <a:ln w="31750" cap="rnd">
              <a:solidFill>
                <a:schemeClr val="bg2"/>
              </a:solidFill>
              <a:round/>
            </a:ln>
            <a:effectLst/>
          </c:spPr>
          <c:marker>
            <c:symbol val="circle"/>
            <c:size val="6"/>
            <c:spPr>
              <a:solidFill>
                <a:schemeClr val="bg2"/>
              </a:solidFill>
              <a:ln w="9525">
                <a:solidFill>
                  <a:schemeClr val="bg2"/>
                </a:solidFill>
              </a:ln>
              <a:effectLst/>
            </c:spPr>
          </c:marker>
          <c:cat>
            <c:strRef>
              <c:f>Sheet1!$B$1:$Y$1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Sheet1!$B$2:$Y$2</c:f>
              <c:numCache>
                <c:formatCode>0</c:formatCode>
                <c:ptCount val="24"/>
                <c:pt idx="0">
                  <c:v>12002.459722222215</c:v>
                </c:pt>
                <c:pt idx="1">
                  <c:v>11928.371666666635</c:v>
                </c:pt>
                <c:pt idx="2">
                  <c:v>12309.994444444601</c:v>
                </c:pt>
                <c:pt idx="3">
                  <c:v>12776.672083333344</c:v>
                </c:pt>
                <c:pt idx="4">
                  <c:v>11801.583888888947</c:v>
                </c:pt>
                <c:pt idx="5">
                  <c:v>11384.944861111189</c:v>
                </c:pt>
                <c:pt idx="6">
                  <c:v>8317.0986111111051</c:v>
                </c:pt>
                <c:pt idx="7">
                  <c:v>10673.028888889021</c:v>
                </c:pt>
                <c:pt idx="8">
                  <c:v>11092.363611111294</c:v>
                </c:pt>
                <c:pt idx="9">
                  <c:v>11553</c:v>
                </c:pt>
                <c:pt idx="10">
                  <c:v>11339</c:v>
                </c:pt>
                <c:pt idx="11">
                  <c:v>11544</c:v>
                </c:pt>
                <c:pt idx="12">
                  <c:v>11652</c:v>
                </c:pt>
                <c:pt idx="13">
                  <c:v>11335</c:v>
                </c:pt>
                <c:pt idx="14">
                  <c:v>11592</c:v>
                </c:pt>
                <c:pt idx="15">
                  <c:v>12475</c:v>
                </c:pt>
                <c:pt idx="16">
                  <c:v>11300</c:v>
                </c:pt>
                <c:pt idx="17">
                  <c:v>12058</c:v>
                </c:pt>
                <c:pt idx="18">
                  <c:v>11562</c:v>
                </c:pt>
                <c:pt idx="19">
                  <c:v>12222</c:v>
                </c:pt>
                <c:pt idx="20">
                  <c:v>11815</c:v>
                </c:pt>
                <c:pt idx="21">
                  <c:v>12285.298611111102</c:v>
                </c:pt>
                <c:pt idx="22">
                  <c:v>12842.431805555436</c:v>
                </c:pt>
                <c:pt idx="23">
                  <c:v>12717.25138388897</c:v>
                </c:pt>
              </c:numCache>
            </c:numRef>
          </c:val>
          <c:smooth val="0"/>
          <c:extLst>
            <c:ext xmlns:c16="http://schemas.microsoft.com/office/drawing/2014/chart" uri="{C3380CC4-5D6E-409C-BE32-E72D297353CC}">
              <c16:uniqueId val="{00000000-FACC-493A-A8A6-4FD81256E4FF}"/>
            </c:ext>
          </c:extLst>
        </c:ser>
        <c:ser>
          <c:idx val="1"/>
          <c:order val="1"/>
          <c:tx>
            <c:strRef>
              <c:f>Sheet1!$A$3</c:f>
              <c:strCache>
                <c:ptCount val="1"/>
                <c:pt idx="0">
                  <c:v>Target</c:v>
                </c:pt>
              </c:strCache>
            </c:strRef>
          </c:tx>
          <c:spPr>
            <a:ln w="19050" cap="rnd">
              <a:solidFill>
                <a:schemeClr val="accent2">
                  <a:lumMod val="75000"/>
                </a:schemeClr>
              </a:solidFill>
              <a:prstDash val="sysDash"/>
              <a:round/>
            </a:ln>
            <a:effectLst/>
          </c:spPr>
          <c:marker>
            <c:symbol val="none"/>
          </c:marker>
          <c:dPt>
            <c:idx val="4"/>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1-A74E-4B0A-849D-3084F4EB03DF}"/>
              </c:ext>
            </c:extLst>
          </c:dPt>
          <c:dPt>
            <c:idx val="9"/>
            <c:marker>
              <c:symbol val="none"/>
            </c:marker>
            <c:bubble3D val="0"/>
            <c:spPr>
              <a:ln w="19050" cap="rnd">
                <a:noFill/>
                <a:prstDash val="sysDash"/>
                <a:round/>
              </a:ln>
              <a:effectLst/>
            </c:spPr>
            <c:extLst>
              <c:ext xmlns:c16="http://schemas.microsoft.com/office/drawing/2014/chart" uri="{C3380CC4-5D6E-409C-BE32-E72D297353CC}">
                <c16:uniqueId val="{00000006-6A1F-4408-9098-D112EBDD24E0}"/>
              </c:ext>
            </c:extLst>
          </c:dPt>
          <c:dPt>
            <c:idx val="13"/>
            <c:marker>
              <c:symbol val="none"/>
            </c:marker>
            <c:bubble3D val="0"/>
            <c:spPr>
              <a:ln w="19050" cap="rnd">
                <a:noFill/>
                <a:prstDash val="sysDash"/>
                <a:round/>
              </a:ln>
              <a:effectLst/>
            </c:spPr>
            <c:extLst>
              <c:ext xmlns:c16="http://schemas.microsoft.com/office/drawing/2014/chart" uri="{C3380CC4-5D6E-409C-BE32-E72D297353CC}">
                <c16:uniqueId val="{00000004-4608-41ED-A263-8982356856A2}"/>
              </c:ext>
            </c:extLst>
          </c:dPt>
          <c:dPt>
            <c:idx val="16"/>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5-A74E-4B0A-849D-3084F4EB03DF}"/>
              </c:ext>
            </c:extLst>
          </c:dPt>
          <c:dPt>
            <c:idx val="21"/>
            <c:marker>
              <c:symbol val="none"/>
            </c:marker>
            <c:bubble3D val="0"/>
            <c:spPr>
              <a:ln w="19050" cap="rnd">
                <a:noFill/>
                <a:prstDash val="sysDash"/>
                <a:round/>
              </a:ln>
              <a:effectLst/>
            </c:spPr>
            <c:extLst>
              <c:ext xmlns:c16="http://schemas.microsoft.com/office/drawing/2014/chart" uri="{C3380CC4-5D6E-409C-BE32-E72D297353CC}">
                <c16:uniqueId val="{00000007-6A1F-4408-9098-D112EBDD24E0}"/>
              </c:ext>
            </c:extLst>
          </c:dPt>
          <c:cat>
            <c:strRef>
              <c:f>Sheet1!$B$1:$Y$1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Sheet1!$B$3:$Y$3</c:f>
              <c:numCache>
                <c:formatCode>0</c:formatCode>
                <c:ptCount val="24"/>
                <c:pt idx="0">
                  <c:v>10272.083333333334</c:v>
                </c:pt>
                <c:pt idx="1">
                  <c:v>10272.083333333334</c:v>
                </c:pt>
                <c:pt idx="2">
                  <c:v>10272.083333333334</c:v>
                </c:pt>
                <c:pt idx="3">
                  <c:v>10272.083333333334</c:v>
                </c:pt>
                <c:pt idx="4">
                  <c:v>10272.083333333334</c:v>
                </c:pt>
                <c:pt idx="5">
                  <c:v>10272.083333333334</c:v>
                </c:pt>
                <c:pt idx="6">
                  <c:v>10272.083333333334</c:v>
                </c:pt>
                <c:pt idx="7">
                  <c:v>10272.083333333334</c:v>
                </c:pt>
                <c:pt idx="8">
                  <c:v>10272.083333333334</c:v>
                </c:pt>
                <c:pt idx="9">
                  <c:v>11558.333333333334</c:v>
                </c:pt>
                <c:pt idx="10">
                  <c:v>11558.333333333334</c:v>
                </c:pt>
                <c:pt idx="11">
                  <c:v>11558.333333333334</c:v>
                </c:pt>
                <c:pt idx="12">
                  <c:v>11558.333333333334</c:v>
                </c:pt>
                <c:pt idx="13">
                  <c:v>11558.333333333334</c:v>
                </c:pt>
                <c:pt idx="14">
                  <c:v>11558.333333333334</c:v>
                </c:pt>
                <c:pt idx="15">
                  <c:v>11558.333333333334</c:v>
                </c:pt>
                <c:pt idx="16">
                  <c:v>11558.333333333334</c:v>
                </c:pt>
                <c:pt idx="17">
                  <c:v>11558.333333333334</c:v>
                </c:pt>
                <c:pt idx="18">
                  <c:v>11558.333333333334</c:v>
                </c:pt>
                <c:pt idx="19">
                  <c:v>11558.333333333334</c:v>
                </c:pt>
                <c:pt idx="20">
                  <c:v>11558.333333333334</c:v>
                </c:pt>
                <c:pt idx="21">
                  <c:v>12311.166666666666</c:v>
                </c:pt>
                <c:pt idx="22">
                  <c:v>12311.166666666666</c:v>
                </c:pt>
                <c:pt idx="23">
                  <c:v>12311.166666666666</c:v>
                </c:pt>
              </c:numCache>
            </c:numRef>
          </c:val>
          <c:smooth val="0"/>
          <c:extLst>
            <c:ext xmlns:c16="http://schemas.microsoft.com/office/drawing/2014/chart" uri="{C3380CC4-5D6E-409C-BE32-E72D297353CC}">
              <c16:uniqueId val="{00000005-FACC-493A-A8A6-4FD81256E4FF}"/>
            </c:ext>
          </c:extLst>
        </c:ser>
        <c:dLbls>
          <c:showLegendKey val="0"/>
          <c:showVal val="0"/>
          <c:showCatName val="0"/>
          <c:showSerName val="0"/>
          <c:showPercent val="0"/>
          <c:showBubbleSize val="0"/>
        </c:dLbls>
        <c:marker val="1"/>
        <c:smooth val="0"/>
        <c:axId val="497362464"/>
        <c:axId val="497368368"/>
      </c:lineChart>
      <c:dateAx>
        <c:axId val="497362464"/>
        <c:scaling>
          <c:orientation val="minMax"/>
        </c:scaling>
        <c:delete val="0"/>
        <c:axPos val="b"/>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8368"/>
        <c:crosses val="autoZero"/>
        <c:auto val="0"/>
        <c:lblOffset val="100"/>
        <c:baseTimeUnit val="days"/>
      </c:dateAx>
      <c:valAx>
        <c:axId val="497368368"/>
        <c:scaling>
          <c:orientation val="minMax"/>
          <c:max val="14500"/>
          <c:min val="8000"/>
        </c:scaling>
        <c:delete val="0"/>
        <c:axPos val="l"/>
        <c:numFmt formatCode="0" sourceLinked="1"/>
        <c:majorTickMark val="none"/>
        <c:minorTickMark val="none"/>
        <c:tickLblPos val="none"/>
        <c:spPr>
          <a:solidFill>
            <a:schemeClr val="tx2"/>
          </a:solid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2464"/>
        <c:crossesAt val="22"/>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4.9699025269655014E-2"/>
          <c:w val="0.96793006133818005"/>
          <c:h val="0.89978152546859969"/>
        </c:manualLayout>
      </c:layout>
      <c:barChart>
        <c:barDir val="col"/>
        <c:grouping val="clustered"/>
        <c:varyColors val="0"/>
        <c:ser>
          <c:idx val="0"/>
          <c:order val="0"/>
          <c:tx>
            <c:strRef>
              <c:f>Sheet1!$A$2</c:f>
              <c:strCache>
                <c:ptCount val="1"/>
                <c:pt idx="0">
                  <c:v>hours</c:v>
                </c:pt>
              </c:strCache>
            </c:strRef>
          </c:tx>
          <c:spPr>
            <a:solidFill>
              <a:schemeClr val="bg2"/>
            </a:solidFill>
            <a:ln w="38100">
              <a:noFill/>
            </a:ln>
            <a:effectLst/>
          </c:spPr>
          <c:invertIfNegative val="0"/>
          <c:cat>
            <c:strRef>
              <c:f>Sheet1!$B$1:$Y$1</c:f>
              <c:strCache>
                <c:ptCount val="24"/>
                <c:pt idx="0">
                  <c:v>Nov-19</c:v>
                </c:pt>
                <c:pt idx="1">
                  <c:v>Dec-19</c:v>
                </c:pt>
                <c:pt idx="2">
                  <c:v>Jan-20</c:v>
                </c:pt>
                <c:pt idx="3">
                  <c:v>Feb-20</c:v>
                </c:pt>
                <c:pt idx="4">
                  <c:v>Mar-20</c:v>
                </c:pt>
                <c:pt idx="5">
                  <c:v>Apr-20</c:v>
                </c:pt>
                <c:pt idx="6">
                  <c:v>May-20</c:v>
                </c:pt>
                <c:pt idx="7">
                  <c:v>Jun-20</c:v>
                </c:pt>
                <c:pt idx="8">
                  <c:v>Jul-20</c:v>
                </c:pt>
                <c:pt idx="9">
                  <c:v>Aug-20</c:v>
                </c:pt>
                <c:pt idx="10">
                  <c:v>Sep-20</c:v>
                </c:pt>
                <c:pt idx="11">
                  <c:v>Oct-20</c:v>
                </c:pt>
                <c:pt idx="12">
                  <c:v>Nov-20</c:v>
                </c:pt>
                <c:pt idx="13">
                  <c:v>Dec-20</c:v>
                </c:pt>
                <c:pt idx="14">
                  <c:v>Jan-21</c:v>
                </c:pt>
                <c:pt idx="15">
                  <c:v>Feb-21</c:v>
                </c:pt>
                <c:pt idx="16">
                  <c:v>Mar-21</c:v>
                </c:pt>
                <c:pt idx="17">
                  <c:v>Apr-21</c:v>
                </c:pt>
                <c:pt idx="18">
                  <c:v>May-21</c:v>
                </c:pt>
                <c:pt idx="19">
                  <c:v>Jun-21</c:v>
                </c:pt>
                <c:pt idx="20">
                  <c:v>Jul-21</c:v>
                </c:pt>
                <c:pt idx="21">
                  <c:v>Aug-21</c:v>
                </c:pt>
                <c:pt idx="22">
                  <c:v>Sep-21</c:v>
                </c:pt>
                <c:pt idx="23">
                  <c:v>21-Oct</c:v>
                </c:pt>
              </c:strCache>
            </c:strRef>
          </c:cat>
          <c:val>
            <c:numRef>
              <c:f>Sheet1!$B$2:$Y$2</c:f>
              <c:numCache>
                <c:formatCode>0</c:formatCode>
                <c:ptCount val="24"/>
                <c:pt idx="0">
                  <c:v>458.75</c:v>
                </c:pt>
                <c:pt idx="1">
                  <c:v>418.62</c:v>
                </c:pt>
                <c:pt idx="2">
                  <c:v>695.7</c:v>
                </c:pt>
                <c:pt idx="3">
                  <c:v>3362.7</c:v>
                </c:pt>
                <c:pt idx="4">
                  <c:v>194.25</c:v>
                </c:pt>
                <c:pt idx="5">
                  <c:v>392.5</c:v>
                </c:pt>
                <c:pt idx="6">
                  <c:v>596</c:v>
                </c:pt>
                <c:pt idx="7">
                  <c:v>2101</c:v>
                </c:pt>
                <c:pt idx="8">
                  <c:v>377</c:v>
                </c:pt>
                <c:pt idx="9">
                  <c:v>204</c:v>
                </c:pt>
                <c:pt idx="10">
                  <c:v>268</c:v>
                </c:pt>
                <c:pt idx="11">
                  <c:v>231</c:v>
                </c:pt>
                <c:pt idx="12">
                  <c:v>416</c:v>
                </c:pt>
                <c:pt idx="13">
                  <c:v>620</c:v>
                </c:pt>
                <c:pt idx="14">
                  <c:v>136</c:v>
                </c:pt>
                <c:pt idx="15">
                  <c:v>511</c:v>
                </c:pt>
                <c:pt idx="16">
                  <c:v>348</c:v>
                </c:pt>
                <c:pt idx="17">
                  <c:v>573</c:v>
                </c:pt>
                <c:pt idx="18">
                  <c:v>510</c:v>
                </c:pt>
                <c:pt idx="19">
                  <c:v>2732</c:v>
                </c:pt>
                <c:pt idx="20">
                  <c:v>339</c:v>
                </c:pt>
                <c:pt idx="21">
                  <c:v>597</c:v>
                </c:pt>
                <c:pt idx="22">
                  <c:v>422</c:v>
                </c:pt>
                <c:pt idx="23">
                  <c:v>374</c:v>
                </c:pt>
              </c:numCache>
            </c:numRef>
          </c:val>
          <c:extLst>
            <c:ext xmlns:c16="http://schemas.microsoft.com/office/drawing/2014/chart" uri="{C3380CC4-5D6E-409C-BE32-E72D297353CC}">
              <c16:uniqueId val="{00000000-B005-4EA9-8BF0-5629AF36F88E}"/>
            </c:ext>
          </c:extLst>
        </c:ser>
        <c:dLbls>
          <c:showLegendKey val="0"/>
          <c:showVal val="0"/>
          <c:showCatName val="0"/>
          <c:showSerName val="0"/>
          <c:showPercent val="0"/>
          <c:showBubbleSize val="0"/>
        </c:dLbls>
        <c:gapWidth val="30"/>
        <c:axId val="1722791231"/>
        <c:axId val="1722779167"/>
      </c:barChart>
      <c:lineChart>
        <c:grouping val="standard"/>
        <c:varyColors val="0"/>
        <c:ser>
          <c:idx val="1"/>
          <c:order val="1"/>
          <c:tx>
            <c:strRef>
              <c:f>Sheet1!$A$3</c:f>
              <c:strCache>
                <c:ptCount val="1"/>
                <c:pt idx="0">
                  <c:v>Goal</c:v>
                </c:pt>
              </c:strCache>
            </c:strRef>
          </c:tx>
          <c:spPr>
            <a:ln w="28575" cap="rnd">
              <a:solidFill>
                <a:schemeClr val="accent2">
                  <a:lumMod val="75000"/>
                </a:schemeClr>
              </a:solidFill>
              <a:prstDash val="sysDash"/>
              <a:round/>
            </a:ln>
            <a:effectLst/>
          </c:spPr>
          <c:marker>
            <c:symbol val="none"/>
          </c:marker>
          <c:dPt>
            <c:idx val="20"/>
            <c:marker>
              <c:symbol val="none"/>
            </c:marker>
            <c:bubble3D val="0"/>
            <c:spPr>
              <a:ln w="28575" cap="rnd">
                <a:noFill/>
                <a:prstDash val="sysDash"/>
                <a:round/>
              </a:ln>
              <a:effectLst/>
            </c:spPr>
            <c:extLst>
              <c:ext xmlns:c16="http://schemas.microsoft.com/office/drawing/2014/chart" uri="{C3380CC4-5D6E-409C-BE32-E72D297353CC}">
                <c16:uniqueId val="{00000001-C5A4-4FDA-B514-74AB30D0EB04}"/>
              </c:ext>
            </c:extLst>
          </c:dPt>
          <c:cat>
            <c:strRef>
              <c:f>Sheet1!$B$1:$Y$1</c:f>
              <c:strCache>
                <c:ptCount val="24"/>
                <c:pt idx="0">
                  <c:v>Nov-19</c:v>
                </c:pt>
                <c:pt idx="1">
                  <c:v>Dec-19</c:v>
                </c:pt>
                <c:pt idx="2">
                  <c:v>Jan-20</c:v>
                </c:pt>
                <c:pt idx="3">
                  <c:v>Feb-20</c:v>
                </c:pt>
                <c:pt idx="4">
                  <c:v>Mar-20</c:v>
                </c:pt>
                <c:pt idx="5">
                  <c:v>Apr-20</c:v>
                </c:pt>
                <c:pt idx="6">
                  <c:v>May-20</c:v>
                </c:pt>
                <c:pt idx="7">
                  <c:v>Jun-20</c:v>
                </c:pt>
                <c:pt idx="8">
                  <c:v>Jul-20</c:v>
                </c:pt>
                <c:pt idx="9">
                  <c:v>Aug-20</c:v>
                </c:pt>
                <c:pt idx="10">
                  <c:v>Sep-20</c:v>
                </c:pt>
                <c:pt idx="11">
                  <c:v>Oct-20</c:v>
                </c:pt>
                <c:pt idx="12">
                  <c:v>Nov-20</c:v>
                </c:pt>
                <c:pt idx="13">
                  <c:v>Dec-20</c:v>
                </c:pt>
                <c:pt idx="14">
                  <c:v>Jan-21</c:v>
                </c:pt>
                <c:pt idx="15">
                  <c:v>Feb-21</c:v>
                </c:pt>
                <c:pt idx="16">
                  <c:v>Mar-21</c:v>
                </c:pt>
                <c:pt idx="17">
                  <c:v>Apr-21</c:v>
                </c:pt>
                <c:pt idx="18">
                  <c:v>May-21</c:v>
                </c:pt>
                <c:pt idx="19">
                  <c:v>Jun-21</c:v>
                </c:pt>
                <c:pt idx="20">
                  <c:v>Jul-21</c:v>
                </c:pt>
                <c:pt idx="21">
                  <c:v>Aug-21</c:v>
                </c:pt>
                <c:pt idx="22">
                  <c:v>Sep-21</c:v>
                </c:pt>
                <c:pt idx="23">
                  <c:v>21-Oct</c:v>
                </c:pt>
              </c:strCache>
            </c:strRef>
          </c:cat>
          <c:val>
            <c:numRef>
              <c:f>Sheet1!$B$3:$Y$3</c:f>
              <c:numCache>
                <c:formatCode>0</c:formatCode>
                <c:ptCount val="24"/>
                <c:pt idx="0">
                  <c:v>833.33333333333337</c:v>
                </c:pt>
                <c:pt idx="1">
                  <c:v>833.33333333333337</c:v>
                </c:pt>
                <c:pt idx="2">
                  <c:v>833.33333333333337</c:v>
                </c:pt>
                <c:pt idx="3">
                  <c:v>833.33333333333337</c:v>
                </c:pt>
                <c:pt idx="4">
                  <c:v>833.33333333333337</c:v>
                </c:pt>
                <c:pt idx="5">
                  <c:v>833.33333333333337</c:v>
                </c:pt>
                <c:pt idx="6">
                  <c:v>833.33333333333337</c:v>
                </c:pt>
                <c:pt idx="7">
                  <c:v>833.33333333333337</c:v>
                </c:pt>
                <c:pt idx="8">
                  <c:v>833.33333333333337</c:v>
                </c:pt>
                <c:pt idx="9">
                  <c:v>833.33333333333337</c:v>
                </c:pt>
                <c:pt idx="10">
                  <c:v>833.33333333333337</c:v>
                </c:pt>
                <c:pt idx="11">
                  <c:v>833.33333333333337</c:v>
                </c:pt>
                <c:pt idx="12">
                  <c:v>833.33333333333337</c:v>
                </c:pt>
                <c:pt idx="13">
                  <c:v>833.33333333333337</c:v>
                </c:pt>
                <c:pt idx="14">
                  <c:v>833.33333333333337</c:v>
                </c:pt>
                <c:pt idx="15">
                  <c:v>833.33333333333337</c:v>
                </c:pt>
                <c:pt idx="16">
                  <c:v>833.33333333333337</c:v>
                </c:pt>
                <c:pt idx="17">
                  <c:v>833.33333333333337</c:v>
                </c:pt>
                <c:pt idx="18">
                  <c:v>833.33333333333337</c:v>
                </c:pt>
                <c:pt idx="19">
                  <c:v>833.33333333333337</c:v>
                </c:pt>
                <c:pt idx="20">
                  <c:v>625</c:v>
                </c:pt>
                <c:pt idx="21">
                  <c:v>625</c:v>
                </c:pt>
                <c:pt idx="22">
                  <c:v>625</c:v>
                </c:pt>
                <c:pt idx="23">
                  <c:v>625</c:v>
                </c:pt>
              </c:numCache>
            </c:numRef>
          </c:val>
          <c:smooth val="0"/>
          <c:extLst>
            <c:ext xmlns:c16="http://schemas.microsoft.com/office/drawing/2014/chart" uri="{C3380CC4-5D6E-409C-BE32-E72D297353CC}">
              <c16:uniqueId val="{00000001-B005-4EA9-8BF0-5629AF36F88E}"/>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scaling>
        <c:delete val="0"/>
        <c:axPos val="l"/>
        <c:numFmt formatCode="0%" sourceLinked="0"/>
        <c:majorTickMark val="none"/>
        <c:minorTickMark val="none"/>
        <c:tickLblPos val="none"/>
        <c:spPr>
          <a:noFill/>
          <a:ln w="22225">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1"/>
        <c:crossBetween val="between"/>
        <c:majorUnit val="6.000000000000001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4.9699025269655014E-2"/>
          <c:w val="0.96793006133818005"/>
          <c:h val="0.89978152546859969"/>
        </c:manualLayout>
      </c:layout>
      <c:lineChart>
        <c:grouping val="standard"/>
        <c:varyColors val="0"/>
        <c:ser>
          <c:idx val="0"/>
          <c:order val="0"/>
          <c:tx>
            <c:strRef>
              <c:f>Sheet1!$A$2</c:f>
              <c:strCache>
                <c:ptCount val="1"/>
                <c:pt idx="0">
                  <c:v>retention</c:v>
                </c:pt>
              </c:strCache>
            </c:strRef>
          </c:tx>
          <c:spPr>
            <a:ln w="38100" cap="rnd">
              <a:solidFill>
                <a:schemeClr val="bg2"/>
              </a:solidFill>
              <a:round/>
            </a:ln>
            <a:effectLst/>
          </c:spPr>
          <c:marker>
            <c:symbol val="circle"/>
            <c:size val="7"/>
            <c:spPr>
              <a:solidFill>
                <a:schemeClr val="bg2"/>
              </a:solidFill>
              <a:ln w="9525">
                <a:solidFill>
                  <a:schemeClr val="bg2"/>
                </a:solidFill>
              </a:ln>
              <a:effectLst/>
            </c:spPr>
          </c:marker>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Sheet1!$G$2:$AD$2</c:f>
              <c:numCache>
                <c:formatCode>0.00%</c:formatCode>
                <c:ptCount val="24"/>
                <c:pt idx="0">
                  <c:v>0.99099999999999999</c:v>
                </c:pt>
                <c:pt idx="1">
                  <c:v>0.98599999999999999</c:v>
                </c:pt>
                <c:pt idx="2">
                  <c:v>0.99399999999999999</c:v>
                </c:pt>
                <c:pt idx="3">
                  <c:v>0.99399999999999999</c:v>
                </c:pt>
                <c:pt idx="4">
                  <c:v>0.98899999999999999</c:v>
                </c:pt>
                <c:pt idx="5">
                  <c:v>0.99099999999999999</c:v>
                </c:pt>
                <c:pt idx="6">
                  <c:v>0.98499999999999999</c:v>
                </c:pt>
                <c:pt idx="7">
                  <c:v>0.995</c:v>
                </c:pt>
                <c:pt idx="8">
                  <c:v>0.99399999999999999</c:v>
                </c:pt>
                <c:pt idx="9">
                  <c:v>0.99260130921595013</c:v>
                </c:pt>
                <c:pt idx="10">
                  <c:v>0.98597771937118173</c:v>
                </c:pt>
                <c:pt idx="11">
                  <c:v>0.9949266120337944</c:v>
                </c:pt>
                <c:pt idx="12">
                  <c:v>0.99091017989388164</c:v>
                </c:pt>
                <c:pt idx="13">
                  <c:v>0.99224899060718585</c:v>
                </c:pt>
                <c:pt idx="14">
                  <c:v>0.99295362782471441</c:v>
                </c:pt>
                <c:pt idx="15">
                  <c:v>0.99224899060718585</c:v>
                </c:pt>
                <c:pt idx="16">
                  <c:v>0.9881620947455203</c:v>
                </c:pt>
                <c:pt idx="17">
                  <c:v>0.98601295123205812</c:v>
                </c:pt>
                <c:pt idx="18">
                  <c:v>0.98950090545882452</c:v>
                </c:pt>
                <c:pt idx="19">
                  <c:v>0.98943044173707162</c:v>
                </c:pt>
                <c:pt idx="20">
                  <c:v>0.98686539488101588</c:v>
                </c:pt>
                <c:pt idx="21">
                  <c:v>0.979716869729512</c:v>
                </c:pt>
                <c:pt idx="22">
                  <c:v>0.9843708756477404</c:v>
                </c:pt>
                <c:pt idx="23">
                  <c:v>0.97724888725087178</c:v>
                </c:pt>
              </c:numCache>
            </c:numRef>
          </c:val>
          <c:smooth val="0"/>
          <c:extLst>
            <c:ext xmlns:c16="http://schemas.microsoft.com/office/drawing/2014/chart" uri="{C3380CC4-5D6E-409C-BE32-E72D297353CC}">
              <c16:uniqueId val="{00000000-C09C-42DE-8E03-BC705A59343F}"/>
            </c:ext>
          </c:extLst>
        </c:ser>
        <c:ser>
          <c:idx val="1"/>
          <c:order val="1"/>
          <c:tx>
            <c:strRef>
              <c:f>Sheet1!$A$3</c:f>
              <c:strCache>
                <c:ptCount val="1"/>
                <c:pt idx="0">
                  <c:v>Goal</c:v>
                </c:pt>
              </c:strCache>
            </c:strRef>
          </c:tx>
          <c:spPr>
            <a:ln w="28575" cap="rnd">
              <a:solidFill>
                <a:schemeClr val="accent2">
                  <a:lumMod val="75000"/>
                </a:schemeClr>
              </a:solidFill>
              <a:prstDash val="sysDash"/>
              <a:round/>
            </a:ln>
            <a:effectLst/>
          </c:spPr>
          <c:marker>
            <c:symbol val="none"/>
          </c:marker>
          <c:dPt>
            <c:idx val="9"/>
            <c:marker>
              <c:symbol val="none"/>
            </c:marker>
            <c:bubble3D val="0"/>
            <c:spPr>
              <a:ln w="28575" cap="rnd">
                <a:noFill/>
                <a:prstDash val="sysDash"/>
                <a:round/>
              </a:ln>
              <a:effectLst/>
            </c:spPr>
            <c:extLst>
              <c:ext xmlns:c16="http://schemas.microsoft.com/office/drawing/2014/chart" uri="{C3380CC4-5D6E-409C-BE32-E72D297353CC}">
                <c16:uniqueId val="{00000001-6D98-49C1-9597-17D831FA3F99}"/>
              </c:ext>
            </c:extLst>
          </c:dPt>
          <c:dPt>
            <c:idx val="10"/>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3-6D98-49C1-9597-17D831FA3F99}"/>
              </c:ext>
            </c:extLst>
          </c:dPt>
          <c:dPt>
            <c:idx val="21"/>
            <c:marker>
              <c:symbol val="none"/>
            </c:marker>
            <c:bubble3D val="0"/>
            <c:spPr>
              <a:ln w="28575" cap="rnd">
                <a:noFill/>
                <a:prstDash val="sysDash"/>
                <a:round/>
              </a:ln>
              <a:effectLst/>
            </c:spPr>
            <c:extLst>
              <c:ext xmlns:c16="http://schemas.microsoft.com/office/drawing/2014/chart" uri="{C3380CC4-5D6E-409C-BE32-E72D297353CC}">
                <c16:uniqueId val="{00000008-EB50-4186-B263-46E6EB3881AF}"/>
              </c:ext>
            </c:extLst>
          </c:dPt>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Sheet1!$G$3:$AD$3</c:f>
              <c:numCache>
                <c:formatCode>0.00%</c:formatCode>
                <c:ptCount val="24"/>
                <c:pt idx="0">
                  <c:v>0.98966666666666669</c:v>
                </c:pt>
                <c:pt idx="1">
                  <c:v>0.98966666666666669</c:v>
                </c:pt>
                <c:pt idx="2">
                  <c:v>0.98966666666666669</c:v>
                </c:pt>
                <c:pt idx="3">
                  <c:v>0.98966666666666669</c:v>
                </c:pt>
                <c:pt idx="4">
                  <c:v>0.98966666666666669</c:v>
                </c:pt>
                <c:pt idx="5">
                  <c:v>0.98966666666666669</c:v>
                </c:pt>
                <c:pt idx="6">
                  <c:v>0.98966666666666669</c:v>
                </c:pt>
                <c:pt idx="7" formatCode="0.0%">
                  <c:v>0.98966666666666669</c:v>
                </c:pt>
                <c:pt idx="8" formatCode="0.0%">
                  <c:v>0.98966666666666669</c:v>
                </c:pt>
                <c:pt idx="9" formatCode="0.0%">
                  <c:v>0.99208333333333332</c:v>
                </c:pt>
                <c:pt idx="10" formatCode="0.0%">
                  <c:v>0.99208333333333332</c:v>
                </c:pt>
                <c:pt idx="11" formatCode="0.0%">
                  <c:v>0.99208333333333332</c:v>
                </c:pt>
                <c:pt idx="12" formatCode="0.0%">
                  <c:v>0.99208333333333332</c:v>
                </c:pt>
                <c:pt idx="13" formatCode="0.0%">
                  <c:v>0.99208333333333332</c:v>
                </c:pt>
                <c:pt idx="14" formatCode="0.0%">
                  <c:v>0.99208333333333332</c:v>
                </c:pt>
                <c:pt idx="15" formatCode="0.0%">
                  <c:v>0.99208333333333332</c:v>
                </c:pt>
                <c:pt idx="16" formatCode="0.0%">
                  <c:v>0.99208333333333332</c:v>
                </c:pt>
                <c:pt idx="17" formatCode="0.0%">
                  <c:v>0.99208333333333332</c:v>
                </c:pt>
                <c:pt idx="18" formatCode="0.0%">
                  <c:v>0.99208333333333332</c:v>
                </c:pt>
                <c:pt idx="19" formatCode="0.0%">
                  <c:v>0.99208333333333332</c:v>
                </c:pt>
                <c:pt idx="20" formatCode="0.0%">
                  <c:v>0.99208333333333298</c:v>
                </c:pt>
                <c:pt idx="21" formatCode="0.0%">
                  <c:v>0.9916666666666667</c:v>
                </c:pt>
                <c:pt idx="22" formatCode="0.0%">
                  <c:v>0.9916666666666667</c:v>
                </c:pt>
                <c:pt idx="23" formatCode="0.0%">
                  <c:v>0.9916666666666667</c:v>
                </c:pt>
              </c:numCache>
            </c:numRef>
          </c:val>
          <c:smooth val="0"/>
          <c:extLst>
            <c:ext xmlns:c16="http://schemas.microsoft.com/office/drawing/2014/chart" uri="{C3380CC4-5D6E-409C-BE32-E72D297353CC}">
              <c16:uniqueId val="{00000001-1C27-4B93-AE9D-C8CD6D77A8FF}"/>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1"/>
        <c:axPos val="b"/>
        <c:numFmt formatCode="General" sourceLinked="1"/>
        <c:majorTickMark val="none"/>
        <c:minorTickMark val="none"/>
        <c:tickLblPos val="none"/>
        <c:crossAx val="1722779167"/>
        <c:crosses val="autoZero"/>
        <c:auto val="0"/>
        <c:lblOffset val="100"/>
        <c:baseTimeUnit val="days"/>
      </c:dateAx>
      <c:valAx>
        <c:axId val="1722779167"/>
        <c:scaling>
          <c:orientation val="minMax"/>
          <c:max val="1"/>
          <c:min val="0.96500000000000008"/>
        </c:scaling>
        <c:delete val="0"/>
        <c:axPos val="l"/>
        <c:numFmt formatCode="0%" sourceLinked="0"/>
        <c:majorTickMark val="none"/>
        <c:minorTickMark val="none"/>
        <c:tickLblPos val="none"/>
        <c:spPr>
          <a:noFill/>
          <a:ln w="2540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2"/>
        <c:crossBetween val="between"/>
        <c:majorUnit val="6.000000000000001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4.9699025269655014E-2"/>
          <c:w val="0.96793006133818005"/>
          <c:h val="0.89978152546859969"/>
        </c:manualLayout>
      </c:layout>
      <c:lineChart>
        <c:grouping val="standard"/>
        <c:varyColors val="0"/>
        <c:ser>
          <c:idx val="0"/>
          <c:order val="0"/>
          <c:tx>
            <c:strRef>
              <c:f>Sheet1!$A$2</c:f>
              <c:strCache>
                <c:ptCount val="1"/>
                <c:pt idx="0">
                  <c:v>BSN%</c:v>
                </c:pt>
              </c:strCache>
            </c:strRef>
          </c:tx>
          <c:spPr>
            <a:ln w="38100" cap="rnd">
              <a:solidFill>
                <a:schemeClr val="bg2"/>
              </a:solidFill>
              <a:round/>
            </a:ln>
            <a:effectLst/>
          </c:spPr>
          <c:marker>
            <c:symbol val="circle"/>
            <c:size val="7"/>
            <c:spPr>
              <a:solidFill>
                <a:schemeClr val="bg2"/>
              </a:solidFill>
              <a:ln w="9525">
                <a:solidFill>
                  <a:schemeClr val="bg2"/>
                </a:solidFill>
              </a:ln>
              <a:effectLst/>
            </c:spPr>
          </c:marker>
          <c:cat>
            <c:strRef>
              <c:f>Sheet1!$B$1:$Y$1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Sheet1!$B$2:$Y$2</c:f>
              <c:numCache>
                <c:formatCode>0.00%</c:formatCode>
                <c:ptCount val="24"/>
                <c:pt idx="0">
                  <c:v>0.81799999999999995</c:v>
                </c:pt>
                <c:pt idx="1">
                  <c:v>0.81699999999999995</c:v>
                </c:pt>
                <c:pt idx="2">
                  <c:v>0.81899999999999995</c:v>
                </c:pt>
                <c:pt idx="3">
                  <c:v>0.82499999999999996</c:v>
                </c:pt>
                <c:pt idx="4">
                  <c:v>0.82899999999999996</c:v>
                </c:pt>
                <c:pt idx="5">
                  <c:v>0.82699999999999996</c:v>
                </c:pt>
                <c:pt idx="6">
                  <c:v>0.82899999999999996</c:v>
                </c:pt>
                <c:pt idx="7">
                  <c:v>0.81200000000000006</c:v>
                </c:pt>
                <c:pt idx="8">
                  <c:v>0.82899999999999996</c:v>
                </c:pt>
                <c:pt idx="9">
                  <c:v>0.82199999999999995</c:v>
                </c:pt>
                <c:pt idx="11">
                  <c:v>0.82499999999999996</c:v>
                </c:pt>
                <c:pt idx="12">
                  <c:v>0.83218785796105388</c:v>
                </c:pt>
                <c:pt idx="13">
                  <c:v>0.83142201834862384</c:v>
                </c:pt>
                <c:pt idx="14">
                  <c:v>0.83299999999999996</c:v>
                </c:pt>
                <c:pt idx="15">
                  <c:v>0.83295194508009152</c:v>
                </c:pt>
                <c:pt idx="16">
                  <c:v>0.85099999999999998</c:v>
                </c:pt>
                <c:pt idx="17">
                  <c:v>0.83953359244863968</c:v>
                </c:pt>
                <c:pt idx="18">
                  <c:v>0.83051771117166218</c:v>
                </c:pt>
                <c:pt idx="19">
                  <c:v>0.83223322332233218</c:v>
                </c:pt>
                <c:pt idx="20">
                  <c:v>0.82821075740944017</c:v>
                </c:pt>
                <c:pt idx="22">
                  <c:v>0.83099999999999996</c:v>
                </c:pt>
                <c:pt idx="23">
                  <c:v>0.82929515418502198</c:v>
                </c:pt>
              </c:numCache>
            </c:numRef>
          </c:val>
          <c:smooth val="0"/>
          <c:extLst>
            <c:ext xmlns:c16="http://schemas.microsoft.com/office/drawing/2014/chart" uri="{C3380CC4-5D6E-409C-BE32-E72D297353CC}">
              <c16:uniqueId val="{00000000-1D0F-47A6-A695-0D16DDF199FB}"/>
            </c:ext>
          </c:extLst>
        </c:ser>
        <c:ser>
          <c:idx val="1"/>
          <c:order val="1"/>
          <c:tx>
            <c:strRef>
              <c:f>Sheet1!$A$3</c:f>
              <c:strCache>
                <c:ptCount val="1"/>
                <c:pt idx="0">
                  <c:v>Goal</c:v>
                </c:pt>
              </c:strCache>
            </c:strRef>
          </c:tx>
          <c:spPr>
            <a:ln w="25400" cap="rnd">
              <a:solidFill>
                <a:schemeClr val="accent2">
                  <a:lumMod val="75000"/>
                </a:schemeClr>
              </a:solidFill>
              <a:prstDash val="sysDash"/>
              <a:round/>
            </a:ln>
            <a:effectLst/>
          </c:spPr>
          <c:marker>
            <c:symbol val="none"/>
          </c:marker>
          <c:cat>
            <c:strRef>
              <c:f>Sheet1!$B$1:$Y$1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Sheet1!$B$3:$Y$3</c:f>
              <c:numCache>
                <c:formatCode>0.00%</c:formatCode>
                <c:ptCount val="24"/>
                <c:pt idx="0">
                  <c:v>0.8</c:v>
                </c:pt>
                <c:pt idx="1">
                  <c:v>0.8</c:v>
                </c:pt>
                <c:pt idx="2">
                  <c:v>0.8</c:v>
                </c:pt>
                <c:pt idx="3">
                  <c:v>0.8</c:v>
                </c:pt>
                <c:pt idx="4">
                  <c:v>0.8</c:v>
                </c:pt>
                <c:pt idx="5">
                  <c:v>0.8</c:v>
                </c:pt>
                <c:pt idx="6">
                  <c:v>0.8</c:v>
                </c:pt>
                <c:pt idx="7">
                  <c:v>0.8</c:v>
                </c:pt>
                <c:pt idx="8">
                  <c:v>0.8</c:v>
                </c:pt>
                <c:pt idx="9">
                  <c:v>0.8</c:v>
                </c:pt>
                <c:pt idx="10" formatCode="0%">
                  <c:v>0.8</c:v>
                </c:pt>
                <c:pt idx="11" formatCode="0%">
                  <c:v>0.8</c:v>
                </c:pt>
                <c:pt idx="12" formatCode="0%">
                  <c:v>0.8</c:v>
                </c:pt>
                <c:pt idx="13" formatCode="0%">
                  <c:v>0.8</c:v>
                </c:pt>
                <c:pt idx="14" formatCode="0%">
                  <c:v>0.8</c:v>
                </c:pt>
                <c:pt idx="15" formatCode="0%">
                  <c:v>0.8</c:v>
                </c:pt>
                <c:pt idx="16" formatCode="0%">
                  <c:v>0.8</c:v>
                </c:pt>
                <c:pt idx="17" formatCode="0%">
                  <c:v>0.8</c:v>
                </c:pt>
                <c:pt idx="18" formatCode="0%">
                  <c:v>0.8</c:v>
                </c:pt>
                <c:pt idx="19" formatCode="0%">
                  <c:v>0.8</c:v>
                </c:pt>
                <c:pt idx="20" formatCode="0%">
                  <c:v>0.8</c:v>
                </c:pt>
                <c:pt idx="21" formatCode="0%">
                  <c:v>0.8</c:v>
                </c:pt>
                <c:pt idx="22" formatCode="0%">
                  <c:v>0.8</c:v>
                </c:pt>
                <c:pt idx="23" formatCode="0%">
                  <c:v>0.8</c:v>
                </c:pt>
              </c:numCache>
            </c:numRef>
          </c:val>
          <c:smooth val="0"/>
          <c:extLst>
            <c:ext xmlns:c16="http://schemas.microsoft.com/office/drawing/2014/chart" uri="{C3380CC4-5D6E-409C-BE32-E72D297353CC}">
              <c16:uniqueId val="{00000010-1D0F-47A6-A695-0D16DDF199FB}"/>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0.9"/>
          <c:min val="0.7400000000000001"/>
        </c:scaling>
        <c:delete val="0"/>
        <c:axPos val="l"/>
        <c:numFmt formatCode="0%" sourceLinked="0"/>
        <c:majorTickMark val="none"/>
        <c:minorTickMark val="none"/>
        <c:tickLblPos val="none"/>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2"/>
        <c:crossBetween val="between"/>
        <c:majorUnit val="6.000000000000001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4.9699025269655014E-2"/>
          <c:w val="0.96793006133818005"/>
          <c:h val="0.89978152546859969"/>
        </c:manualLayout>
      </c:layout>
      <c:lineChart>
        <c:grouping val="standard"/>
        <c:varyColors val="0"/>
        <c:ser>
          <c:idx val="0"/>
          <c:order val="0"/>
          <c:tx>
            <c:strRef>
              <c:f>Sheet1!$A$2</c:f>
              <c:strCache>
                <c:ptCount val="1"/>
                <c:pt idx="0">
                  <c:v>%cert</c:v>
                </c:pt>
              </c:strCache>
            </c:strRef>
          </c:tx>
          <c:spPr>
            <a:ln w="38100" cap="rnd">
              <a:solidFill>
                <a:schemeClr val="bg2"/>
              </a:solidFill>
              <a:round/>
            </a:ln>
            <a:effectLst/>
          </c:spPr>
          <c:marker>
            <c:symbol val="circle"/>
            <c:size val="7"/>
            <c:spPr>
              <a:solidFill>
                <a:schemeClr val="bg2"/>
              </a:solidFill>
              <a:ln w="9525">
                <a:solidFill>
                  <a:schemeClr val="bg2"/>
                </a:solidFill>
              </a:ln>
              <a:effectLst/>
            </c:spPr>
          </c:marker>
          <c:dPt>
            <c:idx val="9"/>
            <c:marker>
              <c:symbol val="circle"/>
              <c:size val="7"/>
              <c:spPr>
                <a:solidFill>
                  <a:schemeClr val="bg2"/>
                </a:solidFill>
                <a:ln w="9525">
                  <a:solidFill>
                    <a:schemeClr val="bg2"/>
                  </a:solidFill>
                </a:ln>
                <a:effectLst/>
              </c:spPr>
            </c:marker>
            <c:bubble3D val="0"/>
            <c:spPr>
              <a:ln w="38100" cap="rnd">
                <a:noFill/>
                <a:round/>
              </a:ln>
              <a:effectLst/>
            </c:spPr>
            <c:extLst>
              <c:ext xmlns:c16="http://schemas.microsoft.com/office/drawing/2014/chart" uri="{C3380CC4-5D6E-409C-BE32-E72D297353CC}">
                <c16:uniqueId val="{00000009-2E7E-4874-80F8-2C21E7DE9853}"/>
              </c:ext>
            </c:extLst>
          </c:dPt>
          <c:cat>
            <c:strRef>
              <c:f>Sheet1!$B$1:$Y$1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Sheet1!$B$2:$Y$2</c:f>
              <c:numCache>
                <c:formatCode>0.00%</c:formatCode>
                <c:ptCount val="24"/>
                <c:pt idx="0">
                  <c:v>0.29599999999999999</c:v>
                </c:pt>
                <c:pt idx="1">
                  <c:v>0.29899999999999999</c:v>
                </c:pt>
                <c:pt idx="2">
                  <c:v>0.29899999999999999</c:v>
                </c:pt>
                <c:pt idx="3">
                  <c:v>0.313</c:v>
                </c:pt>
                <c:pt idx="4">
                  <c:v>0.308</c:v>
                </c:pt>
                <c:pt idx="5">
                  <c:v>0.30199999999999999</c:v>
                </c:pt>
                <c:pt idx="6">
                  <c:v>0.31</c:v>
                </c:pt>
                <c:pt idx="7">
                  <c:v>0.31</c:v>
                </c:pt>
                <c:pt idx="8">
                  <c:v>0.29199999999999998</c:v>
                </c:pt>
                <c:pt idx="9">
                  <c:v>0.39200000000000002</c:v>
                </c:pt>
                <c:pt idx="10">
                  <c:v>0.39200000000000002</c:v>
                </c:pt>
                <c:pt idx="11">
                  <c:v>0.40100000000000002</c:v>
                </c:pt>
                <c:pt idx="12">
                  <c:v>0.39500000000000002</c:v>
                </c:pt>
                <c:pt idx="13">
                  <c:v>0.39900000000000002</c:v>
                </c:pt>
                <c:pt idx="14">
                  <c:v>0.38700000000000001</c:v>
                </c:pt>
                <c:pt idx="15">
                  <c:v>0.38800000000000001</c:v>
                </c:pt>
                <c:pt idx="16">
                  <c:v>0.41199999999999998</c:v>
                </c:pt>
                <c:pt idx="17">
                  <c:v>0.41799999999999998</c:v>
                </c:pt>
                <c:pt idx="18">
                  <c:v>0.41399999999999998</c:v>
                </c:pt>
                <c:pt idx="19">
                  <c:v>0.41099999999999998</c:v>
                </c:pt>
                <c:pt idx="20">
                  <c:v>0.39300000000000002</c:v>
                </c:pt>
                <c:pt idx="21">
                  <c:v>0.39600000000000002</c:v>
                </c:pt>
                <c:pt idx="22">
                  <c:v>0.39600000000000002</c:v>
                </c:pt>
                <c:pt idx="23">
                  <c:v>0.40100000000000002</c:v>
                </c:pt>
              </c:numCache>
            </c:numRef>
          </c:val>
          <c:smooth val="0"/>
          <c:extLst>
            <c:ext xmlns:c16="http://schemas.microsoft.com/office/drawing/2014/chart" uri="{C3380CC4-5D6E-409C-BE32-E72D297353CC}">
              <c16:uniqueId val="{00000000-79A1-40F2-8C28-5D81111D4F1A}"/>
            </c:ext>
          </c:extLst>
        </c:ser>
        <c:ser>
          <c:idx val="1"/>
          <c:order val="1"/>
          <c:tx>
            <c:strRef>
              <c:f>Sheet1!$A$3</c:f>
              <c:strCache>
                <c:ptCount val="1"/>
                <c:pt idx="0">
                  <c:v>Goal</c:v>
                </c:pt>
              </c:strCache>
            </c:strRef>
          </c:tx>
          <c:spPr>
            <a:ln w="25400" cap="rnd">
              <a:solidFill>
                <a:schemeClr val="accent2">
                  <a:lumMod val="75000"/>
                </a:schemeClr>
              </a:solidFill>
              <a:prstDash val="sysDash"/>
              <a:round/>
            </a:ln>
            <a:effectLst/>
          </c:spPr>
          <c:marker>
            <c:symbol val="none"/>
          </c:marker>
          <c:dPt>
            <c:idx val="1"/>
            <c:marker>
              <c:symbol val="none"/>
            </c:marker>
            <c:bubble3D val="0"/>
            <c:spPr>
              <a:ln w="25400" cap="rnd">
                <a:noFill/>
                <a:prstDash val="sysDash"/>
                <a:round/>
              </a:ln>
              <a:effectLst/>
            </c:spPr>
            <c:extLst>
              <c:ext xmlns:c16="http://schemas.microsoft.com/office/drawing/2014/chart" uri="{C3380CC4-5D6E-409C-BE32-E72D297353CC}">
                <c16:uniqueId val="{00000005-A1AF-4CE5-8CD7-F2C45B5C5FCC}"/>
              </c:ext>
            </c:extLst>
          </c:dPt>
          <c:dPt>
            <c:idx val="4"/>
            <c:marker>
              <c:symbol val="none"/>
            </c:marker>
            <c:bubble3D val="0"/>
            <c:spPr>
              <a:ln w="25400" cap="rnd">
                <a:solidFill>
                  <a:schemeClr val="accent2">
                    <a:lumMod val="75000"/>
                  </a:schemeClr>
                </a:solidFill>
                <a:prstDash val="sysDash"/>
                <a:round/>
              </a:ln>
              <a:effectLst/>
            </c:spPr>
            <c:extLst>
              <c:ext xmlns:c16="http://schemas.microsoft.com/office/drawing/2014/chart" uri="{C3380CC4-5D6E-409C-BE32-E72D297353CC}">
                <c16:uniqueId val="{00000003-79A1-40F2-8C28-5D81111D4F1A}"/>
              </c:ext>
            </c:extLst>
          </c:dPt>
          <c:dPt>
            <c:idx val="9"/>
            <c:marker>
              <c:symbol val="none"/>
            </c:marker>
            <c:bubble3D val="0"/>
            <c:spPr>
              <a:ln w="25400" cap="rnd">
                <a:noFill/>
                <a:prstDash val="sysDash"/>
                <a:round/>
              </a:ln>
              <a:effectLst/>
            </c:spPr>
            <c:extLst>
              <c:ext xmlns:c16="http://schemas.microsoft.com/office/drawing/2014/chart" uri="{C3380CC4-5D6E-409C-BE32-E72D297353CC}">
                <c16:uniqueId val="{00000008-2E7E-4874-80F8-2C21E7DE9853}"/>
              </c:ext>
            </c:extLst>
          </c:dPt>
          <c:dPt>
            <c:idx val="13"/>
            <c:marker>
              <c:symbol val="none"/>
            </c:marker>
            <c:bubble3D val="0"/>
            <c:spPr>
              <a:ln w="25400" cap="rnd">
                <a:noFill/>
                <a:prstDash val="sysDash"/>
                <a:round/>
              </a:ln>
              <a:effectLst/>
            </c:spPr>
            <c:extLst>
              <c:ext xmlns:c16="http://schemas.microsoft.com/office/drawing/2014/chart" uri="{C3380CC4-5D6E-409C-BE32-E72D297353CC}">
                <c16:uniqueId val="{00000004-A1AF-4CE5-8CD7-F2C45B5C5FCC}"/>
              </c:ext>
            </c:extLst>
          </c:dPt>
          <c:dPt>
            <c:idx val="16"/>
            <c:marker>
              <c:symbol val="none"/>
            </c:marker>
            <c:bubble3D val="0"/>
            <c:spPr>
              <a:ln w="25400" cap="rnd">
                <a:solidFill>
                  <a:schemeClr val="accent2">
                    <a:lumMod val="75000"/>
                  </a:schemeClr>
                </a:solidFill>
                <a:prstDash val="sysDash"/>
                <a:round/>
              </a:ln>
              <a:effectLst/>
            </c:spPr>
            <c:extLst>
              <c:ext xmlns:c16="http://schemas.microsoft.com/office/drawing/2014/chart" uri="{C3380CC4-5D6E-409C-BE32-E72D297353CC}">
                <c16:uniqueId val="{00000004-79A1-40F2-8C28-5D81111D4F1A}"/>
              </c:ext>
            </c:extLst>
          </c:dPt>
          <c:dPt>
            <c:idx val="21"/>
            <c:marker>
              <c:symbol val="none"/>
            </c:marker>
            <c:bubble3D val="0"/>
            <c:spPr>
              <a:ln w="25400" cap="rnd">
                <a:noFill/>
                <a:prstDash val="sysDash"/>
                <a:round/>
              </a:ln>
              <a:effectLst/>
            </c:spPr>
            <c:extLst>
              <c:ext xmlns:c16="http://schemas.microsoft.com/office/drawing/2014/chart" uri="{C3380CC4-5D6E-409C-BE32-E72D297353CC}">
                <c16:uniqueId val="{0000000A-2E7E-4874-80F8-2C21E7DE9853}"/>
              </c:ext>
            </c:extLst>
          </c:dPt>
          <c:cat>
            <c:strRef>
              <c:f>Sheet1!$B$1:$Y$1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Sheet1!$B$3:$Y$3</c:f>
              <c:numCache>
                <c:formatCode>0.00%</c:formatCode>
                <c:ptCount val="24"/>
                <c:pt idx="0">
                  <c:v>0.32</c:v>
                </c:pt>
                <c:pt idx="1">
                  <c:v>0.32</c:v>
                </c:pt>
                <c:pt idx="2">
                  <c:v>0.32</c:v>
                </c:pt>
                <c:pt idx="3">
                  <c:v>0.32</c:v>
                </c:pt>
                <c:pt idx="4">
                  <c:v>0.32</c:v>
                </c:pt>
                <c:pt idx="5" formatCode="0%">
                  <c:v>0.32</c:v>
                </c:pt>
                <c:pt idx="6" formatCode="0%">
                  <c:v>0.32</c:v>
                </c:pt>
                <c:pt idx="7" formatCode="0%">
                  <c:v>0.32</c:v>
                </c:pt>
                <c:pt idx="8" formatCode="0%">
                  <c:v>0.32</c:v>
                </c:pt>
                <c:pt idx="9" formatCode="0%">
                  <c:v>0.4</c:v>
                </c:pt>
                <c:pt idx="10" formatCode="0%">
                  <c:v>0.4</c:v>
                </c:pt>
                <c:pt idx="11" formatCode="0%">
                  <c:v>0.4</c:v>
                </c:pt>
                <c:pt idx="12" formatCode="0%">
                  <c:v>0.4</c:v>
                </c:pt>
                <c:pt idx="13" formatCode="0%">
                  <c:v>0.4</c:v>
                </c:pt>
                <c:pt idx="14" formatCode="0%">
                  <c:v>0.4</c:v>
                </c:pt>
                <c:pt idx="15" formatCode="0%">
                  <c:v>0.4</c:v>
                </c:pt>
                <c:pt idx="16" formatCode="0%">
                  <c:v>0.4</c:v>
                </c:pt>
                <c:pt idx="17" formatCode="0%">
                  <c:v>0.4</c:v>
                </c:pt>
                <c:pt idx="18" formatCode="0%">
                  <c:v>0.4</c:v>
                </c:pt>
                <c:pt idx="19" formatCode="0%">
                  <c:v>0.4</c:v>
                </c:pt>
                <c:pt idx="20" formatCode="0%">
                  <c:v>0.4</c:v>
                </c:pt>
                <c:pt idx="21" formatCode="0%">
                  <c:v>0.42199999999999999</c:v>
                </c:pt>
                <c:pt idx="22" formatCode="0%">
                  <c:v>0.42199999999999999</c:v>
                </c:pt>
                <c:pt idx="23" formatCode="0%">
                  <c:v>0.42199999999999999</c:v>
                </c:pt>
              </c:numCache>
            </c:numRef>
          </c:val>
          <c:smooth val="0"/>
          <c:extLst>
            <c:ext xmlns:c16="http://schemas.microsoft.com/office/drawing/2014/chart" uri="{C3380CC4-5D6E-409C-BE32-E72D297353CC}">
              <c16:uniqueId val="{00000001-79A1-40F2-8C28-5D81111D4F1A}"/>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0.48000000000000004"/>
          <c:min val="0.28000000000000003"/>
        </c:scaling>
        <c:delete val="0"/>
        <c:axPos val="l"/>
        <c:numFmt formatCode="0%" sourceLinked="0"/>
        <c:majorTickMark val="none"/>
        <c:minorTickMark val="none"/>
        <c:tickLblPos val="none"/>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2"/>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4.9699025269655014E-2"/>
          <c:w val="0.96793006133818005"/>
          <c:h val="0.89978152546859969"/>
        </c:manualLayout>
      </c:layout>
      <c:lineChart>
        <c:grouping val="standard"/>
        <c:varyColors val="0"/>
        <c:ser>
          <c:idx val="0"/>
          <c:order val="0"/>
          <c:tx>
            <c:strRef>
              <c:f>Sheet1!$A$2</c:f>
              <c:strCache>
                <c:ptCount val="1"/>
                <c:pt idx="0">
                  <c:v>%cert</c:v>
                </c:pt>
              </c:strCache>
            </c:strRef>
          </c:tx>
          <c:spPr>
            <a:ln w="38100" cap="rnd">
              <a:solidFill>
                <a:schemeClr val="bg2"/>
              </a:solidFill>
              <a:round/>
            </a:ln>
            <a:effectLst/>
          </c:spPr>
          <c:marker>
            <c:symbol val="none"/>
          </c:marker>
          <c:cat>
            <c:strRef>
              <c:f>Sheet1!$B$1:$Y$1</c:f>
              <c:strCache>
                <c:ptCount val="24"/>
                <c:pt idx="0">
                  <c:v>3/1/2019</c:v>
                </c:pt>
                <c:pt idx="1">
                  <c:v>4/1/2019</c:v>
                </c:pt>
                <c:pt idx="2">
                  <c:v>5/1/2019</c:v>
                </c:pt>
                <c:pt idx="3">
                  <c:v>6/1/2019</c:v>
                </c:pt>
                <c:pt idx="4">
                  <c:v>7/1/2019</c:v>
                </c:pt>
                <c:pt idx="5">
                  <c:v>8/1/2019</c:v>
                </c:pt>
                <c:pt idx="6">
                  <c:v>9/1/2019</c:v>
                </c:pt>
                <c:pt idx="7">
                  <c:v>10/1/2019</c:v>
                </c:pt>
                <c:pt idx="8">
                  <c:v>11/1/2019</c:v>
                </c:pt>
                <c:pt idx="9">
                  <c:v>12/1/2019</c:v>
                </c:pt>
                <c:pt idx="10">
                  <c:v>1/1/2020</c:v>
                </c:pt>
                <c:pt idx="11">
                  <c:v>2/1/2020</c:v>
                </c:pt>
                <c:pt idx="12">
                  <c:v>3/1/2020</c:v>
                </c:pt>
                <c:pt idx="13">
                  <c:v>4/1/2020</c:v>
                </c:pt>
                <c:pt idx="14">
                  <c:v>5/1/2020</c:v>
                </c:pt>
                <c:pt idx="15">
                  <c:v>6/1/2020</c:v>
                </c:pt>
                <c:pt idx="16">
                  <c:v>7/1/2020</c:v>
                </c:pt>
                <c:pt idx="17">
                  <c:v>8/1/2020</c:v>
                </c:pt>
                <c:pt idx="18">
                  <c:v>9/1/2020</c:v>
                </c:pt>
                <c:pt idx="19">
                  <c:v>10/1/2020</c:v>
                </c:pt>
                <c:pt idx="20">
                  <c:v>11/1/2020</c:v>
                </c:pt>
                <c:pt idx="21">
                  <c:v>12/1/2020</c:v>
                </c:pt>
                <c:pt idx="22">
                  <c:v>1/1/2021</c:v>
                </c:pt>
                <c:pt idx="23">
                  <c:v>2/1/2021</c:v>
                </c:pt>
              </c:strCache>
            </c:strRef>
          </c:cat>
          <c:val>
            <c:numRef>
              <c:f>Sheet1!$B$2:$Y$2</c:f>
              <c:numCache>
                <c:formatCode>0.00%</c:formatCode>
                <c:ptCount val="24"/>
                <c:pt idx="0">
                  <c:v>0.20399999999999999</c:v>
                </c:pt>
                <c:pt idx="1">
                  <c:v>0.20200000000000001</c:v>
                </c:pt>
                <c:pt idx="2">
                  <c:v>0.19700000000000001</c:v>
                </c:pt>
                <c:pt idx="4">
                  <c:v>0.20200000000000001</c:v>
                </c:pt>
                <c:pt idx="5">
                  <c:v>0.20200000000000001</c:v>
                </c:pt>
                <c:pt idx="6">
                  <c:v>0.19800000000000001</c:v>
                </c:pt>
                <c:pt idx="7">
                  <c:v>0.19800000000000001</c:v>
                </c:pt>
                <c:pt idx="8">
                  <c:v>0.19500000000000001</c:v>
                </c:pt>
                <c:pt idx="9">
                  <c:v>0.19500000000000001</c:v>
                </c:pt>
                <c:pt idx="10">
                  <c:v>0.20200000000000001</c:v>
                </c:pt>
                <c:pt idx="11">
                  <c:v>0.19700000000000001</c:v>
                </c:pt>
                <c:pt idx="12">
                  <c:v>0.187</c:v>
                </c:pt>
                <c:pt idx="13">
                  <c:v>0.185</c:v>
                </c:pt>
                <c:pt idx="14">
                  <c:v>0.182</c:v>
                </c:pt>
                <c:pt idx="15">
                  <c:v>0.2</c:v>
                </c:pt>
                <c:pt idx="18">
                  <c:v>0.40100000000000002</c:v>
                </c:pt>
                <c:pt idx="19">
                  <c:v>0.39500000000000002</c:v>
                </c:pt>
                <c:pt idx="20">
                  <c:v>0.39900000000000002</c:v>
                </c:pt>
                <c:pt idx="21">
                  <c:v>0.38700000000000001</c:v>
                </c:pt>
                <c:pt idx="22">
                  <c:v>0.38800000000000001</c:v>
                </c:pt>
                <c:pt idx="23">
                  <c:v>0.41199999999999998</c:v>
                </c:pt>
              </c:numCache>
            </c:numRef>
          </c:val>
          <c:smooth val="0"/>
          <c:extLst>
            <c:ext xmlns:c16="http://schemas.microsoft.com/office/drawing/2014/chart" uri="{C3380CC4-5D6E-409C-BE32-E72D297353CC}">
              <c16:uniqueId val="{00000000-46CA-4108-A97D-16257EFCB2D8}"/>
            </c:ext>
          </c:extLst>
        </c:ser>
        <c:ser>
          <c:idx val="1"/>
          <c:order val="1"/>
          <c:tx>
            <c:strRef>
              <c:f>Sheet1!$A$3</c:f>
              <c:strCache>
                <c:ptCount val="1"/>
                <c:pt idx="0">
                  <c:v>Goal</c:v>
                </c:pt>
              </c:strCache>
            </c:strRef>
          </c:tx>
          <c:spPr>
            <a:ln w="25400" cap="rnd">
              <a:solidFill>
                <a:schemeClr val="accent2">
                  <a:lumMod val="75000"/>
                </a:schemeClr>
              </a:solidFill>
              <a:prstDash val="sysDash"/>
              <a:round/>
            </a:ln>
            <a:effectLst/>
          </c:spPr>
          <c:marker>
            <c:symbol val="none"/>
          </c:marker>
          <c:dPt>
            <c:idx val="4"/>
            <c:marker>
              <c:symbol val="none"/>
            </c:marker>
            <c:bubble3D val="0"/>
            <c:spPr>
              <a:ln w="25400" cap="rnd">
                <a:noFill/>
                <a:prstDash val="sysDash"/>
                <a:round/>
              </a:ln>
              <a:effectLst/>
            </c:spPr>
            <c:extLst>
              <c:ext xmlns:c16="http://schemas.microsoft.com/office/drawing/2014/chart" uri="{C3380CC4-5D6E-409C-BE32-E72D297353CC}">
                <c16:uniqueId val="{00000002-46CA-4108-A97D-16257EFCB2D8}"/>
              </c:ext>
            </c:extLst>
          </c:dPt>
          <c:dPt>
            <c:idx val="16"/>
            <c:marker>
              <c:symbol val="none"/>
            </c:marker>
            <c:bubble3D val="0"/>
            <c:spPr>
              <a:ln w="25400" cap="rnd">
                <a:noFill/>
                <a:prstDash val="sysDash"/>
                <a:round/>
              </a:ln>
              <a:effectLst/>
            </c:spPr>
            <c:extLst>
              <c:ext xmlns:c16="http://schemas.microsoft.com/office/drawing/2014/chart" uri="{C3380CC4-5D6E-409C-BE32-E72D297353CC}">
                <c16:uniqueId val="{00000004-46CA-4108-A97D-16257EFCB2D8}"/>
              </c:ext>
            </c:extLst>
          </c:dPt>
          <c:cat>
            <c:strRef>
              <c:f>Sheet1!$B$1:$Y$1</c:f>
              <c:strCache>
                <c:ptCount val="24"/>
                <c:pt idx="0">
                  <c:v>3/1/2019</c:v>
                </c:pt>
                <c:pt idx="1">
                  <c:v>4/1/2019</c:v>
                </c:pt>
                <c:pt idx="2">
                  <c:v>5/1/2019</c:v>
                </c:pt>
                <c:pt idx="3">
                  <c:v>6/1/2019</c:v>
                </c:pt>
                <c:pt idx="4">
                  <c:v>7/1/2019</c:v>
                </c:pt>
                <c:pt idx="5">
                  <c:v>8/1/2019</c:v>
                </c:pt>
                <c:pt idx="6">
                  <c:v>9/1/2019</c:v>
                </c:pt>
                <c:pt idx="7">
                  <c:v>10/1/2019</c:v>
                </c:pt>
                <c:pt idx="8">
                  <c:v>11/1/2019</c:v>
                </c:pt>
                <c:pt idx="9">
                  <c:v>12/1/2019</c:v>
                </c:pt>
                <c:pt idx="10">
                  <c:v>1/1/2020</c:v>
                </c:pt>
                <c:pt idx="11">
                  <c:v>2/1/2020</c:v>
                </c:pt>
                <c:pt idx="12">
                  <c:v>3/1/2020</c:v>
                </c:pt>
                <c:pt idx="13">
                  <c:v>4/1/2020</c:v>
                </c:pt>
                <c:pt idx="14">
                  <c:v>5/1/2020</c:v>
                </c:pt>
                <c:pt idx="15">
                  <c:v>6/1/2020</c:v>
                </c:pt>
                <c:pt idx="16">
                  <c:v>7/1/2020</c:v>
                </c:pt>
                <c:pt idx="17">
                  <c:v>8/1/2020</c:v>
                </c:pt>
                <c:pt idx="18">
                  <c:v>9/1/2020</c:v>
                </c:pt>
                <c:pt idx="19">
                  <c:v>10/1/2020</c:v>
                </c:pt>
                <c:pt idx="20">
                  <c:v>11/1/2020</c:v>
                </c:pt>
                <c:pt idx="21">
                  <c:v>12/1/2020</c:v>
                </c:pt>
                <c:pt idx="22">
                  <c:v>1/1/2021</c:v>
                </c:pt>
                <c:pt idx="23">
                  <c:v>2/1/2021</c:v>
                </c:pt>
              </c:strCache>
            </c:strRef>
          </c:cat>
          <c:val>
            <c:numRef>
              <c:f>Sheet1!$B$3:$Y$3</c:f>
              <c:numCache>
                <c:formatCode>0.00%</c:formatCode>
                <c:ptCount val="24"/>
                <c:pt idx="0">
                  <c:v>0.21</c:v>
                </c:pt>
                <c:pt idx="1">
                  <c:v>0.21</c:v>
                </c:pt>
                <c:pt idx="2">
                  <c:v>0.21</c:v>
                </c:pt>
                <c:pt idx="3">
                  <c:v>0.21</c:v>
                </c:pt>
                <c:pt idx="4">
                  <c:v>0.22</c:v>
                </c:pt>
                <c:pt idx="5">
                  <c:v>0.22</c:v>
                </c:pt>
                <c:pt idx="6">
                  <c:v>0.22</c:v>
                </c:pt>
                <c:pt idx="7">
                  <c:v>0.22</c:v>
                </c:pt>
                <c:pt idx="8">
                  <c:v>0.22</c:v>
                </c:pt>
                <c:pt idx="9">
                  <c:v>0.22</c:v>
                </c:pt>
                <c:pt idx="10">
                  <c:v>0.22</c:v>
                </c:pt>
                <c:pt idx="11">
                  <c:v>0.22</c:v>
                </c:pt>
                <c:pt idx="12" formatCode="0%">
                  <c:v>0.22</c:v>
                </c:pt>
                <c:pt idx="13" formatCode="0%">
                  <c:v>0.22</c:v>
                </c:pt>
                <c:pt idx="14" formatCode="0%">
                  <c:v>0.22</c:v>
                </c:pt>
                <c:pt idx="15" formatCode="0%">
                  <c:v>0.22</c:v>
                </c:pt>
                <c:pt idx="16" formatCode="0%">
                  <c:v>0.45900000000000002</c:v>
                </c:pt>
                <c:pt idx="17" formatCode="0%">
                  <c:v>0.45900000000000002</c:v>
                </c:pt>
                <c:pt idx="18" formatCode="0%">
                  <c:v>0.45900000000000002</c:v>
                </c:pt>
                <c:pt idx="19" formatCode="0%">
                  <c:v>0.45900000000000002</c:v>
                </c:pt>
                <c:pt idx="20" formatCode="0%">
                  <c:v>0.45900000000000002</c:v>
                </c:pt>
                <c:pt idx="21" formatCode="0%">
                  <c:v>0.45900000000000002</c:v>
                </c:pt>
                <c:pt idx="22" formatCode="0%">
                  <c:v>0.45900000000000002</c:v>
                </c:pt>
                <c:pt idx="23" formatCode="0%">
                  <c:v>0.45900000000000002</c:v>
                </c:pt>
              </c:numCache>
            </c:numRef>
          </c:val>
          <c:smooth val="0"/>
          <c:extLst>
            <c:ext xmlns:c16="http://schemas.microsoft.com/office/drawing/2014/chart" uri="{C3380CC4-5D6E-409C-BE32-E72D297353CC}">
              <c16:uniqueId val="{00000005-46CA-4108-A97D-16257EFCB2D8}"/>
            </c:ext>
          </c:extLst>
        </c:ser>
        <c:dLbls>
          <c:showLegendKey val="0"/>
          <c:showVal val="0"/>
          <c:showCatName val="0"/>
          <c:showSerName val="0"/>
          <c:showPercent val="0"/>
          <c:showBubbleSize val="0"/>
        </c:dLbls>
        <c:smooth val="0"/>
        <c:axId val="1722791231"/>
        <c:axId val="1722779167"/>
      </c:lineChart>
      <c:dateAx>
        <c:axId val="1722791231"/>
        <c:scaling>
          <c:orientation val="minMax"/>
        </c:scaling>
        <c:delete val="1"/>
        <c:axPos val="b"/>
        <c:numFmt formatCode="General" sourceLinked="1"/>
        <c:majorTickMark val="out"/>
        <c:minorTickMark val="none"/>
        <c:tickLblPos val="nextTo"/>
        <c:crossAx val="1722779167"/>
        <c:crosses val="autoZero"/>
        <c:auto val="0"/>
        <c:lblOffset val="100"/>
        <c:baseTimeUnit val="days"/>
      </c:dateAx>
      <c:valAx>
        <c:axId val="1722779167"/>
        <c:scaling>
          <c:orientation val="minMax"/>
          <c:min val="0.1"/>
        </c:scaling>
        <c:delete val="0"/>
        <c:axPos val="l"/>
        <c:numFmt formatCode="0%" sourceLinked="0"/>
        <c:majorTickMark val="none"/>
        <c:minorTickMark val="none"/>
        <c:tickLblPos val="none"/>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17"/>
        <c:crossBetween val="between"/>
        <c:majorUnit val="0.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4.9699025269655014E-2"/>
          <c:w val="0.96793006133818005"/>
          <c:h val="0.89978152546859969"/>
        </c:manualLayout>
      </c:layout>
      <c:lineChart>
        <c:grouping val="standard"/>
        <c:varyColors val="0"/>
        <c:ser>
          <c:idx val="0"/>
          <c:order val="0"/>
          <c:tx>
            <c:strRef>
              <c:f>Sheet1!$A$2</c:f>
              <c:strCache>
                <c:ptCount val="1"/>
                <c:pt idx="0">
                  <c:v>LOS</c:v>
                </c:pt>
              </c:strCache>
            </c:strRef>
          </c:tx>
          <c:spPr>
            <a:ln w="38100" cap="rnd">
              <a:solidFill>
                <a:schemeClr val="bg2"/>
              </a:solidFill>
              <a:round/>
            </a:ln>
            <a:effectLst/>
          </c:spPr>
          <c:marker>
            <c:symbol val="circle"/>
            <c:size val="7"/>
            <c:spPr>
              <a:solidFill>
                <a:schemeClr val="bg2"/>
              </a:solidFill>
              <a:ln w="9525">
                <a:solidFill>
                  <a:schemeClr val="bg2"/>
                </a:solidFill>
              </a:ln>
              <a:effectLst/>
            </c:spPr>
          </c:marker>
          <c:cat>
            <c:strRef>
              <c:f>Sheet1!$B$1:$Y$1</c:f>
              <c:strCache>
                <c:ptCount val="24"/>
                <c:pt idx="0">
                  <c:v>Oct-19</c:v>
                </c:pt>
                <c:pt idx="1">
                  <c:v>Nov-19</c:v>
                </c:pt>
                <c:pt idx="2">
                  <c:v>Dec-19</c:v>
                </c:pt>
                <c:pt idx="3">
                  <c:v>Jan-20</c:v>
                </c:pt>
                <c:pt idx="4">
                  <c:v>Feb-20</c:v>
                </c:pt>
                <c:pt idx="5">
                  <c:v>Mar-20</c:v>
                </c:pt>
                <c:pt idx="6">
                  <c:v>Apr-20</c:v>
                </c:pt>
                <c:pt idx="7">
                  <c:v>May-20</c:v>
                </c:pt>
                <c:pt idx="8">
                  <c:v>Jun-20</c:v>
                </c:pt>
                <c:pt idx="9">
                  <c:v>Jul-20</c:v>
                </c:pt>
                <c:pt idx="10">
                  <c:v>Aug-20</c:v>
                </c:pt>
                <c:pt idx="11">
                  <c:v>Sep-20</c:v>
                </c:pt>
                <c:pt idx="12">
                  <c:v>Oct-20</c:v>
                </c:pt>
                <c:pt idx="13">
                  <c:v>Nov-20</c:v>
                </c:pt>
                <c:pt idx="14">
                  <c:v>Dec-20</c:v>
                </c:pt>
                <c:pt idx="15">
                  <c:v>Jan-21</c:v>
                </c:pt>
                <c:pt idx="16">
                  <c:v>Feb-21</c:v>
                </c:pt>
                <c:pt idx="17">
                  <c:v>Mar-21</c:v>
                </c:pt>
                <c:pt idx="18">
                  <c:v>Apr-21</c:v>
                </c:pt>
                <c:pt idx="19">
                  <c:v>May-21</c:v>
                </c:pt>
                <c:pt idx="20">
                  <c:v>Jun-21</c:v>
                </c:pt>
                <c:pt idx="21">
                  <c:v>Jul-21</c:v>
                </c:pt>
                <c:pt idx="22">
                  <c:v>Aug-21</c:v>
                </c:pt>
                <c:pt idx="23">
                  <c:v>Sep-21</c:v>
                </c:pt>
              </c:strCache>
            </c:strRef>
          </c:cat>
          <c:val>
            <c:numRef>
              <c:f>Sheet1!$B$2:$Y$2</c:f>
              <c:numCache>
                <c:formatCode>General</c:formatCode>
                <c:ptCount val="24"/>
                <c:pt idx="0" formatCode="0.00">
                  <c:v>6.26</c:v>
                </c:pt>
                <c:pt idx="1">
                  <c:v>6.67</c:v>
                </c:pt>
                <c:pt idx="2">
                  <c:v>6.6</c:v>
                </c:pt>
                <c:pt idx="3">
                  <c:v>6.38</c:v>
                </c:pt>
                <c:pt idx="4">
                  <c:v>6.55</c:v>
                </c:pt>
                <c:pt idx="5">
                  <c:v>6.26</c:v>
                </c:pt>
                <c:pt idx="6">
                  <c:v>5.9</c:v>
                </c:pt>
                <c:pt idx="7">
                  <c:v>5.71</c:v>
                </c:pt>
                <c:pt idx="8">
                  <c:v>6.58</c:v>
                </c:pt>
                <c:pt idx="9">
                  <c:v>6.58</c:v>
                </c:pt>
                <c:pt idx="10">
                  <c:v>6.53</c:v>
                </c:pt>
                <c:pt idx="11">
                  <c:v>6.79</c:v>
                </c:pt>
                <c:pt idx="12">
                  <c:v>7.09</c:v>
                </c:pt>
                <c:pt idx="13">
                  <c:v>6.34</c:v>
                </c:pt>
                <c:pt idx="14">
                  <c:v>6.2</c:v>
                </c:pt>
                <c:pt idx="15">
                  <c:v>7.58</c:v>
                </c:pt>
                <c:pt idx="16">
                  <c:v>6.95</c:v>
                </c:pt>
                <c:pt idx="17">
                  <c:v>6.7</c:v>
                </c:pt>
                <c:pt idx="18">
                  <c:v>6.45</c:v>
                </c:pt>
                <c:pt idx="19">
                  <c:v>6.8</c:v>
                </c:pt>
                <c:pt idx="20">
                  <c:v>6.28</c:v>
                </c:pt>
                <c:pt idx="21">
                  <c:v>6.71</c:v>
                </c:pt>
                <c:pt idx="22">
                  <c:v>7.44</c:v>
                </c:pt>
                <c:pt idx="23">
                  <c:v>7.29</c:v>
                </c:pt>
              </c:numCache>
            </c:numRef>
          </c:val>
          <c:smooth val="0"/>
          <c:extLst>
            <c:ext xmlns:c16="http://schemas.microsoft.com/office/drawing/2014/chart" uri="{C3380CC4-5D6E-409C-BE32-E72D297353CC}">
              <c16:uniqueId val="{00000000-38C4-403E-A1C4-691A0263A928}"/>
            </c:ext>
          </c:extLst>
        </c:ser>
        <c:ser>
          <c:idx val="1"/>
          <c:order val="1"/>
          <c:tx>
            <c:strRef>
              <c:f>Sheet1!$A$3</c:f>
              <c:strCache>
                <c:ptCount val="1"/>
                <c:pt idx="0">
                  <c:v>Goal</c:v>
                </c:pt>
              </c:strCache>
            </c:strRef>
          </c:tx>
          <c:spPr>
            <a:ln w="28575" cap="rnd">
              <a:solidFill>
                <a:schemeClr val="accent2">
                  <a:lumMod val="75000"/>
                  <a:alpha val="80000"/>
                </a:schemeClr>
              </a:solidFill>
              <a:prstDash val="sysDash"/>
              <a:round/>
            </a:ln>
            <a:effectLst/>
          </c:spPr>
          <c:marker>
            <c:symbol val="none"/>
          </c:marker>
          <c:dPt>
            <c:idx val="1"/>
            <c:marker>
              <c:symbol val="none"/>
            </c:marker>
            <c:bubble3D val="0"/>
            <c:spPr>
              <a:ln w="28575" cap="rnd">
                <a:noFill/>
                <a:prstDash val="sysDash"/>
                <a:round/>
              </a:ln>
              <a:effectLst/>
            </c:spPr>
            <c:extLst>
              <c:ext xmlns:c16="http://schemas.microsoft.com/office/drawing/2014/chart" uri="{C3380CC4-5D6E-409C-BE32-E72D297353CC}">
                <c16:uniqueId val="{00000005-11DC-422D-8165-89C9E4221D0A}"/>
              </c:ext>
            </c:extLst>
          </c:dPt>
          <c:dPt>
            <c:idx val="3"/>
            <c:marker>
              <c:symbol val="none"/>
            </c:marker>
            <c:bubble3D val="0"/>
            <c:spPr>
              <a:ln w="28575" cap="rnd">
                <a:solidFill>
                  <a:schemeClr val="accent2">
                    <a:lumMod val="75000"/>
                    <a:alpha val="80000"/>
                  </a:schemeClr>
                </a:solidFill>
                <a:prstDash val="sysDash"/>
                <a:round/>
              </a:ln>
              <a:effectLst/>
            </c:spPr>
            <c:extLst>
              <c:ext xmlns:c16="http://schemas.microsoft.com/office/drawing/2014/chart" uri="{C3380CC4-5D6E-409C-BE32-E72D297353CC}">
                <c16:uniqueId val="{00000003-38C4-403E-A1C4-691A0263A928}"/>
              </c:ext>
            </c:extLst>
          </c:dPt>
          <c:dPt>
            <c:idx val="9"/>
            <c:marker>
              <c:symbol val="none"/>
            </c:marker>
            <c:bubble3D val="0"/>
            <c:spPr>
              <a:ln w="28575" cap="rnd">
                <a:noFill/>
                <a:prstDash val="sysDash"/>
                <a:round/>
              </a:ln>
              <a:effectLst/>
            </c:spPr>
            <c:extLst>
              <c:ext xmlns:c16="http://schemas.microsoft.com/office/drawing/2014/chart" uri="{C3380CC4-5D6E-409C-BE32-E72D297353CC}">
                <c16:uniqueId val="{00000008-3669-4DFC-889F-5C932FF349D9}"/>
              </c:ext>
            </c:extLst>
          </c:dPt>
          <c:dPt>
            <c:idx val="13"/>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4-11DC-422D-8165-89C9E4221D0A}"/>
              </c:ext>
            </c:extLst>
          </c:dPt>
          <c:dPt>
            <c:idx val="15"/>
            <c:marker>
              <c:symbol val="none"/>
            </c:marker>
            <c:bubble3D val="0"/>
            <c:spPr>
              <a:ln w="28575" cap="rnd">
                <a:solidFill>
                  <a:schemeClr val="accent2">
                    <a:lumMod val="75000"/>
                    <a:alpha val="80000"/>
                  </a:schemeClr>
                </a:solidFill>
                <a:prstDash val="sysDash"/>
                <a:round/>
              </a:ln>
              <a:effectLst/>
            </c:spPr>
            <c:extLst>
              <c:ext xmlns:c16="http://schemas.microsoft.com/office/drawing/2014/chart" uri="{C3380CC4-5D6E-409C-BE32-E72D297353CC}">
                <c16:uniqueId val="{00000004-38C4-403E-A1C4-691A0263A928}"/>
              </c:ext>
            </c:extLst>
          </c:dPt>
          <c:dPt>
            <c:idx val="21"/>
            <c:marker>
              <c:symbol val="none"/>
            </c:marker>
            <c:bubble3D val="0"/>
            <c:spPr>
              <a:ln w="28575" cap="rnd">
                <a:noFill/>
                <a:prstDash val="sysDash"/>
                <a:round/>
              </a:ln>
              <a:effectLst/>
            </c:spPr>
            <c:extLst>
              <c:ext xmlns:c16="http://schemas.microsoft.com/office/drawing/2014/chart" uri="{C3380CC4-5D6E-409C-BE32-E72D297353CC}">
                <c16:uniqueId val="{00000009-3669-4DFC-889F-5C932FF349D9}"/>
              </c:ext>
            </c:extLst>
          </c:dPt>
          <c:cat>
            <c:strRef>
              <c:f>Sheet1!$B$1:$Y$1</c:f>
              <c:strCache>
                <c:ptCount val="24"/>
                <c:pt idx="0">
                  <c:v>Oct-19</c:v>
                </c:pt>
                <c:pt idx="1">
                  <c:v>Nov-19</c:v>
                </c:pt>
                <c:pt idx="2">
                  <c:v>Dec-19</c:v>
                </c:pt>
                <c:pt idx="3">
                  <c:v>Jan-20</c:v>
                </c:pt>
                <c:pt idx="4">
                  <c:v>Feb-20</c:v>
                </c:pt>
                <c:pt idx="5">
                  <c:v>Mar-20</c:v>
                </c:pt>
                <c:pt idx="6">
                  <c:v>Apr-20</c:v>
                </c:pt>
                <c:pt idx="7">
                  <c:v>May-20</c:v>
                </c:pt>
                <c:pt idx="8">
                  <c:v>Jun-20</c:v>
                </c:pt>
                <c:pt idx="9">
                  <c:v>Jul-20</c:v>
                </c:pt>
                <c:pt idx="10">
                  <c:v>Aug-20</c:v>
                </c:pt>
                <c:pt idx="11">
                  <c:v>Sep-20</c:v>
                </c:pt>
                <c:pt idx="12">
                  <c:v>Oct-20</c:v>
                </c:pt>
                <c:pt idx="13">
                  <c:v>Nov-20</c:v>
                </c:pt>
                <c:pt idx="14">
                  <c:v>Dec-20</c:v>
                </c:pt>
                <c:pt idx="15">
                  <c:v>Jan-21</c:v>
                </c:pt>
                <c:pt idx="16">
                  <c:v>Feb-21</c:v>
                </c:pt>
                <c:pt idx="17">
                  <c:v>Mar-21</c:v>
                </c:pt>
                <c:pt idx="18">
                  <c:v>Apr-21</c:v>
                </c:pt>
                <c:pt idx="19">
                  <c:v>May-21</c:v>
                </c:pt>
                <c:pt idx="20">
                  <c:v>Jun-21</c:v>
                </c:pt>
                <c:pt idx="21">
                  <c:v>Jul-21</c:v>
                </c:pt>
                <c:pt idx="22">
                  <c:v>Aug-21</c:v>
                </c:pt>
                <c:pt idx="23">
                  <c:v>Sep-21</c:v>
                </c:pt>
              </c:strCache>
            </c:strRef>
          </c:cat>
          <c:val>
            <c:numRef>
              <c:f>Sheet1!$B$3:$Y$3</c:f>
              <c:numCache>
                <c:formatCode>0.00</c:formatCode>
                <c:ptCount val="24"/>
                <c:pt idx="0">
                  <c:v>5.74</c:v>
                </c:pt>
                <c:pt idx="1">
                  <c:v>5.74</c:v>
                </c:pt>
                <c:pt idx="2">
                  <c:v>5.74</c:v>
                </c:pt>
                <c:pt idx="3">
                  <c:v>5.74</c:v>
                </c:pt>
                <c:pt idx="4">
                  <c:v>5.74</c:v>
                </c:pt>
                <c:pt idx="5">
                  <c:v>5.74</c:v>
                </c:pt>
                <c:pt idx="6">
                  <c:v>5.74</c:v>
                </c:pt>
                <c:pt idx="7">
                  <c:v>5.74</c:v>
                </c:pt>
                <c:pt idx="8">
                  <c:v>5.74</c:v>
                </c:pt>
                <c:pt idx="9">
                  <c:v>5.99</c:v>
                </c:pt>
                <c:pt idx="10">
                  <c:v>5.99</c:v>
                </c:pt>
                <c:pt idx="11">
                  <c:v>5.99</c:v>
                </c:pt>
                <c:pt idx="12">
                  <c:v>5.99</c:v>
                </c:pt>
                <c:pt idx="13">
                  <c:v>5.99</c:v>
                </c:pt>
                <c:pt idx="14">
                  <c:v>5.99</c:v>
                </c:pt>
                <c:pt idx="15">
                  <c:v>5.99</c:v>
                </c:pt>
                <c:pt idx="16">
                  <c:v>5.99</c:v>
                </c:pt>
                <c:pt idx="17">
                  <c:v>5.99</c:v>
                </c:pt>
                <c:pt idx="18">
                  <c:v>5.99</c:v>
                </c:pt>
                <c:pt idx="19">
                  <c:v>5.99</c:v>
                </c:pt>
                <c:pt idx="20">
                  <c:v>5.99</c:v>
                </c:pt>
                <c:pt idx="21">
                  <c:v>5.99</c:v>
                </c:pt>
                <c:pt idx="22">
                  <c:v>5.99</c:v>
                </c:pt>
                <c:pt idx="23">
                  <c:v>5.99</c:v>
                </c:pt>
              </c:numCache>
            </c:numRef>
          </c:val>
          <c:smooth val="0"/>
          <c:extLst>
            <c:ext xmlns:c16="http://schemas.microsoft.com/office/drawing/2014/chart" uri="{C3380CC4-5D6E-409C-BE32-E72D297353CC}">
              <c16:uniqueId val="{00000001-38C4-403E-A1C4-691A0263A928}"/>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7.8"/>
          <c:min val="4.8"/>
        </c:scaling>
        <c:delete val="0"/>
        <c:axPos val="l"/>
        <c:numFmt formatCode="0%" sourceLinked="0"/>
        <c:majorTickMark val="none"/>
        <c:minorTickMark val="none"/>
        <c:tickLblPos val="none"/>
        <c:spPr>
          <a:noFill/>
          <a:ln w="22225">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2"/>
        <c:crossBetween val="between"/>
        <c:majorUnit val="6.000000000000001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4.9699025269655014E-2"/>
          <c:w val="0.96793006133818005"/>
          <c:h val="0.89978152546859969"/>
        </c:manualLayout>
      </c:layout>
      <c:lineChart>
        <c:grouping val="standard"/>
        <c:varyColors val="0"/>
        <c:ser>
          <c:idx val="0"/>
          <c:order val="0"/>
          <c:tx>
            <c:strRef>
              <c:f>Sheet1!$A$2</c:f>
              <c:strCache>
                <c:ptCount val="1"/>
                <c:pt idx="0">
                  <c:v>PACU Overflow Hrs</c:v>
                </c:pt>
              </c:strCache>
            </c:strRef>
          </c:tx>
          <c:spPr>
            <a:ln w="38100" cap="rnd">
              <a:solidFill>
                <a:schemeClr val="bg2"/>
              </a:solidFill>
              <a:round/>
            </a:ln>
            <a:effectLst/>
          </c:spPr>
          <c:marker>
            <c:symbol val="circle"/>
            <c:size val="7"/>
            <c:spPr>
              <a:solidFill>
                <a:schemeClr val="bg2"/>
              </a:solidFill>
              <a:ln w="9525">
                <a:solidFill>
                  <a:schemeClr val="bg2"/>
                </a:solidFill>
              </a:ln>
              <a:effectLst/>
            </c:spPr>
          </c:marker>
          <c:cat>
            <c:strRef>
              <c:f>Sheet1!$B$1:$Y$1</c:f>
              <c:strCache>
                <c:ptCount val="24"/>
                <c:pt idx="0">
                  <c:v>Oct-19</c:v>
                </c:pt>
                <c:pt idx="1">
                  <c:v>Nov-19</c:v>
                </c:pt>
                <c:pt idx="2">
                  <c:v>Dec-19</c:v>
                </c:pt>
                <c:pt idx="3">
                  <c:v>Jan-20</c:v>
                </c:pt>
                <c:pt idx="4">
                  <c:v>Feb-20</c:v>
                </c:pt>
                <c:pt idx="5">
                  <c:v>Mar-20</c:v>
                </c:pt>
                <c:pt idx="6">
                  <c:v>Apr-20</c:v>
                </c:pt>
                <c:pt idx="7">
                  <c:v>May-20</c:v>
                </c:pt>
                <c:pt idx="8">
                  <c:v>Jun-20</c:v>
                </c:pt>
                <c:pt idx="9">
                  <c:v>Jul-20</c:v>
                </c:pt>
                <c:pt idx="10">
                  <c:v>Aug-20</c:v>
                </c:pt>
                <c:pt idx="11">
                  <c:v>Sep-20</c:v>
                </c:pt>
                <c:pt idx="12">
                  <c:v>Oct-20</c:v>
                </c:pt>
                <c:pt idx="13">
                  <c:v>Nov-20</c:v>
                </c:pt>
                <c:pt idx="14">
                  <c:v>Dec-20</c:v>
                </c:pt>
                <c:pt idx="15">
                  <c:v>Jan-21</c:v>
                </c:pt>
                <c:pt idx="16">
                  <c:v>Feb-21</c:v>
                </c:pt>
                <c:pt idx="17">
                  <c:v>Mar-21</c:v>
                </c:pt>
                <c:pt idx="18">
                  <c:v>Apr-21</c:v>
                </c:pt>
                <c:pt idx="19">
                  <c:v>May-21</c:v>
                </c:pt>
                <c:pt idx="20">
                  <c:v>Jun-21</c:v>
                </c:pt>
                <c:pt idx="21">
                  <c:v>Jul-21</c:v>
                </c:pt>
                <c:pt idx="22">
                  <c:v>Aug-21</c:v>
                </c:pt>
                <c:pt idx="23">
                  <c:v>Sep-21</c:v>
                </c:pt>
              </c:strCache>
            </c:strRef>
          </c:cat>
          <c:val>
            <c:numRef>
              <c:f>Sheet1!$B$2:$Y$2</c:f>
              <c:numCache>
                <c:formatCode>0.00</c:formatCode>
                <c:ptCount val="24"/>
                <c:pt idx="0">
                  <c:v>2.0497282608695651</c:v>
                </c:pt>
                <c:pt idx="1">
                  <c:v>1.7333333333333334</c:v>
                </c:pt>
                <c:pt idx="2">
                  <c:v>1.4259661835748791</c:v>
                </c:pt>
                <c:pt idx="3">
                  <c:v>1.9141865079365079</c:v>
                </c:pt>
                <c:pt idx="4">
                  <c:v>1.750904392764858</c:v>
                </c:pt>
                <c:pt idx="5">
                  <c:v>1.5474242424242424</c:v>
                </c:pt>
                <c:pt idx="6">
                  <c:v>1.4276515151515152</c:v>
                </c:pt>
                <c:pt idx="7">
                  <c:v>1.6800486618004866</c:v>
                </c:pt>
                <c:pt idx="8">
                  <c:v>1.8</c:v>
                </c:pt>
                <c:pt idx="9">
                  <c:v>1.93</c:v>
                </c:pt>
                <c:pt idx="10">
                  <c:v>1.79</c:v>
                </c:pt>
                <c:pt idx="11">
                  <c:v>1.7</c:v>
                </c:pt>
                <c:pt idx="12">
                  <c:v>2.06</c:v>
                </c:pt>
                <c:pt idx="13">
                  <c:v>2.06</c:v>
                </c:pt>
                <c:pt idx="14">
                  <c:v>1.9</c:v>
                </c:pt>
                <c:pt idx="15">
                  <c:v>2.13</c:v>
                </c:pt>
                <c:pt idx="16">
                  <c:v>1.77</c:v>
                </c:pt>
                <c:pt idx="17">
                  <c:v>2.63</c:v>
                </c:pt>
                <c:pt idx="18">
                  <c:v>2.04</c:v>
                </c:pt>
                <c:pt idx="19">
                  <c:v>2.34</c:v>
                </c:pt>
                <c:pt idx="20">
                  <c:v>2.2896713615086872</c:v>
                </c:pt>
                <c:pt idx="21">
                  <c:v>2.428104575173005</c:v>
                </c:pt>
                <c:pt idx="22">
                  <c:v>2.6524216524349193</c:v>
                </c:pt>
                <c:pt idx="23">
                  <c:v>1.8647999999974854</c:v>
                </c:pt>
              </c:numCache>
            </c:numRef>
          </c:val>
          <c:smooth val="0"/>
          <c:extLst>
            <c:ext xmlns:c16="http://schemas.microsoft.com/office/drawing/2014/chart" uri="{C3380CC4-5D6E-409C-BE32-E72D297353CC}">
              <c16:uniqueId val="{00000000-38C4-403E-A1C4-691A0263A928}"/>
            </c:ext>
          </c:extLst>
        </c:ser>
        <c:ser>
          <c:idx val="1"/>
          <c:order val="1"/>
          <c:tx>
            <c:strRef>
              <c:f>Sheet1!$A$3</c:f>
              <c:strCache>
                <c:ptCount val="1"/>
                <c:pt idx="0">
                  <c:v>Goal</c:v>
                </c:pt>
              </c:strCache>
            </c:strRef>
          </c:tx>
          <c:spPr>
            <a:ln w="28575" cap="rnd">
              <a:solidFill>
                <a:schemeClr val="accent2">
                  <a:lumMod val="75000"/>
                  <a:alpha val="80000"/>
                </a:schemeClr>
              </a:solidFill>
              <a:prstDash val="sysDash"/>
              <a:round/>
            </a:ln>
            <a:effectLst/>
          </c:spPr>
          <c:marker>
            <c:symbol val="none"/>
          </c:marker>
          <c:dPt>
            <c:idx val="1"/>
            <c:marker>
              <c:symbol val="none"/>
            </c:marker>
            <c:bubble3D val="0"/>
            <c:spPr>
              <a:ln w="28575" cap="rnd">
                <a:noFill/>
                <a:prstDash val="sysDash"/>
                <a:round/>
              </a:ln>
              <a:effectLst/>
            </c:spPr>
            <c:extLst>
              <c:ext xmlns:c16="http://schemas.microsoft.com/office/drawing/2014/chart" uri="{C3380CC4-5D6E-409C-BE32-E72D297353CC}">
                <c16:uniqueId val="{00000002-8326-4861-910F-B136509E9049}"/>
              </c:ext>
            </c:extLst>
          </c:dPt>
          <c:dPt>
            <c:idx val="3"/>
            <c:marker>
              <c:symbol val="none"/>
            </c:marker>
            <c:bubble3D val="0"/>
            <c:spPr>
              <a:ln w="28575" cap="rnd">
                <a:solidFill>
                  <a:schemeClr val="accent2">
                    <a:lumMod val="75000"/>
                    <a:alpha val="80000"/>
                  </a:schemeClr>
                </a:solidFill>
                <a:prstDash val="sysDash"/>
                <a:round/>
              </a:ln>
              <a:effectLst/>
            </c:spPr>
            <c:extLst>
              <c:ext xmlns:c16="http://schemas.microsoft.com/office/drawing/2014/chart" uri="{C3380CC4-5D6E-409C-BE32-E72D297353CC}">
                <c16:uniqueId val="{00000000-AC1C-4103-93FC-C98733AFE518}"/>
              </c:ext>
            </c:extLst>
          </c:dPt>
          <c:dPt>
            <c:idx val="9"/>
            <c:marker>
              <c:symbol val="none"/>
            </c:marker>
            <c:bubble3D val="0"/>
            <c:spPr>
              <a:ln w="28575" cap="rnd">
                <a:noFill/>
                <a:prstDash val="sysDash"/>
                <a:round/>
              </a:ln>
              <a:effectLst/>
            </c:spPr>
            <c:extLst>
              <c:ext xmlns:c16="http://schemas.microsoft.com/office/drawing/2014/chart" uri="{C3380CC4-5D6E-409C-BE32-E72D297353CC}">
                <c16:uniqueId val="{00000005-B0E9-4F44-845F-99D3B8056DC5}"/>
              </c:ext>
            </c:extLst>
          </c:dPt>
          <c:dPt>
            <c:idx val="21"/>
            <c:marker>
              <c:symbol val="none"/>
            </c:marker>
            <c:bubble3D val="0"/>
            <c:spPr>
              <a:ln w="28575" cap="rnd">
                <a:noFill/>
                <a:prstDash val="sysDash"/>
                <a:round/>
              </a:ln>
              <a:effectLst/>
            </c:spPr>
            <c:extLst>
              <c:ext xmlns:c16="http://schemas.microsoft.com/office/drawing/2014/chart" uri="{C3380CC4-5D6E-409C-BE32-E72D297353CC}">
                <c16:uniqueId val="{00000004-B0E9-4F44-845F-99D3B8056DC5}"/>
              </c:ext>
            </c:extLst>
          </c:dPt>
          <c:cat>
            <c:strRef>
              <c:f>Sheet1!$B$1:$Y$1</c:f>
              <c:strCache>
                <c:ptCount val="24"/>
                <c:pt idx="0">
                  <c:v>Oct-19</c:v>
                </c:pt>
                <c:pt idx="1">
                  <c:v>Nov-19</c:v>
                </c:pt>
                <c:pt idx="2">
                  <c:v>Dec-19</c:v>
                </c:pt>
                <c:pt idx="3">
                  <c:v>Jan-20</c:v>
                </c:pt>
                <c:pt idx="4">
                  <c:v>Feb-20</c:v>
                </c:pt>
                <c:pt idx="5">
                  <c:v>Mar-20</c:v>
                </c:pt>
                <c:pt idx="6">
                  <c:v>Apr-20</c:v>
                </c:pt>
                <c:pt idx="7">
                  <c:v>May-20</c:v>
                </c:pt>
                <c:pt idx="8">
                  <c:v>Jun-20</c:v>
                </c:pt>
                <c:pt idx="9">
                  <c:v>Jul-20</c:v>
                </c:pt>
                <c:pt idx="10">
                  <c:v>Aug-20</c:v>
                </c:pt>
                <c:pt idx="11">
                  <c:v>Sep-20</c:v>
                </c:pt>
                <c:pt idx="12">
                  <c:v>Oct-20</c:v>
                </c:pt>
                <c:pt idx="13">
                  <c:v>Nov-20</c:v>
                </c:pt>
                <c:pt idx="14">
                  <c:v>Dec-20</c:v>
                </c:pt>
                <c:pt idx="15">
                  <c:v>Jan-21</c:v>
                </c:pt>
                <c:pt idx="16">
                  <c:v>Feb-21</c:v>
                </c:pt>
                <c:pt idx="17">
                  <c:v>Mar-21</c:v>
                </c:pt>
                <c:pt idx="18">
                  <c:v>Apr-21</c:v>
                </c:pt>
                <c:pt idx="19">
                  <c:v>May-21</c:v>
                </c:pt>
                <c:pt idx="20">
                  <c:v>Jun-21</c:v>
                </c:pt>
                <c:pt idx="21">
                  <c:v>Jul-21</c:v>
                </c:pt>
                <c:pt idx="22">
                  <c:v>Aug-21</c:v>
                </c:pt>
                <c:pt idx="23">
                  <c:v>Sep-21</c:v>
                </c:pt>
              </c:strCache>
            </c:strRef>
          </c:cat>
          <c:val>
            <c:numRef>
              <c:f>Sheet1!$B$3:$Y$3</c:f>
              <c:numCache>
                <c:formatCode>0.00</c:formatCode>
                <c:ptCount val="24"/>
                <c:pt idx="0">
                  <c:v>1.5</c:v>
                </c:pt>
                <c:pt idx="1">
                  <c:v>1.5</c:v>
                </c:pt>
                <c:pt idx="2">
                  <c:v>1.5</c:v>
                </c:pt>
                <c:pt idx="3">
                  <c:v>1.5</c:v>
                </c:pt>
                <c:pt idx="4">
                  <c:v>1.5</c:v>
                </c:pt>
                <c:pt idx="5">
                  <c:v>1.5</c:v>
                </c:pt>
                <c:pt idx="6">
                  <c:v>1.5</c:v>
                </c:pt>
                <c:pt idx="7">
                  <c:v>1.5</c:v>
                </c:pt>
                <c:pt idx="8">
                  <c:v>1.5</c:v>
                </c:pt>
                <c:pt idx="9">
                  <c:v>1.5</c:v>
                </c:pt>
                <c:pt idx="10">
                  <c:v>1.5</c:v>
                </c:pt>
                <c:pt idx="11">
                  <c:v>1.5</c:v>
                </c:pt>
                <c:pt idx="12">
                  <c:v>1.5</c:v>
                </c:pt>
                <c:pt idx="13">
                  <c:v>1.5</c:v>
                </c:pt>
                <c:pt idx="14">
                  <c:v>1.5</c:v>
                </c:pt>
                <c:pt idx="15">
                  <c:v>1.5</c:v>
                </c:pt>
                <c:pt idx="16">
                  <c:v>1.5</c:v>
                </c:pt>
                <c:pt idx="17">
                  <c:v>1.5</c:v>
                </c:pt>
                <c:pt idx="18">
                  <c:v>1.5</c:v>
                </c:pt>
                <c:pt idx="19">
                  <c:v>1.5</c:v>
                </c:pt>
                <c:pt idx="20">
                  <c:v>1.5</c:v>
                </c:pt>
                <c:pt idx="21">
                  <c:v>1.5</c:v>
                </c:pt>
                <c:pt idx="22">
                  <c:v>1.5</c:v>
                </c:pt>
                <c:pt idx="23">
                  <c:v>1.5</c:v>
                </c:pt>
              </c:numCache>
            </c:numRef>
          </c:val>
          <c:smooth val="0"/>
          <c:extLst>
            <c:ext xmlns:c16="http://schemas.microsoft.com/office/drawing/2014/chart" uri="{C3380CC4-5D6E-409C-BE32-E72D297353CC}">
              <c16:uniqueId val="{00000001-38C4-403E-A1C4-691A0263A928}"/>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in val="1"/>
        </c:scaling>
        <c:delete val="0"/>
        <c:axPos val="l"/>
        <c:numFmt formatCode="0%" sourceLinked="0"/>
        <c:majorTickMark val="none"/>
        <c:minorTickMark val="none"/>
        <c:tickLblPos val="none"/>
        <c:spPr>
          <a:noFill/>
          <a:ln w="22225">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2"/>
        <c:crossBetween val="between"/>
        <c:majorUnit val="6.000000000000001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944868495202728E-2"/>
          <c:y val="4.9698857632137404E-2"/>
          <c:w val="0.97447954900994616"/>
          <c:h val="0.91508223871797878"/>
        </c:manualLayout>
      </c:layout>
      <c:barChart>
        <c:barDir val="col"/>
        <c:grouping val="stacked"/>
        <c:varyColors val="0"/>
        <c:ser>
          <c:idx val="1"/>
          <c:order val="0"/>
          <c:tx>
            <c:strRef>
              <c:f>Sheet1!$A$3</c:f>
              <c:strCache>
                <c:ptCount val="1"/>
                <c:pt idx="0">
                  <c:v>% patients DCd by 11AM</c:v>
                </c:pt>
              </c:strCache>
            </c:strRef>
          </c:tx>
          <c:spPr>
            <a:pattFill prst="wdUpDiag">
              <a:fgClr>
                <a:schemeClr val="bg2">
                  <a:lumMod val="90000"/>
                  <a:lumOff val="10000"/>
                </a:schemeClr>
              </a:fgClr>
              <a:bgClr>
                <a:schemeClr val="accent2"/>
              </a:bgClr>
            </a:pattFill>
            <a:ln>
              <a:noFill/>
            </a:ln>
            <a:effectLst/>
          </c:spPr>
          <c:invertIfNegative val="0"/>
          <c:cat>
            <c:strRef>
              <c:f>Sheet1!$B$1:$Y$1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extLst/>
            </c:strRef>
          </c:cat>
          <c:val>
            <c:numRef>
              <c:f>Sheet1!$B$3:$Y$3</c:f>
              <c:numCache>
                <c:formatCode>0.0%</c:formatCode>
                <c:ptCount val="24"/>
                <c:pt idx="0">
                  <c:v>7.0000000000000007E-2</c:v>
                </c:pt>
                <c:pt idx="1">
                  <c:v>7.2999999999999995E-2</c:v>
                </c:pt>
                <c:pt idx="2">
                  <c:v>6.4000000000000001E-2</c:v>
                </c:pt>
                <c:pt idx="3">
                  <c:v>7.5999999999999998E-2</c:v>
                </c:pt>
                <c:pt idx="4">
                  <c:v>9.5000000000000001E-2</c:v>
                </c:pt>
                <c:pt idx="5">
                  <c:v>7.4999999999999997E-2</c:v>
                </c:pt>
                <c:pt idx="6">
                  <c:v>7.2999999999999995E-2</c:v>
                </c:pt>
                <c:pt idx="7">
                  <c:v>8.1000000000000003E-2</c:v>
                </c:pt>
                <c:pt idx="8">
                  <c:v>7.0999999999999994E-2</c:v>
                </c:pt>
                <c:pt idx="9">
                  <c:v>6.8587105624142664E-2</c:v>
                </c:pt>
                <c:pt idx="10">
                  <c:v>7.0889894419306182E-2</c:v>
                </c:pt>
                <c:pt idx="11">
                  <c:v>7.1069633883704242E-2</c:v>
                </c:pt>
                <c:pt idx="12">
                  <c:v>6.9972826086956527E-2</c:v>
                </c:pt>
                <c:pt idx="13">
                  <c:v>6.1516452074391992E-2</c:v>
                </c:pt>
                <c:pt idx="14">
                  <c:v>8.7473757872638211E-2</c:v>
                </c:pt>
                <c:pt idx="15">
                  <c:v>5.3024645257654969E-2</c:v>
                </c:pt>
                <c:pt idx="16">
                  <c:v>0.11128048780487805</c:v>
                </c:pt>
                <c:pt idx="17">
                  <c:v>9.3708165997322623E-2</c:v>
                </c:pt>
                <c:pt idx="18">
                  <c:v>7.8405315614617943E-2</c:v>
                </c:pt>
                <c:pt idx="19">
                  <c:v>7.6923076923076927E-2</c:v>
                </c:pt>
                <c:pt idx="20">
                  <c:v>5.7922769640479363E-2</c:v>
                </c:pt>
                <c:pt idx="21">
                  <c:v>6.1933534743202415E-2</c:v>
                </c:pt>
                <c:pt idx="22">
                  <c:v>4.6437149719775819E-2</c:v>
                </c:pt>
                <c:pt idx="23">
                  <c:v>6.3926940639269403E-2</c:v>
                </c:pt>
              </c:numCache>
              <c:extLst/>
            </c:numRef>
          </c:val>
          <c:extLst>
            <c:ext xmlns:c16="http://schemas.microsoft.com/office/drawing/2014/chart" uri="{C3380CC4-5D6E-409C-BE32-E72D297353CC}">
              <c16:uniqueId val="{00000000-0076-4CA8-9B3A-D7D067E12C1A}"/>
            </c:ext>
          </c:extLst>
        </c:ser>
        <c:ser>
          <c:idx val="0"/>
          <c:order val="1"/>
          <c:tx>
            <c:strRef>
              <c:f>Sheet1!$A$2</c:f>
              <c:strCache>
                <c:ptCount val="1"/>
                <c:pt idx="0">
                  <c:v>% patients DCd by 1PM</c:v>
                </c:pt>
              </c:strCache>
            </c:strRef>
          </c:tx>
          <c:spPr>
            <a:solidFill>
              <a:schemeClr val="bg2"/>
            </a:solidFill>
            <a:ln w="38100">
              <a:noFill/>
            </a:ln>
            <a:effectLst/>
          </c:spPr>
          <c:invertIfNegative val="0"/>
          <c:cat>
            <c:strRef>
              <c:f>Sheet1!$B$1:$Y$1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extLst/>
            </c:strRef>
          </c:cat>
          <c:val>
            <c:numRef>
              <c:f>Sheet1!$B$2:$Y$2</c:f>
              <c:numCache>
                <c:formatCode>0.0%</c:formatCode>
                <c:ptCount val="24"/>
                <c:pt idx="0">
                  <c:v>0.16699999999999998</c:v>
                </c:pt>
                <c:pt idx="1">
                  <c:v>0.187</c:v>
                </c:pt>
                <c:pt idx="2">
                  <c:v>0.189</c:v>
                </c:pt>
                <c:pt idx="3">
                  <c:v>0.17499999999999999</c:v>
                </c:pt>
                <c:pt idx="4">
                  <c:v>0.18300000000000002</c:v>
                </c:pt>
                <c:pt idx="5">
                  <c:v>0.17299999999999999</c:v>
                </c:pt>
                <c:pt idx="6">
                  <c:v>0.21199999999999997</c:v>
                </c:pt>
                <c:pt idx="7">
                  <c:v>0.193</c:v>
                </c:pt>
                <c:pt idx="8">
                  <c:v>0.182</c:v>
                </c:pt>
                <c:pt idx="9">
                  <c:v>0.16186556927297668</c:v>
                </c:pt>
                <c:pt idx="10">
                  <c:v>0.15309200603318251</c:v>
                </c:pt>
                <c:pt idx="11">
                  <c:v>0.16941852117731515</c:v>
                </c:pt>
                <c:pt idx="12">
                  <c:v>0.15896739130434784</c:v>
                </c:pt>
                <c:pt idx="13">
                  <c:v>0.17739628040057223</c:v>
                </c:pt>
                <c:pt idx="14">
                  <c:v>0.17984604618614414</c:v>
                </c:pt>
                <c:pt idx="15">
                  <c:v>0.16355489171023152</c:v>
                </c:pt>
                <c:pt idx="16">
                  <c:v>0.1714939024390244</c:v>
                </c:pt>
                <c:pt idx="17">
                  <c:v>0.15127175368139223</c:v>
                </c:pt>
                <c:pt idx="18">
                  <c:v>0.16877076411960132</c:v>
                </c:pt>
                <c:pt idx="19">
                  <c:v>0.18543956043956045</c:v>
                </c:pt>
                <c:pt idx="20">
                  <c:v>0.17709720372836218</c:v>
                </c:pt>
                <c:pt idx="21">
                  <c:v>0.16238670694864049</c:v>
                </c:pt>
                <c:pt idx="22">
                  <c:v>0.15052041633306645</c:v>
                </c:pt>
                <c:pt idx="23">
                  <c:v>0.15601217656012176</c:v>
                </c:pt>
              </c:numCache>
              <c:extLst/>
            </c:numRef>
          </c:val>
          <c:extLst>
            <c:ext xmlns:c16="http://schemas.microsoft.com/office/drawing/2014/chart" uri="{C3380CC4-5D6E-409C-BE32-E72D297353CC}">
              <c16:uniqueId val="{00000001-0076-4CA8-9B3A-D7D067E12C1A}"/>
            </c:ext>
          </c:extLst>
        </c:ser>
        <c:dLbls>
          <c:showLegendKey val="0"/>
          <c:showVal val="0"/>
          <c:showCatName val="0"/>
          <c:showSerName val="0"/>
          <c:showPercent val="0"/>
          <c:showBubbleSize val="0"/>
        </c:dLbls>
        <c:gapWidth val="25"/>
        <c:overlap val="100"/>
        <c:axId val="1722791231"/>
        <c:axId val="1722779167"/>
      </c:barChart>
      <c:lineChart>
        <c:grouping val="standard"/>
        <c:varyColors val="0"/>
        <c:ser>
          <c:idx val="2"/>
          <c:order val="2"/>
          <c:tx>
            <c:strRef>
              <c:f>Sheet1!$A$5</c:f>
              <c:strCache>
                <c:ptCount val="1"/>
                <c:pt idx="0">
                  <c:v>Goal % patients DCd by 11AM</c:v>
                </c:pt>
              </c:strCache>
            </c:strRef>
          </c:tx>
          <c:spPr>
            <a:ln w="25400" cap="rnd">
              <a:solidFill>
                <a:schemeClr val="accent2">
                  <a:lumMod val="75000"/>
                  <a:alpha val="80000"/>
                </a:schemeClr>
              </a:solidFill>
              <a:prstDash val="sysDash"/>
              <a:round/>
            </a:ln>
            <a:effectLst/>
          </c:spPr>
          <c:marker>
            <c:symbol val="none"/>
          </c:marker>
          <c:dPt>
            <c:idx val="9"/>
            <c:marker>
              <c:symbol val="none"/>
            </c:marker>
            <c:bubble3D val="0"/>
            <c:spPr>
              <a:ln w="25400" cap="rnd">
                <a:noFill/>
                <a:prstDash val="sysDash"/>
                <a:round/>
              </a:ln>
              <a:effectLst/>
            </c:spPr>
            <c:extLst>
              <c:ext xmlns:c16="http://schemas.microsoft.com/office/drawing/2014/chart" uri="{C3380CC4-5D6E-409C-BE32-E72D297353CC}">
                <c16:uniqueId val="{0000000C-85FA-4E21-B934-0622D505E08B}"/>
              </c:ext>
            </c:extLst>
          </c:dPt>
          <c:dPt>
            <c:idx val="13"/>
            <c:marker>
              <c:symbol val="none"/>
            </c:marker>
            <c:bubble3D val="0"/>
            <c:spPr>
              <a:ln w="25400" cap="rnd">
                <a:noFill/>
                <a:prstDash val="sysDash"/>
                <a:round/>
              </a:ln>
              <a:effectLst/>
            </c:spPr>
            <c:extLst>
              <c:ext xmlns:c16="http://schemas.microsoft.com/office/drawing/2014/chart" uri="{C3380CC4-5D6E-409C-BE32-E72D297353CC}">
                <c16:uniqueId val="{00000008-7279-42B9-8F32-BB4F78339D68}"/>
              </c:ext>
            </c:extLst>
          </c:dPt>
          <c:dPt>
            <c:idx val="14"/>
            <c:marker>
              <c:symbol val="none"/>
            </c:marker>
            <c:bubble3D val="0"/>
            <c:spPr>
              <a:ln w="25400" cap="rnd">
                <a:solidFill>
                  <a:schemeClr val="accent2">
                    <a:lumMod val="75000"/>
                    <a:alpha val="80000"/>
                  </a:schemeClr>
                </a:solidFill>
                <a:prstDash val="sysDash"/>
                <a:round/>
              </a:ln>
              <a:effectLst/>
            </c:spPr>
            <c:extLst>
              <c:ext xmlns:c16="http://schemas.microsoft.com/office/drawing/2014/chart" uri="{C3380CC4-5D6E-409C-BE32-E72D297353CC}">
                <c16:uniqueId val="{00000003-0076-4CA8-9B3A-D7D067E12C1A}"/>
              </c:ext>
            </c:extLst>
          </c:dPt>
          <c:dPt>
            <c:idx val="15"/>
            <c:marker>
              <c:symbol val="none"/>
            </c:marker>
            <c:bubble3D val="0"/>
            <c:spPr>
              <a:ln w="25400" cap="rnd">
                <a:solidFill>
                  <a:schemeClr val="accent2">
                    <a:lumMod val="75000"/>
                    <a:alpha val="80000"/>
                  </a:schemeClr>
                </a:solidFill>
                <a:prstDash val="sysDash"/>
                <a:round/>
              </a:ln>
              <a:effectLst/>
            </c:spPr>
            <c:extLst>
              <c:ext xmlns:c16="http://schemas.microsoft.com/office/drawing/2014/chart" uri="{C3380CC4-5D6E-409C-BE32-E72D297353CC}">
                <c16:uniqueId val="{00000005-0076-4CA8-9B3A-D7D067E12C1A}"/>
              </c:ext>
            </c:extLst>
          </c:dPt>
          <c:dPt>
            <c:idx val="16"/>
            <c:marker>
              <c:symbol val="none"/>
            </c:marker>
            <c:bubble3D val="0"/>
            <c:spPr>
              <a:ln w="25400" cap="rnd">
                <a:solidFill>
                  <a:schemeClr val="accent2">
                    <a:lumMod val="75000"/>
                    <a:alpha val="80000"/>
                  </a:schemeClr>
                </a:solidFill>
                <a:prstDash val="sysDash"/>
                <a:round/>
              </a:ln>
              <a:effectLst/>
            </c:spPr>
            <c:extLst>
              <c:ext xmlns:c16="http://schemas.microsoft.com/office/drawing/2014/chart" uri="{C3380CC4-5D6E-409C-BE32-E72D297353CC}">
                <c16:uniqueId val="{00000007-0076-4CA8-9B3A-D7D067E12C1A}"/>
              </c:ext>
            </c:extLst>
          </c:dPt>
          <c:cat>
            <c:strRef>
              <c:f>Sheet1!$B$1:$Y$1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Sheet1!$B$5:$Y$5</c:f>
              <c:numCache>
                <c:formatCode>0%</c:formatCode>
                <c:ptCount val="24"/>
                <c:pt idx="0">
                  <c:v>0.35</c:v>
                </c:pt>
                <c:pt idx="1">
                  <c:v>0.35</c:v>
                </c:pt>
                <c:pt idx="2">
                  <c:v>0.35</c:v>
                </c:pt>
                <c:pt idx="3">
                  <c:v>0.35</c:v>
                </c:pt>
                <c:pt idx="4">
                  <c:v>0.35</c:v>
                </c:pt>
                <c:pt idx="5">
                  <c:v>0.35</c:v>
                </c:pt>
                <c:pt idx="6">
                  <c:v>0.35</c:v>
                </c:pt>
                <c:pt idx="7">
                  <c:v>0.35</c:v>
                </c:pt>
                <c:pt idx="8">
                  <c:v>0.35</c:v>
                </c:pt>
                <c:pt idx="9">
                  <c:v>0.09</c:v>
                </c:pt>
                <c:pt idx="10">
                  <c:v>0.09</c:v>
                </c:pt>
                <c:pt idx="11">
                  <c:v>0.09</c:v>
                </c:pt>
                <c:pt idx="12">
                  <c:v>0.09</c:v>
                </c:pt>
                <c:pt idx="13">
                  <c:v>0.09</c:v>
                </c:pt>
                <c:pt idx="14">
                  <c:v>0.09</c:v>
                </c:pt>
                <c:pt idx="15">
                  <c:v>0.09</c:v>
                </c:pt>
                <c:pt idx="16">
                  <c:v>0.09</c:v>
                </c:pt>
                <c:pt idx="17">
                  <c:v>0.09</c:v>
                </c:pt>
                <c:pt idx="18">
                  <c:v>0.09</c:v>
                </c:pt>
                <c:pt idx="19">
                  <c:v>0.09</c:v>
                </c:pt>
                <c:pt idx="20">
                  <c:v>0.09</c:v>
                </c:pt>
                <c:pt idx="21">
                  <c:v>0.09</c:v>
                </c:pt>
                <c:pt idx="22">
                  <c:v>0.09</c:v>
                </c:pt>
                <c:pt idx="23">
                  <c:v>0.09</c:v>
                </c:pt>
              </c:numCache>
              <c:extLst/>
            </c:numRef>
          </c:val>
          <c:smooth val="0"/>
          <c:extLst>
            <c:ext xmlns:c16="http://schemas.microsoft.com/office/drawing/2014/chart" uri="{C3380CC4-5D6E-409C-BE32-E72D297353CC}">
              <c16:uniqueId val="{00000008-0076-4CA8-9B3A-D7D067E12C1A}"/>
            </c:ext>
          </c:extLst>
        </c:ser>
        <c:ser>
          <c:idx val="4"/>
          <c:order val="3"/>
          <c:tx>
            <c:strRef>
              <c:f>Sheet1!$A$4</c:f>
              <c:strCache>
                <c:ptCount val="1"/>
                <c:pt idx="0">
                  <c:v>Goal % patients DCd by 1PM</c:v>
                </c:pt>
              </c:strCache>
            </c:strRef>
          </c:tx>
          <c:spPr>
            <a:ln w="28575" cap="rnd">
              <a:solidFill>
                <a:schemeClr val="bg2">
                  <a:alpha val="80000"/>
                </a:schemeClr>
              </a:solidFill>
              <a:prstDash val="sysDash"/>
              <a:round/>
            </a:ln>
            <a:effectLst/>
          </c:spPr>
          <c:marker>
            <c:symbol val="none"/>
          </c:marker>
          <c:dPt>
            <c:idx val="9"/>
            <c:marker>
              <c:symbol val="none"/>
            </c:marker>
            <c:bubble3D val="0"/>
            <c:spPr>
              <a:ln w="28575" cap="rnd">
                <a:noFill/>
                <a:prstDash val="sysDash"/>
                <a:round/>
              </a:ln>
              <a:effectLst/>
            </c:spPr>
            <c:extLst>
              <c:ext xmlns:c16="http://schemas.microsoft.com/office/drawing/2014/chart" uri="{C3380CC4-5D6E-409C-BE32-E72D297353CC}">
                <c16:uniqueId val="{0000000D-85FA-4E21-B934-0622D505E08B}"/>
              </c:ext>
            </c:extLst>
          </c:dPt>
          <c:dPt>
            <c:idx val="13"/>
            <c:marker>
              <c:symbol val="none"/>
            </c:marker>
            <c:bubble3D val="0"/>
            <c:spPr>
              <a:ln w="28575" cap="rnd">
                <a:noFill/>
                <a:prstDash val="sysDash"/>
                <a:round/>
              </a:ln>
              <a:effectLst/>
            </c:spPr>
            <c:extLst>
              <c:ext xmlns:c16="http://schemas.microsoft.com/office/drawing/2014/chart" uri="{C3380CC4-5D6E-409C-BE32-E72D297353CC}">
                <c16:uniqueId val="{00000009-7279-42B9-8F32-BB4F78339D68}"/>
              </c:ext>
            </c:extLst>
          </c:dPt>
          <c:dPt>
            <c:idx val="16"/>
            <c:marker>
              <c:symbol val="none"/>
            </c:marker>
            <c:bubble3D val="0"/>
            <c:spPr>
              <a:ln w="28575" cap="rnd">
                <a:noFill/>
                <a:prstDash val="sysDash"/>
                <a:round/>
              </a:ln>
              <a:effectLst/>
            </c:spPr>
            <c:extLst>
              <c:ext xmlns:c16="http://schemas.microsoft.com/office/drawing/2014/chart" uri="{C3380CC4-5D6E-409C-BE32-E72D297353CC}">
                <c16:uniqueId val="{0000000C-0076-4CA8-9B3A-D7D067E12C1A}"/>
              </c:ext>
            </c:extLst>
          </c:dPt>
          <c:cat>
            <c:strRef>
              <c:f>Sheet1!$B$1:$Y$1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Sheet1!$B$4:$Y$4</c:f>
              <c:numCache>
                <c:formatCode>0%</c:formatCode>
                <c:ptCount val="24"/>
                <c:pt idx="0">
                  <c:v>0.6</c:v>
                </c:pt>
                <c:pt idx="1">
                  <c:v>0.6</c:v>
                </c:pt>
                <c:pt idx="2">
                  <c:v>0.6</c:v>
                </c:pt>
                <c:pt idx="3">
                  <c:v>0.6</c:v>
                </c:pt>
                <c:pt idx="4">
                  <c:v>0.6</c:v>
                </c:pt>
                <c:pt idx="5">
                  <c:v>0.6</c:v>
                </c:pt>
                <c:pt idx="6">
                  <c:v>0.6</c:v>
                </c:pt>
                <c:pt idx="7">
                  <c:v>0.6</c:v>
                </c:pt>
                <c:pt idx="8">
                  <c:v>0.6</c:v>
                </c:pt>
                <c:pt idx="9">
                  <c:v>0.3</c:v>
                </c:pt>
                <c:pt idx="10">
                  <c:v>0.3</c:v>
                </c:pt>
                <c:pt idx="11">
                  <c:v>0.3</c:v>
                </c:pt>
                <c:pt idx="12">
                  <c:v>0.3</c:v>
                </c:pt>
                <c:pt idx="13">
                  <c:v>0.3</c:v>
                </c:pt>
                <c:pt idx="14">
                  <c:v>0.3</c:v>
                </c:pt>
                <c:pt idx="15">
                  <c:v>0.3</c:v>
                </c:pt>
                <c:pt idx="16">
                  <c:v>0.3</c:v>
                </c:pt>
                <c:pt idx="17">
                  <c:v>0.3</c:v>
                </c:pt>
                <c:pt idx="18">
                  <c:v>0.3</c:v>
                </c:pt>
                <c:pt idx="19">
                  <c:v>0.3</c:v>
                </c:pt>
                <c:pt idx="20">
                  <c:v>0.3</c:v>
                </c:pt>
                <c:pt idx="21">
                  <c:v>0.3</c:v>
                </c:pt>
                <c:pt idx="22">
                  <c:v>0.3</c:v>
                </c:pt>
                <c:pt idx="23">
                  <c:v>0.3</c:v>
                </c:pt>
              </c:numCache>
            </c:numRef>
          </c:val>
          <c:smooth val="0"/>
          <c:extLst>
            <c:ext xmlns:c16="http://schemas.microsoft.com/office/drawing/2014/chart" uri="{C3380CC4-5D6E-409C-BE32-E72D297353CC}">
              <c16:uniqueId val="{0000000B-0076-4CA8-9B3A-D7D067E12C1A}"/>
            </c:ext>
          </c:extLst>
        </c:ser>
        <c:ser>
          <c:idx val="3"/>
          <c:order val="4"/>
          <c:tx>
            <c:v>Total</c:v>
          </c:tx>
          <c:spPr>
            <a:ln w="28575" cap="rnd">
              <a:noFill/>
              <a:round/>
            </a:ln>
            <a:effectLst/>
          </c:spPr>
          <c:marker>
            <c:symbol val="none"/>
          </c:marker>
          <c:dLbls>
            <c:spPr>
              <a:noFill/>
              <a:ln>
                <a:noFill/>
              </a:ln>
              <a:effectLst/>
            </c:spPr>
            <c:txPr>
              <a:bodyPr rot="-5400000" spcFirstLastPara="1" vertOverflow="ellipsis" wrap="square" lIns="38100" tIns="19050" rIns="38100" bIns="19050" anchor="ctr" anchorCtr="1">
                <a:spAutoFit/>
              </a:bodyPr>
              <a:lstStyle/>
              <a:p>
                <a:pPr>
                  <a:defRPr sz="850" b="0" i="0" u="none" strike="noStrike" kern="1200" baseline="0">
                    <a:solidFill>
                      <a:schemeClr val="bg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Sheet1!$B$1:$Y$1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Sheet1!$B$9:$Y$9</c:f>
              <c:numCache>
                <c:formatCode>0.0%</c:formatCode>
                <c:ptCount val="24"/>
                <c:pt idx="0">
                  <c:v>0.23699999999999999</c:v>
                </c:pt>
                <c:pt idx="1">
                  <c:v>0.26</c:v>
                </c:pt>
                <c:pt idx="2">
                  <c:v>0.253</c:v>
                </c:pt>
                <c:pt idx="3">
                  <c:v>0.251</c:v>
                </c:pt>
                <c:pt idx="4">
                  <c:v>0.27800000000000002</c:v>
                </c:pt>
                <c:pt idx="5">
                  <c:v>0.248</c:v>
                </c:pt>
                <c:pt idx="6">
                  <c:v>0.28499999999999998</c:v>
                </c:pt>
                <c:pt idx="7">
                  <c:v>0.27400000000000002</c:v>
                </c:pt>
                <c:pt idx="8">
                  <c:v>0.253</c:v>
                </c:pt>
                <c:pt idx="9">
                  <c:v>0.23045267489711935</c:v>
                </c:pt>
                <c:pt idx="10">
                  <c:v>0.2239819004524887</c:v>
                </c:pt>
                <c:pt idx="11">
                  <c:v>0.24048815506101939</c:v>
                </c:pt>
                <c:pt idx="12">
                  <c:v>0.22894021739130435</c:v>
                </c:pt>
                <c:pt idx="13">
                  <c:v>0.23891273247496422</c:v>
                </c:pt>
                <c:pt idx="14">
                  <c:v>0.26731980405878236</c:v>
                </c:pt>
                <c:pt idx="15">
                  <c:v>0.21657953696788648</c:v>
                </c:pt>
                <c:pt idx="16">
                  <c:v>0.28277439024390244</c:v>
                </c:pt>
                <c:pt idx="17">
                  <c:v>0.24497991967871485</c:v>
                </c:pt>
                <c:pt idx="18">
                  <c:v>0.24717607973421926</c:v>
                </c:pt>
                <c:pt idx="19">
                  <c:v>0.26236263736263737</c:v>
                </c:pt>
                <c:pt idx="20">
                  <c:v>0.23501997336884153</c:v>
                </c:pt>
                <c:pt idx="21">
                  <c:v>0.22432024169184289</c:v>
                </c:pt>
                <c:pt idx="22">
                  <c:v>0.19695756605284229</c:v>
                </c:pt>
                <c:pt idx="23">
                  <c:v>0.21993911719939116</c:v>
                </c:pt>
              </c:numCache>
            </c:numRef>
          </c:val>
          <c:smooth val="0"/>
          <c:extLst>
            <c:ext xmlns:c16="http://schemas.microsoft.com/office/drawing/2014/chart" uri="{C3380CC4-5D6E-409C-BE32-E72D297353CC}">
              <c16:uniqueId val="{00000009-0076-4CA8-9B3A-D7D067E12C1A}"/>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0.45"/>
          <c:min val="0"/>
        </c:scaling>
        <c:delete val="0"/>
        <c:axPos val="l"/>
        <c:numFmt formatCode="0%" sourceLinked="0"/>
        <c:majorTickMark val="none"/>
        <c:minorTickMark val="none"/>
        <c:tickLblPos val="none"/>
        <c:spPr>
          <a:noFill/>
          <a:ln w="22225">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2"/>
        <c:crossBetween val="between"/>
        <c:majorUnit val="6.0000000000000012E-2"/>
      </c:valAx>
      <c:spPr>
        <a:noFill/>
        <a:ln>
          <a:noFill/>
        </a:ln>
        <a:effectLst/>
      </c:spPr>
    </c:plotArea>
    <c:legend>
      <c:legendPos val="r"/>
      <c:legendEntry>
        <c:idx val="4"/>
        <c:delete val="1"/>
      </c:legendEntry>
      <c:layout>
        <c:manualLayout>
          <c:xMode val="edge"/>
          <c:yMode val="edge"/>
          <c:x val="2.5905607413295537E-2"/>
          <c:y val="2.7602908886424044E-2"/>
          <c:w val="0.48020626972714053"/>
          <c:h val="0.17615704364878437"/>
        </c:manualLayout>
      </c:layout>
      <c:overlay val="0"/>
      <c:spPr>
        <a:solidFill>
          <a:schemeClr val="tx2">
            <a:lumMod val="20000"/>
            <a:lumOff val="80000"/>
          </a:schemeClr>
        </a:solidFill>
        <a:ln>
          <a:noFill/>
        </a:ln>
        <a:effectLst/>
      </c:spPr>
      <c:txPr>
        <a:bodyPr rot="0" spcFirstLastPara="1" vertOverflow="ellipsis" vert="horz" wrap="square" anchor="ctr" anchorCtr="1"/>
        <a:lstStyle/>
        <a:p>
          <a:pPr>
            <a:defRPr sz="800" b="0" i="0" u="none" strike="noStrike" kern="1200" baseline="0">
              <a:solidFill>
                <a:schemeClr val="tx2">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4.9699025269655014E-2"/>
          <c:w val="0.96793006133818005"/>
          <c:h val="0.89978152546859969"/>
        </c:manualLayout>
      </c:layout>
      <c:lineChart>
        <c:grouping val="standard"/>
        <c:varyColors val="0"/>
        <c:ser>
          <c:idx val="0"/>
          <c:order val="0"/>
          <c:tx>
            <c:strRef>
              <c:f>Sheet1!$A$2</c:f>
              <c:strCache>
                <c:ptCount val="1"/>
                <c:pt idx="0">
                  <c:v>ED Hold hrs</c:v>
                </c:pt>
              </c:strCache>
            </c:strRef>
          </c:tx>
          <c:spPr>
            <a:ln w="38100" cap="rnd">
              <a:solidFill>
                <a:schemeClr val="bg2"/>
              </a:solidFill>
              <a:round/>
            </a:ln>
            <a:effectLst/>
          </c:spPr>
          <c:marker>
            <c:symbol val="circle"/>
            <c:size val="7"/>
            <c:spPr>
              <a:solidFill>
                <a:schemeClr val="bg2"/>
              </a:solidFill>
              <a:ln w="9525">
                <a:solidFill>
                  <a:schemeClr val="bg2"/>
                </a:solidFill>
              </a:ln>
              <a:effectLst/>
            </c:spPr>
          </c:marker>
          <c:cat>
            <c:strRef>
              <c:f>Sheet1!$B$1:$Y$1</c:f>
              <c:strCache>
                <c:ptCount val="24"/>
                <c:pt idx="0">
                  <c:v>Oct-19</c:v>
                </c:pt>
                <c:pt idx="1">
                  <c:v>Nov-19</c:v>
                </c:pt>
                <c:pt idx="2">
                  <c:v>Dec-19</c:v>
                </c:pt>
                <c:pt idx="3">
                  <c:v>Jan-20</c:v>
                </c:pt>
                <c:pt idx="4">
                  <c:v>Feb-20</c:v>
                </c:pt>
                <c:pt idx="5">
                  <c:v>Mar-20</c:v>
                </c:pt>
                <c:pt idx="6">
                  <c:v>Apr-20</c:v>
                </c:pt>
                <c:pt idx="7">
                  <c:v>May-20</c:v>
                </c:pt>
                <c:pt idx="8">
                  <c:v>Jun-20</c:v>
                </c:pt>
                <c:pt idx="9">
                  <c:v>Jul-20</c:v>
                </c:pt>
                <c:pt idx="10">
                  <c:v>Aug-20</c:v>
                </c:pt>
                <c:pt idx="11">
                  <c:v>Sep-20</c:v>
                </c:pt>
                <c:pt idx="12">
                  <c:v>Oct-20</c:v>
                </c:pt>
                <c:pt idx="13">
                  <c:v>Nov-20</c:v>
                </c:pt>
                <c:pt idx="14">
                  <c:v>Dec-20</c:v>
                </c:pt>
                <c:pt idx="15">
                  <c:v>Jan-21</c:v>
                </c:pt>
                <c:pt idx="16">
                  <c:v>Feb-21</c:v>
                </c:pt>
                <c:pt idx="17">
                  <c:v>Mar-21</c:v>
                </c:pt>
                <c:pt idx="18">
                  <c:v>Apr-21</c:v>
                </c:pt>
                <c:pt idx="19">
                  <c:v>May-21</c:v>
                </c:pt>
                <c:pt idx="20">
                  <c:v>Jun-21</c:v>
                </c:pt>
                <c:pt idx="21">
                  <c:v>Jul-21</c:v>
                </c:pt>
                <c:pt idx="22">
                  <c:v>Aug-21</c:v>
                </c:pt>
                <c:pt idx="23">
                  <c:v>Sep-21</c:v>
                </c:pt>
              </c:strCache>
            </c:strRef>
          </c:cat>
          <c:val>
            <c:numRef>
              <c:f>Sheet1!$B$2:$Y$2</c:f>
              <c:numCache>
                <c:formatCode>h:mm</c:formatCode>
                <c:ptCount val="24"/>
                <c:pt idx="0">
                  <c:v>0.15972222222222224</c:v>
                </c:pt>
                <c:pt idx="1">
                  <c:v>0.14444444444444446</c:v>
                </c:pt>
                <c:pt idx="2">
                  <c:v>0.14097222222222222</c:v>
                </c:pt>
                <c:pt idx="3">
                  <c:v>0.22013888888888888</c:v>
                </c:pt>
                <c:pt idx="4">
                  <c:v>0.22638888888888889</c:v>
                </c:pt>
                <c:pt idx="5">
                  <c:v>0.17847222222222223</c:v>
                </c:pt>
                <c:pt idx="6">
                  <c:v>8.0555555555555561E-2</c:v>
                </c:pt>
                <c:pt idx="7">
                  <c:v>0.31944444444444448</c:v>
                </c:pt>
                <c:pt idx="8">
                  <c:v>0.24027777777777801</c:v>
                </c:pt>
                <c:pt idx="9">
                  <c:v>0.3056770700093801</c:v>
                </c:pt>
                <c:pt idx="10">
                  <c:v>0.28962236533957836</c:v>
                </c:pt>
                <c:pt idx="11">
                  <c:v>0.43596295533589596</c:v>
                </c:pt>
                <c:pt idx="12">
                  <c:v>0.3823615313498066</c:v>
                </c:pt>
                <c:pt idx="13">
                  <c:v>0.33160722222222216</c:v>
                </c:pt>
                <c:pt idx="14">
                  <c:v>0.33085682589402249</c:v>
                </c:pt>
                <c:pt idx="15">
                  <c:v>0.28987128781570914</c:v>
                </c:pt>
                <c:pt idx="16">
                  <c:v>0.38241609572038532</c:v>
                </c:pt>
                <c:pt idx="17">
                  <c:v>0.3770855102751654</c:v>
                </c:pt>
                <c:pt idx="18">
                  <c:v>0.26890856568701332</c:v>
                </c:pt>
                <c:pt idx="19">
                  <c:v>0.31723612148369423</c:v>
                </c:pt>
                <c:pt idx="20">
                  <c:v>0.3594624221696045</c:v>
                </c:pt>
                <c:pt idx="21">
                  <c:v>0.47148823763955344</c:v>
                </c:pt>
                <c:pt idx="22">
                  <c:v>0.44886023916292972</c:v>
                </c:pt>
                <c:pt idx="23">
                  <c:v>0.39777474432310628</c:v>
                </c:pt>
              </c:numCache>
            </c:numRef>
          </c:val>
          <c:smooth val="0"/>
          <c:extLst>
            <c:ext xmlns:c16="http://schemas.microsoft.com/office/drawing/2014/chart" uri="{C3380CC4-5D6E-409C-BE32-E72D297353CC}">
              <c16:uniqueId val="{00000000-06D2-4F21-A630-2A719396DF80}"/>
            </c:ext>
          </c:extLst>
        </c:ser>
        <c:ser>
          <c:idx val="1"/>
          <c:order val="1"/>
          <c:tx>
            <c:strRef>
              <c:f>Sheet1!$A$3</c:f>
              <c:strCache>
                <c:ptCount val="1"/>
                <c:pt idx="0">
                  <c:v>Goal</c:v>
                </c:pt>
              </c:strCache>
            </c:strRef>
          </c:tx>
          <c:spPr>
            <a:ln w="28575" cap="rnd">
              <a:solidFill>
                <a:schemeClr val="accent2">
                  <a:lumMod val="75000"/>
                  <a:alpha val="80000"/>
                </a:schemeClr>
              </a:solidFill>
              <a:prstDash val="sysDash"/>
              <a:round/>
            </a:ln>
            <a:effectLst/>
          </c:spPr>
          <c:marker>
            <c:symbol val="none"/>
          </c:marker>
          <c:dPt>
            <c:idx val="9"/>
            <c:marker>
              <c:symbol val="none"/>
            </c:marker>
            <c:bubble3D val="0"/>
            <c:spPr>
              <a:ln w="28575" cap="rnd">
                <a:noFill/>
                <a:prstDash val="sysDash"/>
                <a:round/>
              </a:ln>
              <a:effectLst/>
            </c:spPr>
            <c:extLst>
              <c:ext xmlns:c16="http://schemas.microsoft.com/office/drawing/2014/chart" uri="{C3380CC4-5D6E-409C-BE32-E72D297353CC}">
                <c16:uniqueId val="{00000004-18D4-45FE-B418-0A823AE4740B}"/>
              </c:ext>
            </c:extLst>
          </c:dPt>
          <c:dPt>
            <c:idx val="13"/>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2-7913-43E7-AC14-D3828031BB51}"/>
              </c:ext>
            </c:extLst>
          </c:dPt>
          <c:dPt>
            <c:idx val="15"/>
            <c:marker>
              <c:symbol val="none"/>
            </c:marker>
            <c:bubble3D val="0"/>
            <c:spPr>
              <a:ln w="28575" cap="rnd">
                <a:solidFill>
                  <a:schemeClr val="accent2">
                    <a:lumMod val="75000"/>
                    <a:alpha val="80000"/>
                  </a:schemeClr>
                </a:solidFill>
                <a:prstDash val="sysDash"/>
                <a:round/>
              </a:ln>
              <a:effectLst/>
            </c:spPr>
            <c:extLst>
              <c:ext xmlns:c16="http://schemas.microsoft.com/office/drawing/2014/chart" uri="{C3380CC4-5D6E-409C-BE32-E72D297353CC}">
                <c16:uniqueId val="{00000003-06D2-4F21-A630-2A719396DF80}"/>
              </c:ext>
            </c:extLst>
          </c:dPt>
          <c:dPt>
            <c:idx val="21"/>
            <c:marker>
              <c:symbol val="none"/>
            </c:marker>
            <c:bubble3D val="0"/>
            <c:spPr>
              <a:ln w="28575" cap="rnd">
                <a:noFill/>
                <a:prstDash val="sysDash"/>
                <a:round/>
              </a:ln>
              <a:effectLst/>
            </c:spPr>
            <c:extLst>
              <c:ext xmlns:c16="http://schemas.microsoft.com/office/drawing/2014/chart" uri="{C3380CC4-5D6E-409C-BE32-E72D297353CC}">
                <c16:uniqueId val="{00000005-18D4-45FE-B418-0A823AE4740B}"/>
              </c:ext>
            </c:extLst>
          </c:dPt>
          <c:cat>
            <c:strRef>
              <c:f>Sheet1!$B$1:$Y$1</c:f>
              <c:strCache>
                <c:ptCount val="24"/>
                <c:pt idx="0">
                  <c:v>Oct-19</c:v>
                </c:pt>
                <c:pt idx="1">
                  <c:v>Nov-19</c:v>
                </c:pt>
                <c:pt idx="2">
                  <c:v>Dec-19</c:v>
                </c:pt>
                <c:pt idx="3">
                  <c:v>Jan-20</c:v>
                </c:pt>
                <c:pt idx="4">
                  <c:v>Feb-20</c:v>
                </c:pt>
                <c:pt idx="5">
                  <c:v>Mar-20</c:v>
                </c:pt>
                <c:pt idx="6">
                  <c:v>Apr-20</c:v>
                </c:pt>
                <c:pt idx="7">
                  <c:v>May-20</c:v>
                </c:pt>
                <c:pt idx="8">
                  <c:v>Jun-20</c:v>
                </c:pt>
                <c:pt idx="9">
                  <c:v>Jul-20</c:v>
                </c:pt>
                <c:pt idx="10">
                  <c:v>Aug-20</c:v>
                </c:pt>
                <c:pt idx="11">
                  <c:v>Sep-20</c:v>
                </c:pt>
                <c:pt idx="12">
                  <c:v>Oct-20</c:v>
                </c:pt>
                <c:pt idx="13">
                  <c:v>Nov-20</c:v>
                </c:pt>
                <c:pt idx="14">
                  <c:v>Dec-20</c:v>
                </c:pt>
                <c:pt idx="15">
                  <c:v>Jan-21</c:v>
                </c:pt>
                <c:pt idx="16">
                  <c:v>Feb-21</c:v>
                </c:pt>
                <c:pt idx="17">
                  <c:v>Mar-21</c:v>
                </c:pt>
                <c:pt idx="18">
                  <c:v>Apr-21</c:v>
                </c:pt>
                <c:pt idx="19">
                  <c:v>May-21</c:v>
                </c:pt>
                <c:pt idx="20">
                  <c:v>Jun-21</c:v>
                </c:pt>
                <c:pt idx="21">
                  <c:v>Jul-21</c:v>
                </c:pt>
                <c:pt idx="22">
                  <c:v>Aug-21</c:v>
                </c:pt>
                <c:pt idx="23">
                  <c:v>Sep-21</c:v>
                </c:pt>
              </c:strCache>
            </c:strRef>
          </c:cat>
          <c:val>
            <c:numRef>
              <c:f>Sheet1!$B$3:$Y$3</c:f>
              <c:numCache>
                <c:formatCode>h:mm</c:formatCode>
                <c:ptCount val="24"/>
                <c:pt idx="0">
                  <c:v>8.3333333333333301E-2</c:v>
                </c:pt>
                <c:pt idx="1">
                  <c:v>8.3333333333333301E-2</c:v>
                </c:pt>
                <c:pt idx="2">
                  <c:v>8.3333333333333301E-2</c:v>
                </c:pt>
                <c:pt idx="3">
                  <c:v>8.3333333333333301E-2</c:v>
                </c:pt>
                <c:pt idx="4">
                  <c:v>8.3333333333333301E-2</c:v>
                </c:pt>
                <c:pt idx="5">
                  <c:v>8.3333333333333301E-2</c:v>
                </c:pt>
                <c:pt idx="6">
                  <c:v>8.3333333333333301E-2</c:v>
                </c:pt>
                <c:pt idx="7">
                  <c:v>8.3333333333333301E-2</c:v>
                </c:pt>
                <c:pt idx="8">
                  <c:v>8.3333333333333301E-2</c:v>
                </c:pt>
                <c:pt idx="9">
                  <c:v>0.125</c:v>
                </c:pt>
                <c:pt idx="10">
                  <c:v>0.125</c:v>
                </c:pt>
                <c:pt idx="11">
                  <c:v>0.125</c:v>
                </c:pt>
                <c:pt idx="12">
                  <c:v>0.125</c:v>
                </c:pt>
                <c:pt idx="13">
                  <c:v>0.125</c:v>
                </c:pt>
                <c:pt idx="14">
                  <c:v>0.125</c:v>
                </c:pt>
                <c:pt idx="15">
                  <c:v>0.125</c:v>
                </c:pt>
                <c:pt idx="16">
                  <c:v>0.125</c:v>
                </c:pt>
                <c:pt idx="17">
                  <c:v>0.125</c:v>
                </c:pt>
                <c:pt idx="18">
                  <c:v>0.125</c:v>
                </c:pt>
                <c:pt idx="19">
                  <c:v>0.125</c:v>
                </c:pt>
                <c:pt idx="20">
                  <c:v>0.125</c:v>
                </c:pt>
                <c:pt idx="21">
                  <c:v>0.125</c:v>
                </c:pt>
                <c:pt idx="22">
                  <c:v>0.125</c:v>
                </c:pt>
                <c:pt idx="23">
                  <c:v>0.125</c:v>
                </c:pt>
              </c:numCache>
            </c:numRef>
          </c:val>
          <c:smooth val="0"/>
          <c:extLst>
            <c:ext xmlns:c16="http://schemas.microsoft.com/office/drawing/2014/chart" uri="{C3380CC4-5D6E-409C-BE32-E72D297353CC}">
              <c16:uniqueId val="{00000001-06D2-4F21-A630-2A719396DF80}"/>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0.55000000000000004"/>
          <c:min val="5.000000000000001E-2"/>
        </c:scaling>
        <c:delete val="0"/>
        <c:axPos val="l"/>
        <c:numFmt formatCode="0%" sourceLinked="0"/>
        <c:majorTickMark val="none"/>
        <c:minorTickMark val="none"/>
        <c:tickLblPos val="none"/>
        <c:spPr>
          <a:noFill/>
          <a:ln w="22225">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2"/>
        <c:crossBetween val="between"/>
        <c:majorUnit val="6.000000000000001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4.9699025269655014E-2"/>
          <c:w val="0.96793006133818005"/>
          <c:h val="0.89978152546859969"/>
        </c:manualLayout>
      </c:layout>
      <c:lineChart>
        <c:grouping val="standard"/>
        <c:varyColors val="0"/>
        <c:ser>
          <c:idx val="0"/>
          <c:order val="0"/>
          <c:tx>
            <c:strRef>
              <c:f>Sheet1!$A$2</c:f>
              <c:strCache>
                <c:ptCount val="1"/>
                <c:pt idx="0">
                  <c:v>LWBS adult</c:v>
                </c:pt>
              </c:strCache>
            </c:strRef>
          </c:tx>
          <c:spPr>
            <a:ln w="38100" cap="rnd">
              <a:solidFill>
                <a:schemeClr val="bg2"/>
              </a:solidFill>
              <a:round/>
            </a:ln>
            <a:effectLst/>
          </c:spPr>
          <c:marker>
            <c:symbol val="circle"/>
            <c:size val="7"/>
            <c:spPr>
              <a:solidFill>
                <a:schemeClr val="bg2"/>
              </a:solidFill>
              <a:ln w="9525">
                <a:solidFill>
                  <a:schemeClr val="bg2"/>
                </a:solidFill>
              </a:ln>
              <a:effectLst/>
            </c:spPr>
          </c:marker>
          <c:cat>
            <c:strRef>
              <c:f>Sheet1!$B$1:$Y$1</c:f>
              <c:strCache>
                <c:ptCount val="24"/>
                <c:pt idx="0">
                  <c:v>Oct-19</c:v>
                </c:pt>
                <c:pt idx="1">
                  <c:v>Nov-19</c:v>
                </c:pt>
                <c:pt idx="2">
                  <c:v>Dec-19</c:v>
                </c:pt>
                <c:pt idx="3">
                  <c:v>Jan-20</c:v>
                </c:pt>
                <c:pt idx="4">
                  <c:v>Feb-20</c:v>
                </c:pt>
                <c:pt idx="5">
                  <c:v>Mar-20</c:v>
                </c:pt>
                <c:pt idx="6">
                  <c:v>Apr-20</c:v>
                </c:pt>
                <c:pt idx="7">
                  <c:v>May-20</c:v>
                </c:pt>
                <c:pt idx="8">
                  <c:v>Jun-20</c:v>
                </c:pt>
                <c:pt idx="9">
                  <c:v>Jul-20</c:v>
                </c:pt>
                <c:pt idx="10">
                  <c:v>Aug-20</c:v>
                </c:pt>
                <c:pt idx="11">
                  <c:v>Sep-20</c:v>
                </c:pt>
                <c:pt idx="12">
                  <c:v>Oct-20</c:v>
                </c:pt>
                <c:pt idx="13">
                  <c:v>Nov-20</c:v>
                </c:pt>
                <c:pt idx="14">
                  <c:v>Dec-20</c:v>
                </c:pt>
                <c:pt idx="15">
                  <c:v>Jan-21</c:v>
                </c:pt>
                <c:pt idx="16">
                  <c:v>Feb-21</c:v>
                </c:pt>
                <c:pt idx="17">
                  <c:v>Mar-21</c:v>
                </c:pt>
                <c:pt idx="18">
                  <c:v>Apr-21</c:v>
                </c:pt>
                <c:pt idx="19">
                  <c:v>May-21</c:v>
                </c:pt>
                <c:pt idx="20">
                  <c:v>Jun-21</c:v>
                </c:pt>
                <c:pt idx="21">
                  <c:v>Jul-21</c:v>
                </c:pt>
                <c:pt idx="22">
                  <c:v>Aug-21</c:v>
                </c:pt>
                <c:pt idx="23">
                  <c:v>Sep-21</c:v>
                </c:pt>
              </c:strCache>
            </c:strRef>
          </c:cat>
          <c:val>
            <c:numRef>
              <c:f>Sheet1!$B$2:$Y$2</c:f>
              <c:numCache>
                <c:formatCode>0.0%</c:formatCode>
                <c:ptCount val="24"/>
                <c:pt idx="0">
                  <c:v>5.473684210526316E-2</c:v>
                </c:pt>
                <c:pt idx="1">
                  <c:v>4.0333483551149164E-2</c:v>
                </c:pt>
                <c:pt idx="2">
                  <c:v>4.1901188242651655E-2</c:v>
                </c:pt>
                <c:pt idx="3">
                  <c:v>3.6335221722992771E-2</c:v>
                </c:pt>
                <c:pt idx="4">
                  <c:v>2.3340471092077087E-2</c:v>
                </c:pt>
                <c:pt idx="5">
                  <c:v>1.2551346417161114E-2</c:v>
                </c:pt>
                <c:pt idx="6">
                  <c:v>7.684918347742555E-3</c:v>
                </c:pt>
                <c:pt idx="7">
                  <c:v>2.0698924731182795E-2</c:v>
                </c:pt>
                <c:pt idx="8">
                  <c:v>1.8211533971515294E-2</c:v>
                </c:pt>
                <c:pt idx="9">
                  <c:v>4.3645699614890884E-2</c:v>
                </c:pt>
                <c:pt idx="10">
                  <c:v>4.1168353265869366E-2</c:v>
                </c:pt>
                <c:pt idx="11">
                  <c:v>3.4587225448119159E-2</c:v>
                </c:pt>
                <c:pt idx="12">
                  <c:v>3.0617164898746385E-2</c:v>
                </c:pt>
                <c:pt idx="13">
                  <c:v>2.6733921815889031E-2</c:v>
                </c:pt>
                <c:pt idx="14">
                  <c:v>2.8604651162790699E-2</c:v>
                </c:pt>
                <c:pt idx="15">
                  <c:v>2.2278951032722209E-2</c:v>
                </c:pt>
                <c:pt idx="16">
                  <c:v>2.9303062302006334E-2</c:v>
                </c:pt>
                <c:pt idx="17">
                  <c:v>3.2907196969696968E-2</c:v>
                </c:pt>
                <c:pt idx="18">
                  <c:v>2.9799029799029798E-2</c:v>
                </c:pt>
                <c:pt idx="19">
                  <c:v>3.7028571428571432E-2</c:v>
                </c:pt>
                <c:pt idx="20">
                  <c:v>4.1369800045966444E-2</c:v>
                </c:pt>
                <c:pt idx="21">
                  <c:v>6.1391843971631208E-2</c:v>
                </c:pt>
                <c:pt idx="22">
                  <c:v>4.056399132321041E-2</c:v>
                </c:pt>
                <c:pt idx="23">
                  <c:v>2.1588089330024814E-2</c:v>
                </c:pt>
              </c:numCache>
            </c:numRef>
          </c:val>
          <c:smooth val="0"/>
          <c:extLst>
            <c:ext xmlns:c16="http://schemas.microsoft.com/office/drawing/2014/chart" uri="{C3380CC4-5D6E-409C-BE32-E72D297353CC}">
              <c16:uniqueId val="{00000000-06D2-4F21-A630-2A719396DF80}"/>
            </c:ext>
          </c:extLst>
        </c:ser>
        <c:ser>
          <c:idx val="1"/>
          <c:order val="1"/>
          <c:tx>
            <c:strRef>
              <c:f>Sheet1!$A$3</c:f>
              <c:strCache>
                <c:ptCount val="1"/>
                <c:pt idx="0">
                  <c:v>Goal</c:v>
                </c:pt>
              </c:strCache>
            </c:strRef>
          </c:tx>
          <c:spPr>
            <a:ln w="28575" cap="rnd">
              <a:solidFill>
                <a:schemeClr val="accent2">
                  <a:lumMod val="75000"/>
                  <a:alpha val="80000"/>
                </a:schemeClr>
              </a:solidFill>
              <a:prstDash val="sysDash"/>
              <a:round/>
            </a:ln>
            <a:effectLst/>
          </c:spPr>
          <c:marker>
            <c:symbol val="none"/>
          </c:marker>
          <c:dPt>
            <c:idx val="1"/>
            <c:marker>
              <c:symbol val="none"/>
            </c:marker>
            <c:bubble3D val="0"/>
            <c:spPr>
              <a:ln w="28575" cap="rnd">
                <a:noFill/>
                <a:prstDash val="sysDash"/>
                <a:round/>
              </a:ln>
              <a:effectLst/>
            </c:spPr>
            <c:extLst>
              <c:ext xmlns:c16="http://schemas.microsoft.com/office/drawing/2014/chart" uri="{C3380CC4-5D6E-409C-BE32-E72D297353CC}">
                <c16:uniqueId val="{00000005-03FA-486B-8C39-B0A83F2F5F3D}"/>
              </c:ext>
            </c:extLst>
          </c:dPt>
          <c:dPt>
            <c:idx val="4"/>
            <c:marker>
              <c:symbol val="none"/>
            </c:marker>
            <c:bubble3D val="0"/>
            <c:spPr>
              <a:ln w="28575" cap="rnd">
                <a:solidFill>
                  <a:schemeClr val="accent2">
                    <a:lumMod val="75000"/>
                    <a:alpha val="80000"/>
                  </a:schemeClr>
                </a:solidFill>
                <a:prstDash val="sysDash"/>
                <a:round/>
              </a:ln>
              <a:effectLst/>
            </c:spPr>
            <c:extLst>
              <c:ext xmlns:c16="http://schemas.microsoft.com/office/drawing/2014/chart" uri="{C3380CC4-5D6E-409C-BE32-E72D297353CC}">
                <c16:uniqueId val="{00000003-1CBB-470A-94CA-AE73037529AE}"/>
              </c:ext>
            </c:extLst>
          </c:dPt>
          <c:dPt>
            <c:idx val="9"/>
            <c:marker>
              <c:symbol val="none"/>
            </c:marker>
            <c:bubble3D val="0"/>
            <c:spPr>
              <a:ln w="28575" cap="rnd">
                <a:noFill/>
                <a:prstDash val="sysDash"/>
                <a:round/>
              </a:ln>
              <a:effectLst/>
            </c:spPr>
            <c:extLst>
              <c:ext xmlns:c16="http://schemas.microsoft.com/office/drawing/2014/chart" uri="{C3380CC4-5D6E-409C-BE32-E72D297353CC}">
                <c16:uniqueId val="{00000008-9B95-4A08-B79D-A4041C232DC6}"/>
              </c:ext>
            </c:extLst>
          </c:dPt>
          <c:dPt>
            <c:idx val="13"/>
            <c:marker>
              <c:symbol val="none"/>
            </c:marker>
            <c:bubble3D val="0"/>
            <c:spPr>
              <a:ln w="28575" cap="rnd">
                <a:noFill/>
                <a:prstDash val="sysDash"/>
                <a:round/>
              </a:ln>
              <a:effectLst/>
            </c:spPr>
            <c:extLst>
              <c:ext xmlns:c16="http://schemas.microsoft.com/office/drawing/2014/chart" uri="{C3380CC4-5D6E-409C-BE32-E72D297353CC}">
                <c16:uniqueId val="{00000004-03FA-486B-8C39-B0A83F2F5F3D}"/>
              </c:ext>
            </c:extLst>
          </c:dPt>
          <c:dPt>
            <c:idx val="16"/>
            <c:marker>
              <c:symbol val="none"/>
            </c:marker>
            <c:bubble3D val="0"/>
            <c:spPr>
              <a:ln w="28575" cap="rnd">
                <a:solidFill>
                  <a:schemeClr val="accent2">
                    <a:lumMod val="75000"/>
                    <a:alpha val="80000"/>
                  </a:schemeClr>
                </a:solidFill>
                <a:prstDash val="sysDash"/>
                <a:round/>
              </a:ln>
              <a:effectLst/>
            </c:spPr>
            <c:extLst>
              <c:ext xmlns:c16="http://schemas.microsoft.com/office/drawing/2014/chart" uri="{C3380CC4-5D6E-409C-BE32-E72D297353CC}">
                <c16:uniqueId val="{00000007-1CBB-470A-94CA-AE73037529AE}"/>
              </c:ext>
            </c:extLst>
          </c:dPt>
          <c:dPt>
            <c:idx val="21"/>
            <c:marker>
              <c:symbol val="none"/>
            </c:marker>
            <c:bubble3D val="0"/>
            <c:spPr>
              <a:ln w="28575" cap="rnd">
                <a:noFill/>
                <a:prstDash val="sysDash"/>
                <a:round/>
              </a:ln>
              <a:effectLst/>
            </c:spPr>
            <c:extLst>
              <c:ext xmlns:c16="http://schemas.microsoft.com/office/drawing/2014/chart" uri="{C3380CC4-5D6E-409C-BE32-E72D297353CC}">
                <c16:uniqueId val="{00000009-9B95-4A08-B79D-A4041C232DC6}"/>
              </c:ext>
            </c:extLst>
          </c:dPt>
          <c:cat>
            <c:strRef>
              <c:f>Sheet1!$B$1:$Y$1</c:f>
              <c:strCache>
                <c:ptCount val="24"/>
                <c:pt idx="0">
                  <c:v>Oct-19</c:v>
                </c:pt>
                <c:pt idx="1">
                  <c:v>Nov-19</c:v>
                </c:pt>
                <c:pt idx="2">
                  <c:v>Dec-19</c:v>
                </c:pt>
                <c:pt idx="3">
                  <c:v>Jan-20</c:v>
                </c:pt>
                <c:pt idx="4">
                  <c:v>Feb-20</c:v>
                </c:pt>
                <c:pt idx="5">
                  <c:v>Mar-20</c:v>
                </c:pt>
                <c:pt idx="6">
                  <c:v>Apr-20</c:v>
                </c:pt>
                <c:pt idx="7">
                  <c:v>May-20</c:v>
                </c:pt>
                <c:pt idx="8">
                  <c:v>Jun-20</c:v>
                </c:pt>
                <c:pt idx="9">
                  <c:v>Jul-20</c:v>
                </c:pt>
                <c:pt idx="10">
                  <c:v>Aug-20</c:v>
                </c:pt>
                <c:pt idx="11">
                  <c:v>Sep-20</c:v>
                </c:pt>
                <c:pt idx="12">
                  <c:v>Oct-20</c:v>
                </c:pt>
                <c:pt idx="13">
                  <c:v>Nov-20</c:v>
                </c:pt>
                <c:pt idx="14">
                  <c:v>Dec-20</c:v>
                </c:pt>
                <c:pt idx="15">
                  <c:v>Jan-21</c:v>
                </c:pt>
                <c:pt idx="16">
                  <c:v>Feb-21</c:v>
                </c:pt>
                <c:pt idx="17">
                  <c:v>Mar-21</c:v>
                </c:pt>
                <c:pt idx="18">
                  <c:v>Apr-21</c:v>
                </c:pt>
                <c:pt idx="19">
                  <c:v>May-21</c:v>
                </c:pt>
                <c:pt idx="20">
                  <c:v>Jun-21</c:v>
                </c:pt>
                <c:pt idx="21">
                  <c:v>Jul-21</c:v>
                </c:pt>
                <c:pt idx="22">
                  <c:v>Aug-21</c:v>
                </c:pt>
                <c:pt idx="23">
                  <c:v>Sep-21</c:v>
                </c:pt>
              </c:strCache>
            </c:strRef>
          </c:cat>
          <c:val>
            <c:numRef>
              <c:f>Sheet1!$B$3:$Y$3</c:f>
              <c:numCache>
                <c:formatCode>0.0%</c:formatCode>
                <c:ptCount val="24"/>
                <c:pt idx="0">
                  <c:v>4.4999999999999998E-2</c:v>
                </c:pt>
                <c:pt idx="1">
                  <c:v>4.4999999999999998E-2</c:v>
                </c:pt>
                <c:pt idx="2">
                  <c:v>4.4999999999999998E-2</c:v>
                </c:pt>
                <c:pt idx="3">
                  <c:v>4.4999999999999998E-2</c:v>
                </c:pt>
                <c:pt idx="4">
                  <c:v>4.4999999999999998E-2</c:v>
                </c:pt>
                <c:pt idx="5">
                  <c:v>4.4999999999999998E-2</c:v>
                </c:pt>
                <c:pt idx="6">
                  <c:v>4.4999999999999998E-2</c:v>
                </c:pt>
                <c:pt idx="7">
                  <c:v>4.4999999999999998E-2</c:v>
                </c:pt>
                <c:pt idx="8">
                  <c:v>4.4999999999999998E-2</c:v>
                </c:pt>
                <c:pt idx="9">
                  <c:v>3.5000000000000003E-2</c:v>
                </c:pt>
                <c:pt idx="10">
                  <c:v>3.5000000000000003E-2</c:v>
                </c:pt>
                <c:pt idx="11">
                  <c:v>3.5000000000000003E-2</c:v>
                </c:pt>
                <c:pt idx="12">
                  <c:v>3.5000000000000003E-2</c:v>
                </c:pt>
                <c:pt idx="13">
                  <c:v>3.5000000000000003E-2</c:v>
                </c:pt>
                <c:pt idx="14">
                  <c:v>3.5000000000000003E-2</c:v>
                </c:pt>
                <c:pt idx="15">
                  <c:v>3.5000000000000003E-2</c:v>
                </c:pt>
                <c:pt idx="16">
                  <c:v>3.5000000000000003E-2</c:v>
                </c:pt>
                <c:pt idx="17">
                  <c:v>3.5000000000000003E-2</c:v>
                </c:pt>
                <c:pt idx="18">
                  <c:v>3.5000000000000003E-2</c:v>
                </c:pt>
                <c:pt idx="19">
                  <c:v>3.5000000000000003E-2</c:v>
                </c:pt>
                <c:pt idx="20">
                  <c:v>3.5000000000000003E-2</c:v>
                </c:pt>
                <c:pt idx="21">
                  <c:v>3.5000000000000003E-2</c:v>
                </c:pt>
                <c:pt idx="22">
                  <c:v>3.5000000000000003E-2</c:v>
                </c:pt>
                <c:pt idx="23">
                  <c:v>3.5000000000000003E-2</c:v>
                </c:pt>
              </c:numCache>
            </c:numRef>
          </c:val>
          <c:smooth val="0"/>
          <c:extLst>
            <c:ext xmlns:c16="http://schemas.microsoft.com/office/drawing/2014/chart" uri="{C3380CC4-5D6E-409C-BE32-E72D297353CC}">
              <c16:uniqueId val="{00000001-06D2-4F21-A630-2A719396DF80}"/>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8.0000000000000016E-2"/>
          <c:min val="0"/>
        </c:scaling>
        <c:delete val="0"/>
        <c:axPos val="l"/>
        <c:numFmt formatCode="0%" sourceLinked="0"/>
        <c:majorTickMark val="none"/>
        <c:minorTickMark val="none"/>
        <c:tickLblPos val="none"/>
        <c:spPr>
          <a:noFill/>
          <a:ln w="22225">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2"/>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49836057952824E-2"/>
          <c:y val="4.9699025269655014E-2"/>
          <c:w val="0.96793006133818005"/>
          <c:h val="0.89978152546859969"/>
        </c:manualLayout>
      </c:layout>
      <c:lineChart>
        <c:grouping val="standard"/>
        <c:varyColors val="0"/>
        <c:ser>
          <c:idx val="0"/>
          <c:order val="0"/>
          <c:tx>
            <c:strRef>
              <c:f>Sheet1!$A$2</c:f>
              <c:strCache>
                <c:ptCount val="1"/>
                <c:pt idx="0">
                  <c:v>LWBS peds</c:v>
                </c:pt>
              </c:strCache>
            </c:strRef>
          </c:tx>
          <c:spPr>
            <a:ln w="38100" cap="rnd">
              <a:solidFill>
                <a:schemeClr val="bg2"/>
              </a:solidFill>
              <a:round/>
            </a:ln>
            <a:effectLst/>
          </c:spPr>
          <c:marker>
            <c:symbol val="circle"/>
            <c:size val="7"/>
            <c:spPr>
              <a:solidFill>
                <a:schemeClr val="bg2"/>
              </a:solidFill>
              <a:ln w="9525">
                <a:solidFill>
                  <a:schemeClr val="bg2"/>
                </a:solidFill>
              </a:ln>
              <a:effectLst/>
            </c:spPr>
          </c:marker>
          <c:cat>
            <c:strRef>
              <c:f>Sheet1!$B$1:$Y$1</c:f>
              <c:strCache>
                <c:ptCount val="24"/>
                <c:pt idx="0">
                  <c:v>Oct-19</c:v>
                </c:pt>
                <c:pt idx="1">
                  <c:v>Nov-19</c:v>
                </c:pt>
                <c:pt idx="2">
                  <c:v>Dec-19</c:v>
                </c:pt>
                <c:pt idx="3">
                  <c:v>Jan-20</c:v>
                </c:pt>
                <c:pt idx="4">
                  <c:v>Feb-20</c:v>
                </c:pt>
                <c:pt idx="5">
                  <c:v>Mar-20</c:v>
                </c:pt>
                <c:pt idx="6">
                  <c:v>Apr-20</c:v>
                </c:pt>
                <c:pt idx="7">
                  <c:v>May-20</c:v>
                </c:pt>
                <c:pt idx="8">
                  <c:v>Jun-20</c:v>
                </c:pt>
                <c:pt idx="9">
                  <c:v>Jul-20</c:v>
                </c:pt>
                <c:pt idx="10">
                  <c:v>Aug-20</c:v>
                </c:pt>
                <c:pt idx="11">
                  <c:v>Sep-20</c:v>
                </c:pt>
                <c:pt idx="12">
                  <c:v>Oct-20</c:v>
                </c:pt>
                <c:pt idx="13">
                  <c:v>Nov-20</c:v>
                </c:pt>
                <c:pt idx="14">
                  <c:v>Dec-20</c:v>
                </c:pt>
                <c:pt idx="15">
                  <c:v>Jan-21</c:v>
                </c:pt>
                <c:pt idx="16">
                  <c:v>Feb-21</c:v>
                </c:pt>
                <c:pt idx="17">
                  <c:v>Mar-21</c:v>
                </c:pt>
                <c:pt idx="18">
                  <c:v>Apr-21</c:v>
                </c:pt>
                <c:pt idx="19">
                  <c:v>May-21</c:v>
                </c:pt>
                <c:pt idx="20">
                  <c:v>Jun-21</c:v>
                </c:pt>
                <c:pt idx="21">
                  <c:v>Jul-21</c:v>
                </c:pt>
                <c:pt idx="22">
                  <c:v>Aug-21</c:v>
                </c:pt>
                <c:pt idx="23">
                  <c:v>Sep-21</c:v>
                </c:pt>
              </c:strCache>
            </c:strRef>
          </c:cat>
          <c:val>
            <c:numRef>
              <c:f>Sheet1!$B$2:$Y$2</c:f>
              <c:numCache>
                <c:formatCode>0.0%</c:formatCode>
                <c:ptCount val="24"/>
                <c:pt idx="0">
                  <c:v>2.6259147653895823E-2</c:v>
                </c:pt>
                <c:pt idx="1">
                  <c:v>3.0303030303030304E-2</c:v>
                </c:pt>
                <c:pt idx="2">
                  <c:v>2.691272587466359E-2</c:v>
                </c:pt>
                <c:pt idx="3">
                  <c:v>1.3417190775681341E-2</c:v>
                </c:pt>
                <c:pt idx="4">
                  <c:v>2.1003000428632661E-2</c:v>
                </c:pt>
                <c:pt idx="5">
                  <c:v>1.7669795692987302E-2</c:v>
                </c:pt>
                <c:pt idx="6">
                  <c:v>3.952569169960474E-3</c:v>
                </c:pt>
                <c:pt idx="7">
                  <c:v>5.3475935828877002E-3</c:v>
                </c:pt>
                <c:pt idx="8">
                  <c:v>3.4812880765883376E-3</c:v>
                </c:pt>
                <c:pt idx="9">
                  <c:v>1.296405421331762E-2</c:v>
                </c:pt>
                <c:pt idx="10">
                  <c:v>9.6339113680154135E-3</c:v>
                </c:pt>
                <c:pt idx="11">
                  <c:v>1.6463414634146342E-2</c:v>
                </c:pt>
                <c:pt idx="12">
                  <c:v>1.0963646855164455E-2</c:v>
                </c:pt>
                <c:pt idx="13">
                  <c:v>1.0875787063537493E-2</c:v>
                </c:pt>
                <c:pt idx="14">
                  <c:v>4.5016077170418004E-3</c:v>
                </c:pt>
                <c:pt idx="15">
                  <c:v>7.4906367041198503E-3</c:v>
                </c:pt>
                <c:pt idx="16">
                  <c:v>1.1156782149148562E-2</c:v>
                </c:pt>
                <c:pt idx="17">
                  <c:v>2.5602409638554216E-2</c:v>
                </c:pt>
                <c:pt idx="18">
                  <c:v>3.9136302294197033E-2</c:v>
                </c:pt>
                <c:pt idx="19">
                  <c:v>4.6977124183006536E-2</c:v>
                </c:pt>
                <c:pt idx="20">
                  <c:v>4.0072039621791983E-2</c:v>
                </c:pt>
                <c:pt idx="21">
                  <c:v>5.5642023346303499E-2</c:v>
                </c:pt>
                <c:pt idx="22">
                  <c:v>7.6298701298701296E-2</c:v>
                </c:pt>
                <c:pt idx="23">
                  <c:v>5.0497017892644137E-2</c:v>
                </c:pt>
              </c:numCache>
            </c:numRef>
          </c:val>
          <c:smooth val="0"/>
          <c:extLst>
            <c:ext xmlns:c16="http://schemas.microsoft.com/office/drawing/2014/chart" uri="{C3380CC4-5D6E-409C-BE32-E72D297353CC}">
              <c16:uniqueId val="{00000000-06D2-4F21-A630-2A719396DF80}"/>
            </c:ext>
          </c:extLst>
        </c:ser>
        <c:ser>
          <c:idx val="1"/>
          <c:order val="1"/>
          <c:tx>
            <c:strRef>
              <c:f>Sheet1!$A$3</c:f>
              <c:strCache>
                <c:ptCount val="1"/>
                <c:pt idx="0">
                  <c:v>Goal</c:v>
                </c:pt>
              </c:strCache>
            </c:strRef>
          </c:tx>
          <c:spPr>
            <a:ln w="28575" cap="rnd">
              <a:solidFill>
                <a:schemeClr val="accent2">
                  <a:lumMod val="75000"/>
                  <a:alpha val="80000"/>
                </a:schemeClr>
              </a:solidFill>
              <a:prstDash val="sysDash"/>
              <a:round/>
            </a:ln>
            <a:effectLst/>
          </c:spPr>
          <c:marker>
            <c:symbol val="none"/>
          </c:marker>
          <c:dPt>
            <c:idx val="4"/>
            <c:marker>
              <c:symbol val="none"/>
            </c:marker>
            <c:bubble3D val="0"/>
            <c:spPr>
              <a:ln w="28575" cap="rnd">
                <a:solidFill>
                  <a:schemeClr val="accent2">
                    <a:lumMod val="75000"/>
                    <a:alpha val="80000"/>
                  </a:schemeClr>
                </a:solidFill>
                <a:prstDash val="sysDash"/>
                <a:round/>
              </a:ln>
              <a:effectLst/>
            </c:spPr>
            <c:extLst>
              <c:ext xmlns:c16="http://schemas.microsoft.com/office/drawing/2014/chart" uri="{C3380CC4-5D6E-409C-BE32-E72D297353CC}">
                <c16:uniqueId val="{00000001-26EF-4062-A411-B38741586FA7}"/>
              </c:ext>
            </c:extLst>
          </c:dPt>
          <c:dPt>
            <c:idx val="9"/>
            <c:marker>
              <c:symbol val="none"/>
            </c:marker>
            <c:bubble3D val="0"/>
            <c:spPr>
              <a:ln w="28575" cap="rnd">
                <a:noFill/>
                <a:prstDash val="sysDash"/>
                <a:round/>
              </a:ln>
              <a:effectLst/>
            </c:spPr>
            <c:extLst>
              <c:ext xmlns:c16="http://schemas.microsoft.com/office/drawing/2014/chart" uri="{C3380CC4-5D6E-409C-BE32-E72D297353CC}">
                <c16:uniqueId val="{00000007-39D5-43CC-87C7-1BD1B3A73724}"/>
              </c:ext>
            </c:extLst>
          </c:dPt>
          <c:dPt>
            <c:idx val="13"/>
            <c:marker>
              <c:symbol val="none"/>
            </c:marker>
            <c:bubble3D val="0"/>
            <c:spPr>
              <a:ln w="28575" cap="rnd">
                <a:solidFill>
                  <a:schemeClr val="accent2">
                    <a:lumMod val="75000"/>
                  </a:schemeClr>
                </a:solidFill>
                <a:prstDash val="sysDash"/>
                <a:round/>
              </a:ln>
              <a:effectLst/>
            </c:spPr>
            <c:extLst>
              <c:ext xmlns:c16="http://schemas.microsoft.com/office/drawing/2014/chart" uri="{C3380CC4-5D6E-409C-BE32-E72D297353CC}">
                <c16:uniqueId val="{00000004-5C19-4D14-9B65-320252813E0D}"/>
              </c:ext>
            </c:extLst>
          </c:dPt>
          <c:dPt>
            <c:idx val="16"/>
            <c:marker>
              <c:symbol val="none"/>
            </c:marker>
            <c:bubble3D val="0"/>
            <c:spPr>
              <a:ln w="28575" cap="rnd">
                <a:solidFill>
                  <a:schemeClr val="accent2">
                    <a:lumMod val="75000"/>
                    <a:alpha val="80000"/>
                  </a:schemeClr>
                </a:solidFill>
                <a:prstDash val="sysDash"/>
                <a:round/>
              </a:ln>
              <a:effectLst/>
            </c:spPr>
            <c:extLst>
              <c:ext xmlns:c16="http://schemas.microsoft.com/office/drawing/2014/chart" uri="{C3380CC4-5D6E-409C-BE32-E72D297353CC}">
                <c16:uniqueId val="{00000005-26EF-4062-A411-B38741586FA7}"/>
              </c:ext>
            </c:extLst>
          </c:dPt>
          <c:dPt>
            <c:idx val="21"/>
            <c:marker>
              <c:symbol val="none"/>
            </c:marker>
            <c:bubble3D val="0"/>
            <c:spPr>
              <a:ln w="28575" cap="rnd">
                <a:noFill/>
                <a:prstDash val="sysDash"/>
                <a:round/>
              </a:ln>
              <a:effectLst/>
            </c:spPr>
            <c:extLst>
              <c:ext xmlns:c16="http://schemas.microsoft.com/office/drawing/2014/chart" uri="{C3380CC4-5D6E-409C-BE32-E72D297353CC}">
                <c16:uniqueId val="{00000006-39D5-43CC-87C7-1BD1B3A73724}"/>
              </c:ext>
            </c:extLst>
          </c:dPt>
          <c:cat>
            <c:strRef>
              <c:f>Sheet1!$B$1:$Y$1</c:f>
              <c:strCache>
                <c:ptCount val="24"/>
                <c:pt idx="0">
                  <c:v>Oct-19</c:v>
                </c:pt>
                <c:pt idx="1">
                  <c:v>Nov-19</c:v>
                </c:pt>
                <c:pt idx="2">
                  <c:v>Dec-19</c:v>
                </c:pt>
                <c:pt idx="3">
                  <c:v>Jan-20</c:v>
                </c:pt>
                <c:pt idx="4">
                  <c:v>Feb-20</c:v>
                </c:pt>
                <c:pt idx="5">
                  <c:v>Mar-20</c:v>
                </c:pt>
                <c:pt idx="6">
                  <c:v>Apr-20</c:v>
                </c:pt>
                <c:pt idx="7">
                  <c:v>May-20</c:v>
                </c:pt>
                <c:pt idx="8">
                  <c:v>Jun-20</c:v>
                </c:pt>
                <c:pt idx="9">
                  <c:v>Jul-20</c:v>
                </c:pt>
                <c:pt idx="10">
                  <c:v>Aug-20</c:v>
                </c:pt>
                <c:pt idx="11">
                  <c:v>Sep-20</c:v>
                </c:pt>
                <c:pt idx="12">
                  <c:v>Oct-20</c:v>
                </c:pt>
                <c:pt idx="13">
                  <c:v>Nov-20</c:v>
                </c:pt>
                <c:pt idx="14">
                  <c:v>Dec-20</c:v>
                </c:pt>
                <c:pt idx="15">
                  <c:v>Jan-21</c:v>
                </c:pt>
                <c:pt idx="16">
                  <c:v>Feb-21</c:v>
                </c:pt>
                <c:pt idx="17">
                  <c:v>Mar-21</c:v>
                </c:pt>
                <c:pt idx="18">
                  <c:v>Apr-21</c:v>
                </c:pt>
                <c:pt idx="19">
                  <c:v>May-21</c:v>
                </c:pt>
                <c:pt idx="20">
                  <c:v>Jun-21</c:v>
                </c:pt>
                <c:pt idx="21">
                  <c:v>Jul-21</c:v>
                </c:pt>
                <c:pt idx="22">
                  <c:v>Aug-21</c:v>
                </c:pt>
                <c:pt idx="23">
                  <c:v>Sep-21</c:v>
                </c:pt>
              </c:strCache>
            </c:strRef>
          </c:cat>
          <c:val>
            <c:numRef>
              <c:f>Sheet1!$B$3:$Y$3</c:f>
              <c:numCache>
                <c:formatCode>0.0%</c:formatCode>
                <c:ptCount val="24"/>
                <c:pt idx="0">
                  <c:v>1.4999999999999999E-2</c:v>
                </c:pt>
                <c:pt idx="1">
                  <c:v>1.4999999999999999E-2</c:v>
                </c:pt>
                <c:pt idx="2">
                  <c:v>1.4999999999999999E-2</c:v>
                </c:pt>
                <c:pt idx="3">
                  <c:v>1.4999999999999999E-2</c:v>
                </c:pt>
                <c:pt idx="4">
                  <c:v>1.4999999999999999E-2</c:v>
                </c:pt>
                <c:pt idx="5">
                  <c:v>1.4999999999999999E-2</c:v>
                </c:pt>
                <c:pt idx="6">
                  <c:v>1.4999999999999999E-2</c:v>
                </c:pt>
                <c:pt idx="7">
                  <c:v>1.4999999999999999E-2</c:v>
                </c:pt>
                <c:pt idx="8">
                  <c:v>1.4999999999999999E-2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pt idx="21">
                  <c:v>1.4999999999999999E-2</c:v>
                </c:pt>
                <c:pt idx="22">
                  <c:v>1.4999999999999999E-2</c:v>
                </c:pt>
                <c:pt idx="23">
                  <c:v>1.4999999999999999E-2</c:v>
                </c:pt>
              </c:numCache>
            </c:numRef>
          </c:val>
          <c:smooth val="0"/>
          <c:extLst>
            <c:ext xmlns:c16="http://schemas.microsoft.com/office/drawing/2014/chart" uri="{C3380CC4-5D6E-409C-BE32-E72D297353CC}">
              <c16:uniqueId val="{00000001-06D2-4F21-A630-2A719396DF80}"/>
            </c:ext>
          </c:extLst>
        </c:ser>
        <c:dLbls>
          <c:showLegendKey val="0"/>
          <c:showVal val="0"/>
          <c:showCatName val="0"/>
          <c:showSerName val="0"/>
          <c:showPercent val="0"/>
          <c:showBubbleSize val="0"/>
        </c:dLbls>
        <c:marker val="1"/>
        <c:smooth val="0"/>
        <c:axId val="1722791231"/>
        <c:axId val="1722779167"/>
      </c:lineChart>
      <c:dateAx>
        <c:axId val="1722791231"/>
        <c:scaling>
          <c:orientation val="minMax"/>
        </c:scaling>
        <c:delete val="0"/>
        <c:axPos val="b"/>
        <c:numFmt formatCode="@" sourceLinked="0"/>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79167"/>
        <c:crosses val="autoZero"/>
        <c:auto val="0"/>
        <c:lblOffset val="100"/>
        <c:baseTimeUnit val="days"/>
      </c:dateAx>
      <c:valAx>
        <c:axId val="1722779167"/>
        <c:scaling>
          <c:orientation val="minMax"/>
          <c:max val="7.8000000000000014E-2"/>
          <c:min val="0"/>
        </c:scaling>
        <c:delete val="0"/>
        <c:axPos val="l"/>
        <c:numFmt formatCode="0%" sourceLinked="0"/>
        <c:majorTickMark val="none"/>
        <c:minorTickMark val="none"/>
        <c:tickLblPos val="none"/>
        <c:spPr>
          <a:noFill/>
          <a:ln w="22225">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791231"/>
        <c:crossesAt val="22"/>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2021</c:v>
                </c:pt>
              </c:strCache>
            </c:strRef>
          </c:tx>
          <c:dPt>
            <c:idx val="0"/>
            <c:bubble3D val="0"/>
            <c:spPr>
              <a:solidFill>
                <a:srgbClr val="47AEBE"/>
              </a:solidFill>
              <a:ln w="19050">
                <a:solidFill>
                  <a:schemeClr val="lt1"/>
                </a:solidFill>
              </a:ln>
              <a:effectLst/>
            </c:spPr>
            <c:extLst>
              <c:ext xmlns:c16="http://schemas.microsoft.com/office/drawing/2014/chart" uri="{C3380CC4-5D6E-409C-BE32-E72D297353CC}">
                <c16:uniqueId val="{00000001-38FC-2544-B2AC-2CD861350FEA}"/>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38FC-2544-B2AC-2CD861350FEA}"/>
              </c:ext>
            </c:extLst>
          </c:dPt>
          <c:cat>
            <c:strRef>
              <c:f>Sheet1!$A$2:$A$3</c:f>
              <c:strCache>
                <c:ptCount val="2"/>
                <c:pt idx="0">
                  <c:v>Responded</c:v>
                </c:pt>
                <c:pt idx="1">
                  <c:v>Did Not Respond</c:v>
                </c:pt>
              </c:strCache>
            </c:strRef>
          </c:cat>
          <c:val>
            <c:numRef>
              <c:f>Sheet1!$B$2:$B$3</c:f>
              <c:numCache>
                <c:formatCode>General</c:formatCode>
                <c:ptCount val="2"/>
                <c:pt idx="0">
                  <c:v>56</c:v>
                </c:pt>
                <c:pt idx="1">
                  <c:v>44</c:v>
                </c:pt>
              </c:numCache>
            </c:numRef>
          </c:val>
          <c:extLst>
            <c:ext xmlns:c16="http://schemas.microsoft.com/office/drawing/2014/chart" uri="{C3380CC4-5D6E-409C-BE32-E72D297353CC}">
              <c16:uniqueId val="{00000004-38FC-2544-B2AC-2CD861350FEA}"/>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6456863193666E-3"/>
          <c:y val="9.1387024769481628E-2"/>
          <c:w val="0.99503354313680636"/>
          <c:h val="0.8472581228667152"/>
        </c:manualLayout>
      </c:layout>
      <c:lineChart>
        <c:grouping val="standard"/>
        <c:varyColors val="0"/>
        <c:ser>
          <c:idx val="0"/>
          <c:order val="0"/>
          <c:tx>
            <c:strRef>
              <c:f>Sheet1!$A$2</c:f>
              <c:strCache>
                <c:ptCount val="1"/>
                <c:pt idx="0">
                  <c:v>ED 1-10</c:v>
                </c:pt>
              </c:strCache>
            </c:strRef>
          </c:tx>
          <c:spPr>
            <a:ln w="25400" cap="rnd">
              <a:solidFill>
                <a:schemeClr val="bg2"/>
              </a:solidFill>
              <a:round/>
            </a:ln>
            <a:effectLst/>
          </c:spPr>
          <c:marker>
            <c:symbol val="circle"/>
            <c:size val="5"/>
            <c:spPr>
              <a:solidFill>
                <a:schemeClr val="bg2"/>
              </a:solidFill>
              <a:ln w="9525">
                <a:solidFill>
                  <a:schemeClr val="bg2"/>
                </a:solidFill>
              </a:ln>
              <a:effectLst/>
            </c:spPr>
          </c:marker>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Sheet1!$G$2:$AD$2</c:f>
              <c:numCache>
                <c:formatCode>General</c:formatCode>
                <c:ptCount val="24"/>
                <c:pt idx="0">
                  <c:v>45.6</c:v>
                </c:pt>
                <c:pt idx="1">
                  <c:v>54.17</c:v>
                </c:pt>
                <c:pt idx="2">
                  <c:v>53.08</c:v>
                </c:pt>
                <c:pt idx="3">
                  <c:v>57.82</c:v>
                </c:pt>
                <c:pt idx="4">
                  <c:v>53.01</c:v>
                </c:pt>
                <c:pt idx="5">
                  <c:v>61.57</c:v>
                </c:pt>
                <c:pt idx="6">
                  <c:v>63.59</c:v>
                </c:pt>
                <c:pt idx="7">
                  <c:v>59.79</c:v>
                </c:pt>
                <c:pt idx="8">
                  <c:v>49.82</c:v>
                </c:pt>
                <c:pt idx="9">
                  <c:v>39.6</c:v>
                </c:pt>
                <c:pt idx="10">
                  <c:v>41</c:v>
                </c:pt>
                <c:pt idx="11">
                  <c:v>37</c:v>
                </c:pt>
                <c:pt idx="12">
                  <c:v>46.300000000000004</c:v>
                </c:pt>
                <c:pt idx="13">
                  <c:v>45.7</c:v>
                </c:pt>
                <c:pt idx="14">
                  <c:v>41.3</c:v>
                </c:pt>
                <c:pt idx="15">
                  <c:v>39</c:v>
                </c:pt>
                <c:pt idx="16">
                  <c:v>46.9</c:v>
                </c:pt>
                <c:pt idx="17">
                  <c:v>52.5</c:v>
                </c:pt>
                <c:pt idx="18">
                  <c:v>46</c:v>
                </c:pt>
                <c:pt idx="19">
                  <c:v>34.9</c:v>
                </c:pt>
                <c:pt idx="20">
                  <c:v>53.400000000000006</c:v>
                </c:pt>
                <c:pt idx="21">
                  <c:v>29.9</c:v>
                </c:pt>
                <c:pt idx="22">
                  <c:v>35.199999999999996</c:v>
                </c:pt>
                <c:pt idx="23">
                  <c:v>53.7</c:v>
                </c:pt>
              </c:numCache>
            </c:numRef>
          </c:val>
          <c:smooth val="0"/>
          <c:extLst>
            <c:ext xmlns:c16="http://schemas.microsoft.com/office/drawing/2014/chart" uri="{C3380CC4-5D6E-409C-BE32-E72D297353CC}">
              <c16:uniqueId val="{00000000-EA03-4D95-B942-2EFB88A3FA30}"/>
            </c:ext>
          </c:extLst>
        </c:ser>
        <c:ser>
          <c:idx val="1"/>
          <c:order val="1"/>
          <c:tx>
            <c:strRef>
              <c:f>Sheet1!$A$3</c:f>
              <c:strCache>
                <c:ptCount val="1"/>
                <c:pt idx="0">
                  <c:v>Target</c:v>
                </c:pt>
              </c:strCache>
            </c:strRef>
          </c:tx>
          <c:spPr>
            <a:ln w="19050" cap="rnd">
              <a:solidFill>
                <a:schemeClr val="accent2">
                  <a:lumMod val="75000"/>
                </a:schemeClr>
              </a:solidFill>
              <a:prstDash val="sysDash"/>
              <a:round/>
            </a:ln>
            <a:effectLst/>
          </c:spPr>
          <c:marker>
            <c:symbol val="none"/>
          </c:marker>
          <c:dPt>
            <c:idx val="9"/>
            <c:marker>
              <c:symbol val="none"/>
            </c:marker>
            <c:bubble3D val="0"/>
            <c:spPr>
              <a:ln w="19050" cap="rnd">
                <a:noFill/>
                <a:prstDash val="sysDash"/>
                <a:round/>
              </a:ln>
              <a:effectLst/>
            </c:spPr>
            <c:extLst>
              <c:ext xmlns:c16="http://schemas.microsoft.com/office/drawing/2014/chart" uri="{C3380CC4-5D6E-409C-BE32-E72D297353CC}">
                <c16:uniqueId val="{00000001-06CC-443A-8B4F-3D7C0AA378A9}"/>
              </c:ext>
            </c:extLst>
          </c:dPt>
          <c:dPt>
            <c:idx val="10"/>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3-06CC-443A-8B4F-3D7C0AA378A9}"/>
              </c:ext>
            </c:extLst>
          </c:dPt>
          <c:dPt>
            <c:idx val="21"/>
            <c:marker>
              <c:symbol val="none"/>
            </c:marker>
            <c:bubble3D val="0"/>
            <c:spPr>
              <a:ln w="19050" cap="rnd">
                <a:noFill/>
                <a:prstDash val="sysDash"/>
                <a:round/>
              </a:ln>
              <a:effectLst/>
            </c:spPr>
            <c:extLst>
              <c:ext xmlns:c16="http://schemas.microsoft.com/office/drawing/2014/chart" uri="{C3380CC4-5D6E-409C-BE32-E72D297353CC}">
                <c16:uniqueId val="{00000004-9A19-4268-AC73-8A69B3197629}"/>
              </c:ext>
            </c:extLst>
          </c:dPt>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Sheet1!$G$3:$AD$3</c:f>
              <c:numCache>
                <c:formatCode>General</c:formatCode>
                <c:ptCount val="24"/>
                <c:pt idx="0">
                  <c:v>59.1</c:v>
                </c:pt>
                <c:pt idx="1">
                  <c:v>59.1</c:v>
                </c:pt>
                <c:pt idx="2">
                  <c:v>59.1</c:v>
                </c:pt>
                <c:pt idx="3">
                  <c:v>59.1</c:v>
                </c:pt>
                <c:pt idx="4">
                  <c:v>59.1</c:v>
                </c:pt>
                <c:pt idx="5">
                  <c:v>59.1</c:v>
                </c:pt>
                <c:pt idx="6">
                  <c:v>59.1</c:v>
                </c:pt>
                <c:pt idx="7">
                  <c:v>59.1</c:v>
                </c:pt>
                <c:pt idx="8">
                  <c:v>59.1</c:v>
                </c:pt>
                <c:pt idx="9">
                  <c:v>54.4</c:v>
                </c:pt>
                <c:pt idx="10">
                  <c:v>54.4</c:v>
                </c:pt>
                <c:pt idx="11">
                  <c:v>54.4</c:v>
                </c:pt>
                <c:pt idx="12">
                  <c:v>54.4</c:v>
                </c:pt>
                <c:pt idx="13">
                  <c:v>54.4</c:v>
                </c:pt>
                <c:pt idx="14">
                  <c:v>54.4</c:v>
                </c:pt>
                <c:pt idx="15">
                  <c:v>54.4</c:v>
                </c:pt>
                <c:pt idx="16">
                  <c:v>54.4</c:v>
                </c:pt>
                <c:pt idx="17">
                  <c:v>54.4</c:v>
                </c:pt>
                <c:pt idx="18">
                  <c:v>54.4</c:v>
                </c:pt>
                <c:pt idx="19">
                  <c:v>54.4</c:v>
                </c:pt>
                <c:pt idx="20">
                  <c:v>54.4</c:v>
                </c:pt>
                <c:pt idx="21">
                  <c:v>48.4</c:v>
                </c:pt>
                <c:pt idx="22">
                  <c:v>48.4</c:v>
                </c:pt>
                <c:pt idx="23">
                  <c:v>48.4</c:v>
                </c:pt>
              </c:numCache>
            </c:numRef>
          </c:val>
          <c:smooth val="0"/>
          <c:extLst>
            <c:ext xmlns:c16="http://schemas.microsoft.com/office/drawing/2014/chart" uri="{C3380CC4-5D6E-409C-BE32-E72D297353CC}">
              <c16:uniqueId val="{00000001-EA03-4D95-B942-2EFB88A3FA30}"/>
            </c:ext>
          </c:extLst>
        </c:ser>
        <c:dLbls>
          <c:showLegendKey val="0"/>
          <c:showVal val="0"/>
          <c:showCatName val="0"/>
          <c:showSerName val="0"/>
          <c:showPercent val="0"/>
          <c:showBubbleSize val="0"/>
        </c:dLbls>
        <c:marker val="1"/>
        <c:smooth val="0"/>
        <c:axId val="497362464"/>
        <c:axId val="497368368"/>
      </c:lineChart>
      <c:dateAx>
        <c:axId val="497362464"/>
        <c:scaling>
          <c:orientation val="minMax"/>
        </c:scaling>
        <c:delete val="1"/>
        <c:axPos val="b"/>
        <c:numFmt formatCode="General" sourceLinked="1"/>
        <c:majorTickMark val="out"/>
        <c:minorTickMark val="none"/>
        <c:tickLblPos val="nextTo"/>
        <c:crossAx val="497368368"/>
        <c:crosses val="autoZero"/>
        <c:auto val="0"/>
        <c:lblOffset val="100"/>
        <c:baseTimeUnit val="days"/>
      </c:dateAx>
      <c:valAx>
        <c:axId val="497368368"/>
        <c:scaling>
          <c:orientation val="minMax"/>
          <c:max val="80"/>
          <c:min val="30"/>
        </c:scaling>
        <c:delete val="0"/>
        <c:axPos val="l"/>
        <c:numFmt formatCode="General" sourceLinked="1"/>
        <c:majorTickMark val="none"/>
        <c:minorTickMark val="none"/>
        <c:tickLblPos val="none"/>
        <c:spPr>
          <a:solidFill>
            <a:schemeClr val="tx2"/>
          </a:solid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2464"/>
        <c:crossesAt val="22"/>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Engagement</c:v>
                </c:pt>
              </c:strCache>
            </c:strRef>
          </c:tx>
          <c:dPt>
            <c:idx val="0"/>
            <c:bubble3D val="0"/>
            <c:spPr>
              <a:solidFill>
                <a:srgbClr val="38AC6F"/>
              </a:solidFill>
              <a:ln w="19050">
                <a:solidFill>
                  <a:schemeClr val="lt1"/>
                </a:solidFill>
              </a:ln>
              <a:effectLst/>
            </c:spPr>
            <c:extLst>
              <c:ext xmlns:c16="http://schemas.microsoft.com/office/drawing/2014/chart" uri="{C3380CC4-5D6E-409C-BE32-E72D297353CC}">
                <c16:uniqueId val="{00000001-82D5-4A4C-A3CD-E26A85732247}"/>
              </c:ext>
            </c:extLst>
          </c:dPt>
          <c:dPt>
            <c:idx val="1"/>
            <c:bubble3D val="0"/>
            <c:spPr>
              <a:solidFill>
                <a:srgbClr val="FBB900"/>
              </a:solidFill>
              <a:ln w="19050">
                <a:solidFill>
                  <a:schemeClr val="lt1"/>
                </a:solidFill>
              </a:ln>
              <a:effectLst/>
            </c:spPr>
            <c:extLst>
              <c:ext xmlns:c16="http://schemas.microsoft.com/office/drawing/2014/chart" uri="{C3380CC4-5D6E-409C-BE32-E72D297353CC}">
                <c16:uniqueId val="{00000003-82D5-4A4C-A3CD-E26A85732247}"/>
              </c:ext>
            </c:extLst>
          </c:dPt>
          <c:dPt>
            <c:idx val="2"/>
            <c:bubble3D val="0"/>
            <c:spPr>
              <a:solidFill>
                <a:srgbClr val="D03E4A"/>
              </a:solidFill>
              <a:ln w="19050">
                <a:solidFill>
                  <a:schemeClr val="lt1"/>
                </a:solidFill>
              </a:ln>
              <a:effectLst/>
            </c:spPr>
            <c:extLst>
              <c:ext xmlns:c16="http://schemas.microsoft.com/office/drawing/2014/chart" uri="{C3380CC4-5D6E-409C-BE32-E72D297353CC}">
                <c16:uniqueId val="{00000005-C359-2940-BC4C-AA8223D21F11}"/>
              </c:ext>
            </c:extLst>
          </c:dPt>
          <c:cat>
            <c:strRef>
              <c:f>Sheet1!$A$2:$A$4</c:f>
              <c:strCache>
                <c:ptCount val="3"/>
                <c:pt idx="0">
                  <c:v>Favorable</c:v>
                </c:pt>
                <c:pt idx="1">
                  <c:v>Neutral</c:v>
                </c:pt>
                <c:pt idx="2">
                  <c:v>Unfavorable</c:v>
                </c:pt>
              </c:strCache>
            </c:strRef>
          </c:cat>
          <c:val>
            <c:numRef>
              <c:f>Sheet1!$B$2:$B$4</c:f>
              <c:numCache>
                <c:formatCode>General</c:formatCode>
                <c:ptCount val="3"/>
                <c:pt idx="0">
                  <c:v>73.77</c:v>
                </c:pt>
                <c:pt idx="1">
                  <c:v>18.18</c:v>
                </c:pt>
                <c:pt idx="2">
                  <c:v>8.0500000000000007</c:v>
                </c:pt>
              </c:numCache>
            </c:numRef>
          </c:val>
          <c:extLst>
            <c:ext xmlns:c16="http://schemas.microsoft.com/office/drawing/2014/chart" uri="{C3380CC4-5D6E-409C-BE32-E72D297353CC}">
              <c16:uniqueId val="{00000004-82D5-4A4C-A3CD-E26A85732247}"/>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6456863193666E-3"/>
          <c:y val="9.1387024769481628E-2"/>
          <c:w val="0.99503354313680636"/>
          <c:h val="0.8472581228667152"/>
        </c:manualLayout>
      </c:layout>
      <c:lineChart>
        <c:grouping val="standard"/>
        <c:varyColors val="0"/>
        <c:ser>
          <c:idx val="0"/>
          <c:order val="0"/>
          <c:tx>
            <c:strRef>
              <c:f>Sheet1!$A$2</c:f>
              <c:strCache>
                <c:ptCount val="1"/>
                <c:pt idx="0">
                  <c:v>Fac 1-10</c:v>
                </c:pt>
              </c:strCache>
            </c:strRef>
          </c:tx>
          <c:spPr>
            <a:ln w="25400" cap="rnd">
              <a:solidFill>
                <a:schemeClr val="bg2"/>
              </a:solidFill>
              <a:round/>
            </a:ln>
            <a:effectLst/>
          </c:spPr>
          <c:marker>
            <c:symbol val="circle"/>
            <c:size val="5"/>
            <c:spPr>
              <a:solidFill>
                <a:schemeClr val="bg2"/>
              </a:solidFill>
              <a:ln w="9525">
                <a:solidFill>
                  <a:schemeClr val="bg2"/>
                </a:solidFill>
              </a:ln>
              <a:effectLst/>
            </c:spPr>
          </c:marker>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Sheet1!$G$2:$AD$2</c:f>
              <c:numCache>
                <c:formatCode>0.0</c:formatCode>
                <c:ptCount val="24"/>
                <c:pt idx="0">
                  <c:v>77.600000000000009</c:v>
                </c:pt>
                <c:pt idx="1">
                  <c:v>79.3</c:v>
                </c:pt>
                <c:pt idx="2">
                  <c:v>82.399999999999991</c:v>
                </c:pt>
                <c:pt idx="3">
                  <c:v>83.899999999999991</c:v>
                </c:pt>
                <c:pt idx="4">
                  <c:v>79.3</c:v>
                </c:pt>
                <c:pt idx="5">
                  <c:v>89.3</c:v>
                </c:pt>
                <c:pt idx="6">
                  <c:v>78.600000000000009</c:v>
                </c:pt>
                <c:pt idx="7">
                  <c:v>94.399999999999991</c:v>
                </c:pt>
                <c:pt idx="8">
                  <c:v>81.599999999999994</c:v>
                </c:pt>
                <c:pt idx="9">
                  <c:v>89.3</c:v>
                </c:pt>
                <c:pt idx="10">
                  <c:v>90.3</c:v>
                </c:pt>
                <c:pt idx="11">
                  <c:v>79.2</c:v>
                </c:pt>
                <c:pt idx="12">
                  <c:v>85.7</c:v>
                </c:pt>
                <c:pt idx="13">
                  <c:v>63.800000000000004</c:v>
                </c:pt>
                <c:pt idx="14">
                  <c:v>82.5</c:v>
                </c:pt>
                <c:pt idx="15">
                  <c:v>80</c:v>
                </c:pt>
                <c:pt idx="16">
                  <c:v>76.5</c:v>
                </c:pt>
                <c:pt idx="17">
                  <c:v>80</c:v>
                </c:pt>
                <c:pt idx="18">
                  <c:v>96</c:v>
                </c:pt>
                <c:pt idx="19">
                  <c:v>84.1</c:v>
                </c:pt>
                <c:pt idx="20">
                  <c:v>86</c:v>
                </c:pt>
                <c:pt idx="21">
                  <c:v>76.900000000000006</c:v>
                </c:pt>
                <c:pt idx="22">
                  <c:v>76.7</c:v>
                </c:pt>
                <c:pt idx="23">
                  <c:v>85.7</c:v>
                </c:pt>
              </c:numCache>
            </c:numRef>
          </c:val>
          <c:smooth val="0"/>
          <c:extLst>
            <c:ext xmlns:c16="http://schemas.microsoft.com/office/drawing/2014/chart" uri="{C3380CC4-5D6E-409C-BE32-E72D297353CC}">
              <c16:uniqueId val="{00000000-EA03-4D95-B942-2EFB88A3FA30}"/>
            </c:ext>
          </c:extLst>
        </c:ser>
        <c:ser>
          <c:idx val="1"/>
          <c:order val="1"/>
          <c:tx>
            <c:strRef>
              <c:f>Sheet1!$A$3</c:f>
              <c:strCache>
                <c:ptCount val="1"/>
                <c:pt idx="0">
                  <c:v>Target</c:v>
                </c:pt>
              </c:strCache>
            </c:strRef>
          </c:tx>
          <c:spPr>
            <a:ln w="19050" cap="rnd">
              <a:solidFill>
                <a:schemeClr val="accent2">
                  <a:lumMod val="75000"/>
                </a:schemeClr>
              </a:solidFill>
              <a:prstDash val="sysDash"/>
              <a:round/>
            </a:ln>
            <a:effectLst/>
          </c:spPr>
          <c:marker>
            <c:symbol val="none"/>
          </c:marker>
          <c:dPt>
            <c:idx val="9"/>
            <c:marker>
              <c:symbol val="none"/>
            </c:marker>
            <c:bubble3D val="0"/>
            <c:spPr>
              <a:ln w="19050" cap="rnd">
                <a:noFill/>
                <a:prstDash val="sysDash"/>
                <a:round/>
              </a:ln>
              <a:effectLst/>
            </c:spPr>
            <c:extLst>
              <c:ext xmlns:c16="http://schemas.microsoft.com/office/drawing/2014/chart" uri="{C3380CC4-5D6E-409C-BE32-E72D297353CC}">
                <c16:uniqueId val="{00000001-58FC-4775-B0F3-92648B0BB962}"/>
              </c:ext>
            </c:extLst>
          </c:dPt>
          <c:dPt>
            <c:idx val="10"/>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3-58FC-4775-B0F3-92648B0BB962}"/>
              </c:ext>
            </c:extLst>
          </c:dPt>
          <c:dPt>
            <c:idx val="21"/>
            <c:marker>
              <c:symbol val="none"/>
            </c:marker>
            <c:bubble3D val="0"/>
            <c:spPr>
              <a:ln w="19050" cap="rnd">
                <a:noFill/>
                <a:prstDash val="sysDash"/>
                <a:round/>
              </a:ln>
              <a:effectLst/>
            </c:spPr>
            <c:extLst>
              <c:ext xmlns:c16="http://schemas.microsoft.com/office/drawing/2014/chart" uri="{C3380CC4-5D6E-409C-BE32-E72D297353CC}">
                <c16:uniqueId val="{00000008-00BC-4D29-AEAA-77199E2D87C1}"/>
              </c:ext>
            </c:extLst>
          </c:dPt>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Sheet1!$G$3:$AD$3</c:f>
              <c:numCache>
                <c:formatCode>General</c:formatCode>
                <c:ptCount val="24"/>
                <c:pt idx="0">
                  <c:v>84.4</c:v>
                </c:pt>
                <c:pt idx="1">
                  <c:v>84.4</c:v>
                </c:pt>
                <c:pt idx="2">
                  <c:v>84.4</c:v>
                </c:pt>
                <c:pt idx="3">
                  <c:v>84.4</c:v>
                </c:pt>
                <c:pt idx="4">
                  <c:v>84.4</c:v>
                </c:pt>
                <c:pt idx="5">
                  <c:v>84.4</c:v>
                </c:pt>
                <c:pt idx="6">
                  <c:v>84.4</c:v>
                </c:pt>
                <c:pt idx="7">
                  <c:v>84.4</c:v>
                </c:pt>
                <c:pt idx="8">
                  <c:v>84.4</c:v>
                </c:pt>
                <c:pt idx="9">
                  <c:v>86.4</c:v>
                </c:pt>
                <c:pt idx="10">
                  <c:v>86.4</c:v>
                </c:pt>
                <c:pt idx="11">
                  <c:v>86.4</c:v>
                </c:pt>
                <c:pt idx="12">
                  <c:v>86.4</c:v>
                </c:pt>
                <c:pt idx="13">
                  <c:v>86.4</c:v>
                </c:pt>
                <c:pt idx="14">
                  <c:v>86.4</c:v>
                </c:pt>
                <c:pt idx="15">
                  <c:v>86.4</c:v>
                </c:pt>
                <c:pt idx="16">
                  <c:v>86.4</c:v>
                </c:pt>
                <c:pt idx="17">
                  <c:v>86.4</c:v>
                </c:pt>
                <c:pt idx="18">
                  <c:v>86.4</c:v>
                </c:pt>
                <c:pt idx="19">
                  <c:v>86.4</c:v>
                </c:pt>
                <c:pt idx="20">
                  <c:v>86.4</c:v>
                </c:pt>
                <c:pt idx="21">
                  <c:v>85</c:v>
                </c:pt>
                <c:pt idx="22">
                  <c:v>85</c:v>
                </c:pt>
                <c:pt idx="23">
                  <c:v>85</c:v>
                </c:pt>
              </c:numCache>
            </c:numRef>
          </c:val>
          <c:smooth val="0"/>
          <c:extLst>
            <c:ext xmlns:c16="http://schemas.microsoft.com/office/drawing/2014/chart" uri="{C3380CC4-5D6E-409C-BE32-E72D297353CC}">
              <c16:uniqueId val="{00000001-EA03-4D95-B942-2EFB88A3FA30}"/>
            </c:ext>
          </c:extLst>
        </c:ser>
        <c:dLbls>
          <c:showLegendKey val="0"/>
          <c:showVal val="0"/>
          <c:showCatName val="0"/>
          <c:showSerName val="0"/>
          <c:showPercent val="0"/>
          <c:showBubbleSize val="0"/>
        </c:dLbls>
        <c:marker val="1"/>
        <c:smooth val="0"/>
        <c:axId val="497362464"/>
        <c:axId val="497368368"/>
      </c:lineChart>
      <c:dateAx>
        <c:axId val="497362464"/>
        <c:scaling>
          <c:orientation val="minMax"/>
        </c:scaling>
        <c:delete val="1"/>
        <c:axPos val="b"/>
        <c:numFmt formatCode="General" sourceLinked="1"/>
        <c:majorTickMark val="out"/>
        <c:minorTickMark val="none"/>
        <c:tickLblPos val="nextTo"/>
        <c:crossAx val="497368368"/>
        <c:crosses val="autoZero"/>
        <c:auto val="0"/>
        <c:lblOffset val="100"/>
        <c:baseTimeUnit val="days"/>
      </c:dateAx>
      <c:valAx>
        <c:axId val="497368368"/>
        <c:scaling>
          <c:orientation val="minMax"/>
          <c:min val="55"/>
        </c:scaling>
        <c:delete val="0"/>
        <c:axPos val="l"/>
        <c:numFmt formatCode="0.0" sourceLinked="1"/>
        <c:majorTickMark val="none"/>
        <c:minorTickMark val="none"/>
        <c:tickLblPos val="none"/>
        <c:spPr>
          <a:solidFill>
            <a:schemeClr val="tx2"/>
          </a:solid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2464"/>
        <c:crossesAt val="22"/>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6456863193666E-3"/>
          <c:y val="9.1387024769481628E-2"/>
          <c:w val="0.99503354313680636"/>
          <c:h val="0.8472581228667152"/>
        </c:manualLayout>
      </c:layout>
      <c:lineChart>
        <c:grouping val="standard"/>
        <c:varyColors val="0"/>
        <c:ser>
          <c:idx val="0"/>
          <c:order val="0"/>
          <c:tx>
            <c:strRef>
              <c:f>Sheet1!$A$2</c:f>
              <c:strCache>
                <c:ptCount val="1"/>
                <c:pt idx="0">
                  <c:v>ED 1-10</c:v>
                </c:pt>
              </c:strCache>
            </c:strRef>
          </c:tx>
          <c:spPr>
            <a:ln w="25400" cap="rnd">
              <a:solidFill>
                <a:schemeClr val="bg2"/>
              </a:solidFill>
              <a:round/>
            </a:ln>
            <a:effectLst/>
          </c:spPr>
          <c:marker>
            <c:symbol val="circle"/>
            <c:size val="5"/>
            <c:spPr>
              <a:solidFill>
                <a:schemeClr val="bg2"/>
              </a:solidFill>
              <a:ln w="9525">
                <a:solidFill>
                  <a:schemeClr val="bg2"/>
                </a:solidFill>
              </a:ln>
              <a:effectLst/>
            </c:spPr>
          </c:marker>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Sheet1!$G$2:$AD$2</c:f>
              <c:numCache>
                <c:formatCode>General</c:formatCode>
                <c:ptCount val="24"/>
                <c:pt idx="0">
                  <c:v>61.3</c:v>
                </c:pt>
                <c:pt idx="1">
                  <c:v>68.2</c:v>
                </c:pt>
                <c:pt idx="2">
                  <c:v>70</c:v>
                </c:pt>
                <c:pt idx="3">
                  <c:v>41.9</c:v>
                </c:pt>
                <c:pt idx="4">
                  <c:v>61.1</c:v>
                </c:pt>
                <c:pt idx="5">
                  <c:v>58.8</c:v>
                </c:pt>
                <c:pt idx="6">
                  <c:v>81.8</c:v>
                </c:pt>
                <c:pt idx="7">
                  <c:v>56.3</c:v>
                </c:pt>
                <c:pt idx="8">
                  <c:v>61.5</c:v>
                </c:pt>
                <c:pt idx="9">
                  <c:v>60</c:v>
                </c:pt>
                <c:pt idx="10">
                  <c:v>63</c:v>
                </c:pt>
                <c:pt idx="11">
                  <c:v>52</c:v>
                </c:pt>
                <c:pt idx="12">
                  <c:v>64.3</c:v>
                </c:pt>
                <c:pt idx="13">
                  <c:v>51.300000000000004</c:v>
                </c:pt>
                <c:pt idx="14">
                  <c:v>63.3</c:v>
                </c:pt>
                <c:pt idx="15">
                  <c:v>71</c:v>
                </c:pt>
                <c:pt idx="16">
                  <c:v>51.7</c:v>
                </c:pt>
                <c:pt idx="17">
                  <c:v>64.7</c:v>
                </c:pt>
                <c:pt idx="18">
                  <c:v>51.300000000000004</c:v>
                </c:pt>
                <c:pt idx="19">
                  <c:v>45.2</c:v>
                </c:pt>
                <c:pt idx="20">
                  <c:v>41.199999999999996</c:v>
                </c:pt>
                <c:pt idx="21">
                  <c:v>47.099999999999994</c:v>
                </c:pt>
                <c:pt idx="22">
                  <c:v>45.5</c:v>
                </c:pt>
                <c:pt idx="23">
                  <c:v>51.5</c:v>
                </c:pt>
              </c:numCache>
            </c:numRef>
          </c:val>
          <c:smooth val="0"/>
          <c:extLst>
            <c:ext xmlns:c16="http://schemas.microsoft.com/office/drawing/2014/chart" uri="{C3380CC4-5D6E-409C-BE32-E72D297353CC}">
              <c16:uniqueId val="{00000000-EA03-4D95-B942-2EFB88A3FA30}"/>
            </c:ext>
          </c:extLst>
        </c:ser>
        <c:ser>
          <c:idx val="1"/>
          <c:order val="1"/>
          <c:tx>
            <c:strRef>
              <c:f>Sheet1!$A$3</c:f>
              <c:strCache>
                <c:ptCount val="1"/>
                <c:pt idx="0">
                  <c:v>Target</c:v>
                </c:pt>
              </c:strCache>
            </c:strRef>
          </c:tx>
          <c:spPr>
            <a:ln w="19050" cap="rnd">
              <a:solidFill>
                <a:schemeClr val="accent2">
                  <a:lumMod val="75000"/>
                </a:schemeClr>
              </a:solidFill>
              <a:prstDash val="sysDash"/>
              <a:round/>
            </a:ln>
            <a:effectLst/>
          </c:spPr>
          <c:marker>
            <c:symbol val="none"/>
          </c:marker>
          <c:dPt>
            <c:idx val="9"/>
            <c:marker>
              <c:symbol val="none"/>
            </c:marker>
            <c:bubble3D val="0"/>
            <c:spPr>
              <a:ln w="19050" cap="rnd">
                <a:noFill/>
                <a:prstDash val="sysDash"/>
                <a:round/>
              </a:ln>
              <a:effectLst/>
            </c:spPr>
            <c:extLst>
              <c:ext xmlns:c16="http://schemas.microsoft.com/office/drawing/2014/chart" uri="{C3380CC4-5D6E-409C-BE32-E72D297353CC}">
                <c16:uniqueId val="{00000003-38BF-4AA7-870D-96F975296A12}"/>
              </c:ext>
            </c:extLst>
          </c:dPt>
          <c:dPt>
            <c:idx val="11"/>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3-D05D-46D4-94D5-A4AFF4F11458}"/>
              </c:ext>
            </c:extLst>
          </c:dPt>
          <c:dPt>
            <c:idx val="21"/>
            <c:marker>
              <c:symbol val="none"/>
            </c:marker>
            <c:bubble3D val="0"/>
            <c:spPr>
              <a:ln w="19050" cap="rnd">
                <a:noFill/>
                <a:prstDash val="sysDash"/>
                <a:round/>
              </a:ln>
              <a:effectLst/>
            </c:spPr>
            <c:extLst>
              <c:ext xmlns:c16="http://schemas.microsoft.com/office/drawing/2014/chart" uri="{C3380CC4-5D6E-409C-BE32-E72D297353CC}">
                <c16:uniqueId val="{00000002-38BF-4AA7-870D-96F975296A12}"/>
              </c:ext>
            </c:extLst>
          </c:dPt>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Sheet1!$G$3:$AD$3</c:f>
              <c:numCache>
                <c:formatCode>General</c:formatCode>
                <c:ptCount val="24"/>
                <c:pt idx="0">
                  <c:v>66.5</c:v>
                </c:pt>
                <c:pt idx="1">
                  <c:v>66.5</c:v>
                </c:pt>
                <c:pt idx="2">
                  <c:v>66.5</c:v>
                </c:pt>
                <c:pt idx="3">
                  <c:v>66.5</c:v>
                </c:pt>
                <c:pt idx="4">
                  <c:v>66.5</c:v>
                </c:pt>
                <c:pt idx="5">
                  <c:v>66.5</c:v>
                </c:pt>
                <c:pt idx="6">
                  <c:v>66.5</c:v>
                </c:pt>
                <c:pt idx="7">
                  <c:v>66.5</c:v>
                </c:pt>
                <c:pt idx="8">
                  <c:v>66.5</c:v>
                </c:pt>
                <c:pt idx="9">
                  <c:v>64.400000000000006</c:v>
                </c:pt>
                <c:pt idx="10">
                  <c:v>64.400000000000006</c:v>
                </c:pt>
                <c:pt idx="11">
                  <c:v>64.400000000000006</c:v>
                </c:pt>
                <c:pt idx="12">
                  <c:v>64.400000000000006</c:v>
                </c:pt>
                <c:pt idx="13">
                  <c:v>64.400000000000006</c:v>
                </c:pt>
                <c:pt idx="14">
                  <c:v>64.400000000000006</c:v>
                </c:pt>
                <c:pt idx="15">
                  <c:v>64.400000000000006</c:v>
                </c:pt>
                <c:pt idx="16">
                  <c:v>64.400000000000006</c:v>
                </c:pt>
                <c:pt idx="17">
                  <c:v>64.400000000000006</c:v>
                </c:pt>
                <c:pt idx="18">
                  <c:v>64.400000000000006</c:v>
                </c:pt>
                <c:pt idx="19">
                  <c:v>64.400000000000006</c:v>
                </c:pt>
                <c:pt idx="20">
                  <c:v>64.400000000000006</c:v>
                </c:pt>
                <c:pt idx="21">
                  <c:v>63.5</c:v>
                </c:pt>
                <c:pt idx="22">
                  <c:v>63.5</c:v>
                </c:pt>
                <c:pt idx="23">
                  <c:v>63.5</c:v>
                </c:pt>
              </c:numCache>
            </c:numRef>
          </c:val>
          <c:smooth val="0"/>
          <c:extLst>
            <c:ext xmlns:c16="http://schemas.microsoft.com/office/drawing/2014/chart" uri="{C3380CC4-5D6E-409C-BE32-E72D297353CC}">
              <c16:uniqueId val="{00000001-EA03-4D95-B942-2EFB88A3FA30}"/>
            </c:ext>
          </c:extLst>
        </c:ser>
        <c:dLbls>
          <c:showLegendKey val="0"/>
          <c:showVal val="0"/>
          <c:showCatName val="0"/>
          <c:showSerName val="0"/>
          <c:showPercent val="0"/>
          <c:showBubbleSize val="0"/>
        </c:dLbls>
        <c:marker val="1"/>
        <c:smooth val="0"/>
        <c:axId val="497362464"/>
        <c:axId val="497368368"/>
      </c:lineChart>
      <c:dateAx>
        <c:axId val="497362464"/>
        <c:scaling>
          <c:orientation val="minMax"/>
        </c:scaling>
        <c:delete val="1"/>
        <c:axPos val="b"/>
        <c:numFmt formatCode="General" sourceLinked="1"/>
        <c:majorTickMark val="out"/>
        <c:minorTickMark val="none"/>
        <c:tickLblPos val="nextTo"/>
        <c:crossAx val="497368368"/>
        <c:crosses val="autoZero"/>
        <c:auto val="0"/>
        <c:lblOffset val="100"/>
        <c:baseTimeUnit val="days"/>
      </c:dateAx>
      <c:valAx>
        <c:axId val="497368368"/>
        <c:scaling>
          <c:orientation val="minMax"/>
          <c:max val="90"/>
          <c:min val="30"/>
        </c:scaling>
        <c:delete val="0"/>
        <c:axPos val="l"/>
        <c:numFmt formatCode="General" sourceLinked="1"/>
        <c:majorTickMark val="none"/>
        <c:minorTickMark val="none"/>
        <c:tickLblPos val="none"/>
        <c:spPr>
          <a:solidFill>
            <a:schemeClr val="tx2"/>
          </a:solid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2464"/>
        <c:crossesAt val="22"/>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6456863193666E-3"/>
          <c:y val="9.1387024769481628E-2"/>
          <c:w val="0.99503354313680636"/>
          <c:h val="0.8472581228667152"/>
        </c:manualLayout>
      </c:layout>
      <c:lineChart>
        <c:grouping val="standard"/>
        <c:varyColors val="0"/>
        <c:ser>
          <c:idx val="0"/>
          <c:order val="0"/>
          <c:tx>
            <c:strRef>
              <c:f>Sheet1!$A$2</c:f>
              <c:strCache>
                <c:ptCount val="1"/>
                <c:pt idx="0">
                  <c:v>Phys 1-10</c:v>
                </c:pt>
              </c:strCache>
            </c:strRef>
          </c:tx>
          <c:spPr>
            <a:ln w="25400" cap="rnd">
              <a:solidFill>
                <a:schemeClr val="bg2"/>
              </a:solidFill>
              <a:round/>
            </a:ln>
            <a:effectLst/>
          </c:spPr>
          <c:marker>
            <c:symbol val="circle"/>
            <c:size val="5"/>
            <c:spPr>
              <a:solidFill>
                <a:schemeClr val="bg2"/>
              </a:solidFill>
              <a:ln w="9525">
                <a:solidFill>
                  <a:schemeClr val="bg2"/>
                </a:solidFill>
              </a:ln>
              <a:effectLst/>
            </c:spPr>
          </c:marker>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Sheet1!$G$2:$AD$2</c:f>
              <c:numCache>
                <c:formatCode>0.0</c:formatCode>
                <c:ptCount val="24"/>
                <c:pt idx="0">
                  <c:v>87</c:v>
                </c:pt>
                <c:pt idx="1">
                  <c:v>87</c:v>
                </c:pt>
                <c:pt idx="2">
                  <c:v>88.1</c:v>
                </c:pt>
                <c:pt idx="3">
                  <c:v>87.8</c:v>
                </c:pt>
                <c:pt idx="4">
                  <c:v>87.9</c:v>
                </c:pt>
                <c:pt idx="5">
                  <c:v>90.2</c:v>
                </c:pt>
                <c:pt idx="6">
                  <c:v>89.3</c:v>
                </c:pt>
                <c:pt idx="7">
                  <c:v>88.1</c:v>
                </c:pt>
                <c:pt idx="8">
                  <c:v>89.1</c:v>
                </c:pt>
                <c:pt idx="9">
                  <c:v>89.8</c:v>
                </c:pt>
                <c:pt idx="10">
                  <c:v>89</c:v>
                </c:pt>
                <c:pt idx="11">
                  <c:v>87.1</c:v>
                </c:pt>
                <c:pt idx="12">
                  <c:v>87.5</c:v>
                </c:pt>
                <c:pt idx="13">
                  <c:v>87.6</c:v>
                </c:pt>
                <c:pt idx="14">
                  <c:v>86.5</c:v>
                </c:pt>
                <c:pt idx="15">
                  <c:v>88.6</c:v>
                </c:pt>
                <c:pt idx="16">
                  <c:v>87.8</c:v>
                </c:pt>
                <c:pt idx="17">
                  <c:v>87</c:v>
                </c:pt>
                <c:pt idx="18">
                  <c:v>86.5</c:v>
                </c:pt>
                <c:pt idx="19">
                  <c:v>86.6</c:v>
                </c:pt>
                <c:pt idx="20">
                  <c:v>86.9</c:v>
                </c:pt>
                <c:pt idx="21">
                  <c:v>87.4</c:v>
                </c:pt>
                <c:pt idx="22">
                  <c:v>87.6</c:v>
                </c:pt>
                <c:pt idx="23">
                  <c:v>87.8</c:v>
                </c:pt>
              </c:numCache>
            </c:numRef>
          </c:val>
          <c:smooth val="0"/>
          <c:extLst>
            <c:ext xmlns:c16="http://schemas.microsoft.com/office/drawing/2014/chart" uri="{C3380CC4-5D6E-409C-BE32-E72D297353CC}">
              <c16:uniqueId val="{00000000-EA03-4D95-B942-2EFB88A3FA30}"/>
            </c:ext>
          </c:extLst>
        </c:ser>
        <c:ser>
          <c:idx val="1"/>
          <c:order val="1"/>
          <c:tx>
            <c:strRef>
              <c:f>Sheet1!$A$3</c:f>
              <c:strCache>
                <c:ptCount val="1"/>
                <c:pt idx="0">
                  <c:v>Target</c:v>
                </c:pt>
              </c:strCache>
            </c:strRef>
          </c:tx>
          <c:spPr>
            <a:ln w="19050" cap="rnd">
              <a:solidFill>
                <a:schemeClr val="accent2">
                  <a:lumMod val="75000"/>
                </a:schemeClr>
              </a:solidFill>
              <a:prstDash val="sysDash"/>
              <a:round/>
            </a:ln>
            <a:effectLst/>
          </c:spPr>
          <c:marker>
            <c:symbol val="none"/>
          </c:marker>
          <c:dPt>
            <c:idx val="9"/>
            <c:marker>
              <c:symbol val="none"/>
            </c:marker>
            <c:bubble3D val="0"/>
            <c:spPr>
              <a:ln w="19050" cap="rnd">
                <a:noFill/>
                <a:prstDash val="sysDash"/>
                <a:round/>
              </a:ln>
              <a:effectLst/>
            </c:spPr>
            <c:extLst>
              <c:ext xmlns:c16="http://schemas.microsoft.com/office/drawing/2014/chart" uri="{C3380CC4-5D6E-409C-BE32-E72D297353CC}">
                <c16:uniqueId val="{00000001-A12F-4C06-AF83-03EDFD125502}"/>
              </c:ext>
            </c:extLst>
          </c:dPt>
          <c:dPt>
            <c:idx val="10"/>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3-A12F-4C06-AF83-03EDFD125502}"/>
              </c:ext>
            </c:extLst>
          </c:dPt>
          <c:dPt>
            <c:idx val="11"/>
            <c:marker>
              <c:symbol val="none"/>
            </c:marker>
            <c:bubble3D val="0"/>
            <c:spPr>
              <a:ln w="19050" cap="rnd">
                <a:solidFill>
                  <a:schemeClr val="accent2">
                    <a:lumMod val="75000"/>
                  </a:schemeClr>
                </a:solidFill>
                <a:prstDash val="sysDash"/>
                <a:round/>
              </a:ln>
              <a:effectLst/>
            </c:spPr>
            <c:extLst>
              <c:ext xmlns:c16="http://schemas.microsoft.com/office/drawing/2014/chart" uri="{C3380CC4-5D6E-409C-BE32-E72D297353CC}">
                <c16:uniqueId val="{00000005-A12F-4C06-AF83-03EDFD125502}"/>
              </c:ext>
            </c:extLst>
          </c:dPt>
          <c:dPt>
            <c:idx val="21"/>
            <c:marker>
              <c:symbol val="none"/>
            </c:marker>
            <c:bubble3D val="0"/>
            <c:spPr>
              <a:ln w="19050" cap="rnd">
                <a:noFill/>
                <a:prstDash val="sysDash"/>
                <a:round/>
              </a:ln>
              <a:effectLst/>
            </c:spPr>
            <c:extLst>
              <c:ext xmlns:c16="http://schemas.microsoft.com/office/drawing/2014/chart" uri="{C3380CC4-5D6E-409C-BE32-E72D297353CC}">
                <c16:uniqueId val="{00000009-BAC6-4BAF-B3F2-68176F3381AB}"/>
              </c:ext>
            </c:extLst>
          </c:dPt>
          <c:cat>
            <c:strRef>
              <c:f>Sheet1!$G$1:$AD$1</c:f>
              <c:strCache>
                <c:ptCount val="24"/>
                <c:pt idx="0">
                  <c:v>10/1/2019</c:v>
                </c:pt>
                <c:pt idx="1">
                  <c:v>11/1/2019</c:v>
                </c:pt>
                <c:pt idx="2">
                  <c:v>12/1/2019</c:v>
                </c:pt>
                <c:pt idx="3">
                  <c:v>1/1/2020</c:v>
                </c:pt>
                <c:pt idx="4">
                  <c:v>2/1/2020</c:v>
                </c:pt>
                <c:pt idx="5">
                  <c:v>3/1/2020</c:v>
                </c:pt>
                <c:pt idx="6">
                  <c:v>4/1/2020</c:v>
                </c:pt>
                <c:pt idx="7">
                  <c:v>5/1/2020</c:v>
                </c:pt>
                <c:pt idx="8">
                  <c:v>6/1/2020</c:v>
                </c:pt>
                <c:pt idx="9">
                  <c:v>7/1/2020</c:v>
                </c:pt>
                <c:pt idx="10">
                  <c:v>8/1/2020</c:v>
                </c:pt>
                <c:pt idx="11">
                  <c:v>9/1/2020</c:v>
                </c:pt>
                <c:pt idx="12">
                  <c:v>10/1/2020</c:v>
                </c:pt>
                <c:pt idx="13">
                  <c:v>11/1/2020</c:v>
                </c:pt>
                <c:pt idx="14">
                  <c:v>12/1/2020</c:v>
                </c:pt>
                <c:pt idx="15">
                  <c:v>1/1/2021</c:v>
                </c:pt>
                <c:pt idx="16">
                  <c:v>2/1/2021</c:v>
                </c:pt>
                <c:pt idx="17">
                  <c:v>3/1/2021</c:v>
                </c:pt>
                <c:pt idx="18">
                  <c:v>4/1/2021</c:v>
                </c:pt>
                <c:pt idx="19">
                  <c:v>5/1/2021</c:v>
                </c:pt>
                <c:pt idx="20">
                  <c:v>6/1/2021</c:v>
                </c:pt>
                <c:pt idx="21">
                  <c:v>7/1/2021</c:v>
                </c:pt>
                <c:pt idx="22">
                  <c:v>8/1/2021</c:v>
                </c:pt>
                <c:pt idx="23">
                  <c:v>9/1/2021</c:v>
                </c:pt>
              </c:strCache>
            </c:strRef>
          </c:cat>
          <c:val>
            <c:numRef>
              <c:f>Sheet1!$G$3:$AD$3</c:f>
              <c:numCache>
                <c:formatCode>General</c:formatCode>
                <c:ptCount val="24"/>
                <c:pt idx="0">
                  <c:v>86</c:v>
                </c:pt>
                <c:pt idx="1">
                  <c:v>86</c:v>
                </c:pt>
                <c:pt idx="2">
                  <c:v>86</c:v>
                </c:pt>
                <c:pt idx="3">
                  <c:v>86</c:v>
                </c:pt>
                <c:pt idx="4">
                  <c:v>86</c:v>
                </c:pt>
                <c:pt idx="5">
                  <c:v>86</c:v>
                </c:pt>
                <c:pt idx="6">
                  <c:v>86</c:v>
                </c:pt>
                <c:pt idx="7">
                  <c:v>86</c:v>
                </c:pt>
                <c:pt idx="8">
                  <c:v>86</c:v>
                </c:pt>
                <c:pt idx="9">
                  <c:v>87.8</c:v>
                </c:pt>
                <c:pt idx="10">
                  <c:v>87.8</c:v>
                </c:pt>
                <c:pt idx="11">
                  <c:v>87.8</c:v>
                </c:pt>
                <c:pt idx="12">
                  <c:v>87.8</c:v>
                </c:pt>
                <c:pt idx="13">
                  <c:v>87.8</c:v>
                </c:pt>
                <c:pt idx="14">
                  <c:v>87.8</c:v>
                </c:pt>
                <c:pt idx="15">
                  <c:v>87.8</c:v>
                </c:pt>
                <c:pt idx="16">
                  <c:v>87.8</c:v>
                </c:pt>
                <c:pt idx="17">
                  <c:v>87.8</c:v>
                </c:pt>
                <c:pt idx="18">
                  <c:v>87.8</c:v>
                </c:pt>
                <c:pt idx="19">
                  <c:v>87.8</c:v>
                </c:pt>
                <c:pt idx="20">
                  <c:v>87.8</c:v>
                </c:pt>
                <c:pt idx="21">
                  <c:v>88.7</c:v>
                </c:pt>
                <c:pt idx="22">
                  <c:v>88.7</c:v>
                </c:pt>
                <c:pt idx="23">
                  <c:v>88.7</c:v>
                </c:pt>
              </c:numCache>
            </c:numRef>
          </c:val>
          <c:smooth val="0"/>
          <c:extLst>
            <c:ext xmlns:c16="http://schemas.microsoft.com/office/drawing/2014/chart" uri="{C3380CC4-5D6E-409C-BE32-E72D297353CC}">
              <c16:uniqueId val="{00000008-BAC6-4BAF-B3F2-68176F3381AB}"/>
            </c:ext>
          </c:extLst>
        </c:ser>
        <c:dLbls>
          <c:showLegendKey val="0"/>
          <c:showVal val="0"/>
          <c:showCatName val="0"/>
          <c:showSerName val="0"/>
          <c:showPercent val="0"/>
          <c:showBubbleSize val="0"/>
        </c:dLbls>
        <c:marker val="1"/>
        <c:smooth val="0"/>
        <c:axId val="497362464"/>
        <c:axId val="497368368"/>
      </c:lineChart>
      <c:dateAx>
        <c:axId val="497362464"/>
        <c:scaling>
          <c:orientation val="minMax"/>
        </c:scaling>
        <c:delete val="1"/>
        <c:axPos val="b"/>
        <c:numFmt formatCode="General" sourceLinked="1"/>
        <c:majorTickMark val="out"/>
        <c:minorTickMark val="none"/>
        <c:tickLblPos val="nextTo"/>
        <c:crossAx val="497368368"/>
        <c:crosses val="autoZero"/>
        <c:auto val="0"/>
        <c:lblOffset val="100"/>
        <c:baseTimeUnit val="days"/>
      </c:dateAx>
      <c:valAx>
        <c:axId val="497368368"/>
        <c:scaling>
          <c:orientation val="minMax"/>
          <c:max val="92"/>
          <c:min val="84"/>
        </c:scaling>
        <c:delete val="0"/>
        <c:axPos val="l"/>
        <c:numFmt formatCode="0.0" sourceLinked="1"/>
        <c:majorTickMark val="none"/>
        <c:minorTickMark val="none"/>
        <c:tickLblPos val="none"/>
        <c:spPr>
          <a:solidFill>
            <a:schemeClr val="tx2"/>
          </a:solid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97362464"/>
        <c:crossesAt val="22"/>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F169364-1BB5-4F7F-BBD6-316071DA1555}" type="datetimeFigureOut">
              <a:rPr lang="en-US" smtClean="0"/>
              <a:t>1/16/22</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C58D878-9439-4CC0-8FD9-09685AA75E81}" type="slidenum">
              <a:rPr lang="en-US" smtClean="0"/>
              <a:t>‹#›</a:t>
            </a:fld>
            <a:endParaRPr lang="en-US" dirty="0"/>
          </a:p>
        </p:txBody>
      </p:sp>
    </p:spTree>
    <p:extLst>
      <p:ext uri="{BB962C8B-B14F-4D97-AF65-F5344CB8AC3E}">
        <p14:creationId xmlns:p14="http://schemas.microsoft.com/office/powerpoint/2010/main" val="3757395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707D1B-D24A-964F-B83F-3A67FC1F30EB}" type="datetimeFigureOut">
              <a:rPr lang="en-US" smtClean="0"/>
              <a:t>1/16/22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8C7D432-A0D5-EE4E-97E3-6C3FA0DF0612}" type="slidenum">
              <a:rPr lang="en-US" smtClean="0"/>
              <a:t>‹#›</a:t>
            </a:fld>
            <a:endParaRPr lang="en-US" dirty="0"/>
          </a:p>
        </p:txBody>
      </p:sp>
    </p:spTree>
    <p:extLst>
      <p:ext uri="{BB962C8B-B14F-4D97-AF65-F5344CB8AC3E}">
        <p14:creationId xmlns:p14="http://schemas.microsoft.com/office/powerpoint/2010/main" val="3059674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C7D432-A0D5-EE4E-97E3-6C3FA0DF0612}" type="slidenum">
              <a:rPr lang="en-US" smtClean="0"/>
              <a:t>1</a:t>
            </a:fld>
            <a:endParaRPr lang="en-US" dirty="0"/>
          </a:p>
        </p:txBody>
      </p:sp>
    </p:spTree>
    <p:extLst>
      <p:ext uri="{BB962C8B-B14F-4D97-AF65-F5344CB8AC3E}">
        <p14:creationId xmlns:p14="http://schemas.microsoft.com/office/powerpoint/2010/main" val="1606373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C7D432-A0D5-EE4E-97E3-6C3FA0DF0612}" type="slidenum">
              <a:rPr lang="en-US" smtClean="0"/>
              <a:t>10</a:t>
            </a:fld>
            <a:endParaRPr lang="en-US" dirty="0"/>
          </a:p>
        </p:txBody>
      </p:sp>
    </p:spTree>
    <p:extLst>
      <p:ext uri="{BB962C8B-B14F-4D97-AF65-F5344CB8AC3E}">
        <p14:creationId xmlns:p14="http://schemas.microsoft.com/office/powerpoint/2010/main" val="4042839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C7D432-A0D5-EE4E-97E3-6C3FA0DF0612}" type="slidenum">
              <a:rPr lang="en-US" smtClean="0"/>
              <a:t>11</a:t>
            </a:fld>
            <a:endParaRPr lang="en-US" dirty="0"/>
          </a:p>
        </p:txBody>
      </p:sp>
    </p:spTree>
    <p:extLst>
      <p:ext uri="{BB962C8B-B14F-4D97-AF65-F5344CB8AC3E}">
        <p14:creationId xmlns:p14="http://schemas.microsoft.com/office/powerpoint/2010/main" val="2505905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C7D432-A0D5-EE4E-97E3-6C3FA0DF0612}" type="slidenum">
              <a:rPr lang="en-US" smtClean="0"/>
              <a:t>12</a:t>
            </a:fld>
            <a:endParaRPr lang="en-US" dirty="0"/>
          </a:p>
        </p:txBody>
      </p:sp>
    </p:spTree>
    <p:extLst>
      <p:ext uri="{BB962C8B-B14F-4D97-AF65-F5344CB8AC3E}">
        <p14:creationId xmlns:p14="http://schemas.microsoft.com/office/powerpoint/2010/main" val="573636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4ABFA7-F915-4E4F-8B13-00E81FBE4DF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236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C7D432-A0D5-EE4E-97E3-6C3FA0DF0612}" type="slidenum">
              <a:rPr lang="en-US" smtClean="0"/>
              <a:t>14</a:t>
            </a:fld>
            <a:endParaRPr lang="en-US" dirty="0"/>
          </a:p>
        </p:txBody>
      </p:sp>
    </p:spTree>
    <p:extLst>
      <p:ext uri="{BB962C8B-B14F-4D97-AF65-F5344CB8AC3E}">
        <p14:creationId xmlns:p14="http://schemas.microsoft.com/office/powerpoint/2010/main" val="1215959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4ABFA7-F915-4E4F-8B13-00E81FBE4DF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1098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C7D432-A0D5-EE4E-97E3-6C3FA0DF0612}" type="slidenum">
              <a:rPr lang="en-US" smtClean="0"/>
              <a:t>16</a:t>
            </a:fld>
            <a:endParaRPr lang="en-US" dirty="0"/>
          </a:p>
        </p:txBody>
      </p:sp>
    </p:spTree>
    <p:extLst>
      <p:ext uri="{BB962C8B-B14F-4D97-AF65-F5344CB8AC3E}">
        <p14:creationId xmlns:p14="http://schemas.microsoft.com/office/powerpoint/2010/main" val="3936528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C7D432-A0D5-EE4E-97E3-6C3FA0DF0612}" type="slidenum">
              <a:rPr lang="en-US" smtClean="0"/>
              <a:t>17</a:t>
            </a:fld>
            <a:endParaRPr lang="en-US" dirty="0"/>
          </a:p>
        </p:txBody>
      </p:sp>
    </p:spTree>
    <p:extLst>
      <p:ext uri="{BB962C8B-B14F-4D97-AF65-F5344CB8AC3E}">
        <p14:creationId xmlns:p14="http://schemas.microsoft.com/office/powerpoint/2010/main" val="643404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C7D432-A0D5-EE4E-97E3-6C3FA0DF0612}" type="slidenum">
              <a:rPr lang="en-US" smtClean="0"/>
              <a:t>2</a:t>
            </a:fld>
            <a:endParaRPr lang="en-US" dirty="0"/>
          </a:p>
        </p:txBody>
      </p:sp>
    </p:spTree>
    <p:extLst>
      <p:ext uri="{BB962C8B-B14F-4D97-AF65-F5344CB8AC3E}">
        <p14:creationId xmlns:p14="http://schemas.microsoft.com/office/powerpoint/2010/main" val="3010320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C7D432-A0D5-EE4E-97E3-6C3FA0DF0612}" type="slidenum">
              <a:rPr lang="en-US" smtClean="0"/>
              <a:t>3</a:t>
            </a:fld>
            <a:endParaRPr lang="en-US" dirty="0"/>
          </a:p>
        </p:txBody>
      </p:sp>
    </p:spTree>
    <p:extLst>
      <p:ext uri="{BB962C8B-B14F-4D97-AF65-F5344CB8AC3E}">
        <p14:creationId xmlns:p14="http://schemas.microsoft.com/office/powerpoint/2010/main" val="2746992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C7D432-A0D5-EE4E-97E3-6C3FA0DF0612}" type="slidenum">
              <a:rPr lang="en-US" smtClean="0"/>
              <a:t>4</a:t>
            </a:fld>
            <a:endParaRPr lang="en-US" dirty="0"/>
          </a:p>
        </p:txBody>
      </p:sp>
    </p:spTree>
    <p:extLst>
      <p:ext uri="{BB962C8B-B14F-4D97-AF65-F5344CB8AC3E}">
        <p14:creationId xmlns:p14="http://schemas.microsoft.com/office/powerpoint/2010/main" val="3548664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C7D432-A0D5-EE4E-97E3-6C3FA0DF0612}" type="slidenum">
              <a:rPr lang="en-US" smtClean="0"/>
              <a:t>5</a:t>
            </a:fld>
            <a:endParaRPr lang="en-US" dirty="0"/>
          </a:p>
        </p:txBody>
      </p:sp>
    </p:spTree>
    <p:extLst>
      <p:ext uri="{BB962C8B-B14F-4D97-AF65-F5344CB8AC3E}">
        <p14:creationId xmlns:p14="http://schemas.microsoft.com/office/powerpoint/2010/main" val="2455030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C7D432-A0D5-EE4E-97E3-6C3FA0DF0612}" type="slidenum">
              <a:rPr lang="en-US" smtClean="0"/>
              <a:t>6</a:t>
            </a:fld>
            <a:endParaRPr lang="en-US" dirty="0"/>
          </a:p>
        </p:txBody>
      </p:sp>
    </p:spTree>
    <p:extLst>
      <p:ext uri="{BB962C8B-B14F-4D97-AF65-F5344CB8AC3E}">
        <p14:creationId xmlns:p14="http://schemas.microsoft.com/office/powerpoint/2010/main" val="790209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C7D432-A0D5-EE4E-97E3-6C3FA0DF0612}" type="slidenum">
              <a:rPr lang="en-US" smtClean="0"/>
              <a:t>7</a:t>
            </a:fld>
            <a:endParaRPr lang="en-US" dirty="0"/>
          </a:p>
        </p:txBody>
      </p:sp>
    </p:spTree>
    <p:extLst>
      <p:ext uri="{BB962C8B-B14F-4D97-AF65-F5344CB8AC3E}">
        <p14:creationId xmlns:p14="http://schemas.microsoft.com/office/powerpoint/2010/main" val="289029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C7D432-A0D5-EE4E-97E3-6C3FA0DF0612}" type="slidenum">
              <a:rPr lang="en-US" smtClean="0"/>
              <a:t>8</a:t>
            </a:fld>
            <a:endParaRPr lang="en-US" dirty="0"/>
          </a:p>
        </p:txBody>
      </p:sp>
    </p:spTree>
    <p:extLst>
      <p:ext uri="{BB962C8B-B14F-4D97-AF65-F5344CB8AC3E}">
        <p14:creationId xmlns:p14="http://schemas.microsoft.com/office/powerpoint/2010/main" val="806452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C7D432-A0D5-EE4E-97E3-6C3FA0DF0612}" type="slidenum">
              <a:rPr lang="en-US" smtClean="0"/>
              <a:t>9</a:t>
            </a:fld>
            <a:endParaRPr lang="en-US" dirty="0"/>
          </a:p>
        </p:txBody>
      </p:sp>
    </p:spTree>
    <p:extLst>
      <p:ext uri="{BB962C8B-B14F-4D97-AF65-F5344CB8AC3E}">
        <p14:creationId xmlns:p14="http://schemas.microsoft.com/office/powerpoint/2010/main" val="19651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704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67054" y="2018798"/>
            <a:ext cx="5491571" cy="910726"/>
          </a:xfrm>
          <a:prstGeom prst="rect">
            <a:avLst/>
          </a:prstGeom>
          <a:ln>
            <a:noFill/>
          </a:ln>
        </p:spPr>
        <p:txBody>
          <a:bodyPr lIns="0" tIns="0" rIns="0" bIns="0" anchor="b">
            <a:noAutofit/>
          </a:bodyPr>
          <a:lstStyle>
            <a:lvl1pPr algn="l">
              <a:lnSpc>
                <a:spcPct val="100000"/>
              </a:lnSpc>
              <a:defRPr sz="6000" b="1" i="0" spc="100" baseline="0">
                <a:solidFill>
                  <a:schemeClr val="bg2"/>
                </a:solidFill>
                <a:latin typeface="+mj-lt"/>
              </a:defRPr>
            </a:lvl1pPr>
          </a:lstStyle>
          <a:p>
            <a:r>
              <a:rPr lang="en-US" dirty="0"/>
              <a:t>Title</a:t>
            </a:r>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67055" y="4549554"/>
            <a:ext cx="5491570" cy="488118"/>
          </a:xfrm>
          <a:ln>
            <a:noFill/>
          </a:ln>
        </p:spPr>
        <p:txBody>
          <a:bodyPr lIns="0" tIns="0" rIns="0" bIns="0">
            <a:noAutofit/>
          </a:bodyPr>
          <a:lstStyle>
            <a:lvl1pPr marL="0" indent="0">
              <a:buNone/>
              <a:defRPr sz="2800" b="0" i="0">
                <a:solidFill>
                  <a:schemeClr val="tx2"/>
                </a:solidFill>
                <a:latin typeface="+mn-lt"/>
              </a:defRPr>
            </a:lvl1pPr>
            <a:lvl2pPr>
              <a:defRPr sz="4000"/>
            </a:lvl2pPr>
            <a:lvl3pPr>
              <a:defRPr sz="4000"/>
            </a:lvl3pPr>
            <a:lvl4pPr>
              <a:defRPr sz="4000"/>
            </a:lvl4pPr>
            <a:lvl5pPr>
              <a:defRPr sz="4000"/>
            </a:lvl5pPr>
          </a:lstStyle>
          <a:p>
            <a:pPr lvl="0"/>
            <a:r>
              <a:rPr lang="en-US" dirty="0"/>
              <a:t>Date</a:t>
            </a:r>
          </a:p>
        </p:txBody>
      </p:sp>
      <p:cxnSp>
        <p:nvCxnSpPr>
          <p:cNvPr id="13" name="Straight Connector 12">
            <a:extLst>
              <a:ext uri="{FF2B5EF4-FFF2-40B4-BE49-F238E27FC236}">
                <a16:creationId xmlns:a16="http://schemas.microsoft.com/office/drawing/2014/main" id="{A69706A2-3726-FE4E-B923-E75D48597816}"/>
              </a:ext>
            </a:extLst>
          </p:cNvPr>
          <p:cNvCxnSpPr>
            <a:cxnSpLocks/>
          </p:cNvCxnSpPr>
          <p:nvPr userDrawn="1"/>
        </p:nvCxnSpPr>
        <p:spPr>
          <a:xfrm>
            <a:off x="6367054" y="3746052"/>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grpSp>
        <p:nvGrpSpPr>
          <p:cNvPr id="9" name="Group 8">
            <a:extLst>
              <a:ext uri="{FF2B5EF4-FFF2-40B4-BE49-F238E27FC236}">
                <a16:creationId xmlns:a16="http://schemas.microsoft.com/office/drawing/2014/main" id="{C26C18C3-ED25-DD4B-BA72-24932D54DE37}"/>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9" name="Freeform: Shape 18">
            <a:extLst>
              <a:ext uri="{FF2B5EF4-FFF2-40B4-BE49-F238E27FC236}">
                <a16:creationId xmlns:a16="http://schemas.microsoft.com/office/drawing/2014/main" id="{AC2CC640-A0FF-4B9C-AFB7-CE2C4E763032}"/>
              </a:ext>
            </a:extLst>
          </p:cNvPr>
          <p:cNvSpPr/>
          <p:nvPr userDrawn="1"/>
        </p:nvSpPr>
        <p:spPr>
          <a:xfrm>
            <a:off x="1269295" y="0"/>
            <a:ext cx="10922705" cy="1417968"/>
          </a:xfrm>
          <a:custGeom>
            <a:avLst/>
            <a:gdLst>
              <a:gd name="connsiteX0" fmla="*/ 0 w 10922705"/>
              <a:gd name="connsiteY0" fmla="*/ 0 h 1417968"/>
              <a:gd name="connsiteX1" fmla="*/ 10922705 w 10922705"/>
              <a:gd name="connsiteY1" fmla="*/ 0 h 1417968"/>
              <a:gd name="connsiteX2" fmla="*/ 10922705 w 10922705"/>
              <a:gd name="connsiteY2" fmla="*/ 1417968 h 1417968"/>
              <a:gd name="connsiteX3" fmla="*/ 1421733 w 10922705"/>
              <a:gd name="connsiteY3" fmla="*/ 1417968 h 1417968"/>
            </a:gdLst>
            <a:ahLst/>
            <a:cxnLst>
              <a:cxn ang="0">
                <a:pos x="connsiteX0" y="connsiteY0"/>
              </a:cxn>
              <a:cxn ang="0">
                <a:pos x="connsiteX1" y="connsiteY1"/>
              </a:cxn>
              <a:cxn ang="0">
                <a:pos x="connsiteX2" y="connsiteY2"/>
              </a:cxn>
              <a:cxn ang="0">
                <a:pos x="connsiteX3" y="connsiteY3"/>
              </a:cxn>
            </a:cxnLst>
            <a:rect l="l" t="t" r="r" b="b"/>
            <a:pathLst>
              <a:path w="10922705" h="1417968">
                <a:moveTo>
                  <a:pt x="0" y="0"/>
                </a:moveTo>
                <a:lnTo>
                  <a:pt x="10922705" y="0"/>
                </a:lnTo>
                <a:lnTo>
                  <a:pt x="10922705" y="1417968"/>
                </a:lnTo>
                <a:lnTo>
                  <a:pt x="1421733" y="1417968"/>
                </a:lnTo>
                <a:close/>
              </a:path>
            </a:pathLst>
          </a:cu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Box 15">
            <a:extLst>
              <a:ext uri="{FF2B5EF4-FFF2-40B4-BE49-F238E27FC236}">
                <a16:creationId xmlns:a16="http://schemas.microsoft.com/office/drawing/2014/main" id="{820D6E59-E88D-49C8-B2E2-D32C445AA4FA}"/>
              </a:ext>
            </a:extLst>
          </p:cNvPr>
          <p:cNvSpPr txBox="1"/>
          <p:nvPr userDrawn="1"/>
        </p:nvSpPr>
        <p:spPr>
          <a:xfrm>
            <a:off x="1996431" y="0"/>
            <a:ext cx="10195567" cy="1417967"/>
          </a:xfrm>
          <a:prstGeom prst="rect">
            <a:avLst/>
          </a:prstGeom>
          <a:noFill/>
        </p:spPr>
        <p:txBody>
          <a:bodyPr wrap="square" rtlCol="0" anchor="ctr" anchorCtr="0">
            <a:noAutofit/>
          </a:bodyPr>
          <a:lstStyle/>
          <a:p>
            <a:pPr algn="ctr"/>
            <a:r>
              <a:rPr lang="en-US" sz="6600" spc="40" baseline="0" dirty="0">
                <a:latin typeface="Franklin Gothic Medium" panose="020B0603020102020204" pitchFamily="34" charset="0"/>
              </a:rPr>
              <a:t>Patient Care Services</a:t>
            </a:r>
          </a:p>
        </p:txBody>
      </p:sp>
      <p:pic>
        <p:nvPicPr>
          <p:cNvPr id="21" name="Picture 20" descr="A picture containing text, sign&#10;&#10;Description automatically generated">
            <a:extLst>
              <a:ext uri="{FF2B5EF4-FFF2-40B4-BE49-F238E27FC236}">
                <a16:creationId xmlns:a16="http://schemas.microsoft.com/office/drawing/2014/main" id="{24E89EBA-7434-4454-BA43-3C40C42853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343" y="6362819"/>
            <a:ext cx="1297305" cy="358891"/>
          </a:xfrm>
          <a:prstGeom prst="rect">
            <a:avLst/>
          </a:prstGeom>
        </p:spPr>
      </p:pic>
      <p:sp>
        <p:nvSpPr>
          <p:cNvPr id="23" name="Text Placeholder 29">
            <a:extLst>
              <a:ext uri="{FF2B5EF4-FFF2-40B4-BE49-F238E27FC236}">
                <a16:creationId xmlns:a16="http://schemas.microsoft.com/office/drawing/2014/main" id="{6C6699D1-7291-4258-A1D1-B5E04D2F8458}"/>
              </a:ext>
            </a:extLst>
          </p:cNvPr>
          <p:cNvSpPr>
            <a:spLocks noGrp="1"/>
          </p:cNvSpPr>
          <p:nvPr>
            <p:ph type="body" sz="quarter" idx="12" hasCustomPrompt="1"/>
          </p:nvPr>
        </p:nvSpPr>
        <p:spPr>
          <a:xfrm>
            <a:off x="6367054" y="3975873"/>
            <a:ext cx="5491570" cy="488118"/>
          </a:xfrm>
          <a:ln>
            <a:noFill/>
          </a:ln>
        </p:spPr>
        <p:txBody>
          <a:bodyPr lIns="0" tIns="0" rIns="0" bIns="0" anchor="b" anchorCtr="0">
            <a:noAutofit/>
          </a:bodyPr>
          <a:lstStyle>
            <a:lvl1pPr marL="0" indent="0">
              <a:buNone/>
              <a:defRPr sz="2800" b="0" i="0">
                <a:solidFill>
                  <a:schemeClr val="tx2"/>
                </a:solidFill>
                <a:latin typeface="+mn-lt"/>
              </a:defRPr>
            </a:lvl1pPr>
            <a:lvl2pPr>
              <a:defRPr sz="4000"/>
            </a:lvl2pPr>
            <a:lvl3pPr>
              <a:defRPr sz="4000"/>
            </a:lvl3pPr>
            <a:lvl4pPr>
              <a:defRPr sz="4000"/>
            </a:lvl4pPr>
            <a:lvl5pPr>
              <a:defRPr sz="4000"/>
            </a:lvl5pPr>
          </a:lstStyle>
          <a:p>
            <a:pPr lvl="0"/>
            <a:r>
              <a:rPr lang="en-US" dirty="0"/>
              <a:t>Presenter</a:t>
            </a:r>
          </a:p>
        </p:txBody>
      </p:sp>
      <p:sp>
        <p:nvSpPr>
          <p:cNvPr id="25" name="Text Placeholder 29">
            <a:extLst>
              <a:ext uri="{FF2B5EF4-FFF2-40B4-BE49-F238E27FC236}">
                <a16:creationId xmlns:a16="http://schemas.microsoft.com/office/drawing/2014/main" id="{6529790B-08FE-400B-BE56-5342803CB6B0}"/>
              </a:ext>
            </a:extLst>
          </p:cNvPr>
          <p:cNvSpPr>
            <a:spLocks noGrp="1"/>
          </p:cNvSpPr>
          <p:nvPr>
            <p:ph type="body" sz="quarter" idx="13" hasCustomPrompt="1"/>
          </p:nvPr>
        </p:nvSpPr>
        <p:spPr>
          <a:xfrm>
            <a:off x="6367054" y="3034599"/>
            <a:ext cx="5491570" cy="488118"/>
          </a:xfrm>
          <a:ln>
            <a:noFill/>
          </a:ln>
        </p:spPr>
        <p:txBody>
          <a:bodyPr lIns="0" tIns="0" rIns="0" bIns="0">
            <a:noAutofit/>
          </a:bodyPr>
          <a:lstStyle>
            <a:lvl1pPr marL="0" indent="0">
              <a:buNone/>
              <a:defRPr sz="3600" b="0" i="0">
                <a:solidFill>
                  <a:schemeClr val="bg2"/>
                </a:solidFill>
                <a:latin typeface="+mj-lt"/>
              </a:defRPr>
            </a:lvl1pPr>
            <a:lvl2pPr>
              <a:defRPr sz="4000"/>
            </a:lvl2pPr>
            <a:lvl3pPr>
              <a:defRPr sz="4000"/>
            </a:lvl3pPr>
            <a:lvl4pPr>
              <a:defRPr sz="4000"/>
            </a:lvl4pPr>
            <a:lvl5pPr>
              <a:defRPr sz="4000"/>
            </a:lvl5pPr>
          </a:lstStyle>
          <a:p>
            <a:pPr lvl="0"/>
            <a:r>
              <a:rPr lang="en-US" dirty="0"/>
              <a:t>Subtitle</a:t>
            </a:r>
          </a:p>
        </p:txBody>
      </p:sp>
    </p:spTree>
    <p:extLst>
      <p:ext uri="{BB962C8B-B14F-4D97-AF65-F5344CB8AC3E}">
        <p14:creationId xmlns:p14="http://schemas.microsoft.com/office/powerpoint/2010/main" val="1182802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p:bg>
      <p:bgPr>
        <a:blipFill dpi="0" rotWithShape="1">
          <a:blip r:embed="rId2">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756829" y="2018798"/>
            <a:ext cx="6291671" cy="910726"/>
          </a:xfrm>
          <a:prstGeom prst="rect">
            <a:avLst/>
          </a:prstGeom>
          <a:ln>
            <a:noFill/>
          </a:ln>
        </p:spPr>
        <p:txBody>
          <a:bodyPr lIns="0" tIns="0" rIns="0" bIns="0" anchor="b">
            <a:noAutofit/>
          </a:bodyPr>
          <a:lstStyle>
            <a:lvl1pPr algn="l">
              <a:lnSpc>
                <a:spcPct val="100000"/>
              </a:lnSpc>
              <a:defRPr sz="6000" b="1" i="0" spc="100" baseline="0">
                <a:solidFill>
                  <a:schemeClr val="bg2"/>
                </a:solidFill>
                <a:latin typeface="+mj-lt"/>
              </a:defRPr>
            </a:lvl1pPr>
          </a:lstStyle>
          <a:p>
            <a:r>
              <a:rPr lang="en-US" dirty="0"/>
              <a:t>Title</a:t>
            </a:r>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756830" y="4549554"/>
            <a:ext cx="6291670" cy="488118"/>
          </a:xfrm>
          <a:ln>
            <a:noFill/>
          </a:ln>
        </p:spPr>
        <p:txBody>
          <a:bodyPr lIns="0" tIns="0" rIns="0" bIns="0">
            <a:noAutofit/>
          </a:bodyPr>
          <a:lstStyle>
            <a:lvl1pPr marL="0" indent="0">
              <a:buNone/>
              <a:defRPr sz="2800" b="0" i="0">
                <a:solidFill>
                  <a:schemeClr val="tx2"/>
                </a:solidFill>
                <a:latin typeface="+mn-lt"/>
              </a:defRPr>
            </a:lvl1pPr>
            <a:lvl2pPr>
              <a:defRPr sz="4000"/>
            </a:lvl2pPr>
            <a:lvl3pPr>
              <a:defRPr sz="4000"/>
            </a:lvl3pPr>
            <a:lvl4pPr>
              <a:defRPr sz="4000"/>
            </a:lvl4pPr>
            <a:lvl5pPr>
              <a:defRPr sz="4000"/>
            </a:lvl5pPr>
          </a:lstStyle>
          <a:p>
            <a:pPr lvl="0"/>
            <a:r>
              <a:rPr lang="en-US" dirty="0"/>
              <a:t>Date</a:t>
            </a:r>
          </a:p>
        </p:txBody>
      </p:sp>
      <p:cxnSp>
        <p:nvCxnSpPr>
          <p:cNvPr id="13" name="Straight Connector 12">
            <a:extLst>
              <a:ext uri="{FF2B5EF4-FFF2-40B4-BE49-F238E27FC236}">
                <a16:creationId xmlns:a16="http://schemas.microsoft.com/office/drawing/2014/main" id="{A69706A2-3726-FE4E-B923-E75D48597816}"/>
              </a:ext>
            </a:extLst>
          </p:cNvPr>
          <p:cNvCxnSpPr>
            <a:cxnSpLocks/>
          </p:cNvCxnSpPr>
          <p:nvPr userDrawn="1"/>
        </p:nvCxnSpPr>
        <p:spPr>
          <a:xfrm>
            <a:off x="756829" y="3746052"/>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grpSp>
        <p:nvGrpSpPr>
          <p:cNvPr id="9" name="Group 8">
            <a:extLst>
              <a:ext uri="{FF2B5EF4-FFF2-40B4-BE49-F238E27FC236}">
                <a16:creationId xmlns:a16="http://schemas.microsoft.com/office/drawing/2014/main" id="{C26C18C3-ED25-DD4B-BA72-24932D54DE37}"/>
              </a:ext>
            </a:extLst>
          </p:cNvPr>
          <p:cNvGrpSpPr>
            <a:grpSpLocks/>
          </p:cNvGrpSpPr>
          <p:nvPr userDrawn="1"/>
        </p:nvGrpSpPr>
        <p:grpSpPr bwMode="auto">
          <a:xfrm flipH="1">
            <a:off x="6096000"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9" name="Freeform: Shape 18">
            <a:extLst>
              <a:ext uri="{FF2B5EF4-FFF2-40B4-BE49-F238E27FC236}">
                <a16:creationId xmlns:a16="http://schemas.microsoft.com/office/drawing/2014/main" id="{AC2CC640-A0FF-4B9C-AFB7-CE2C4E763032}"/>
              </a:ext>
            </a:extLst>
          </p:cNvPr>
          <p:cNvSpPr/>
          <p:nvPr userDrawn="1"/>
        </p:nvSpPr>
        <p:spPr>
          <a:xfrm flipH="1">
            <a:off x="0" y="-8098"/>
            <a:ext cx="10922705" cy="1417968"/>
          </a:xfrm>
          <a:custGeom>
            <a:avLst/>
            <a:gdLst>
              <a:gd name="connsiteX0" fmla="*/ 0 w 10922705"/>
              <a:gd name="connsiteY0" fmla="*/ 0 h 1417968"/>
              <a:gd name="connsiteX1" fmla="*/ 10922705 w 10922705"/>
              <a:gd name="connsiteY1" fmla="*/ 0 h 1417968"/>
              <a:gd name="connsiteX2" fmla="*/ 10922705 w 10922705"/>
              <a:gd name="connsiteY2" fmla="*/ 1417968 h 1417968"/>
              <a:gd name="connsiteX3" fmla="*/ 1421733 w 10922705"/>
              <a:gd name="connsiteY3" fmla="*/ 1417968 h 1417968"/>
            </a:gdLst>
            <a:ahLst/>
            <a:cxnLst>
              <a:cxn ang="0">
                <a:pos x="connsiteX0" y="connsiteY0"/>
              </a:cxn>
              <a:cxn ang="0">
                <a:pos x="connsiteX1" y="connsiteY1"/>
              </a:cxn>
              <a:cxn ang="0">
                <a:pos x="connsiteX2" y="connsiteY2"/>
              </a:cxn>
              <a:cxn ang="0">
                <a:pos x="connsiteX3" y="connsiteY3"/>
              </a:cxn>
            </a:cxnLst>
            <a:rect l="l" t="t" r="r" b="b"/>
            <a:pathLst>
              <a:path w="10922705" h="1417968">
                <a:moveTo>
                  <a:pt x="0" y="0"/>
                </a:moveTo>
                <a:lnTo>
                  <a:pt x="10922705" y="0"/>
                </a:lnTo>
                <a:lnTo>
                  <a:pt x="10922705" y="1417968"/>
                </a:lnTo>
                <a:lnTo>
                  <a:pt x="1421733" y="1417968"/>
                </a:lnTo>
                <a:close/>
              </a:path>
            </a:pathLst>
          </a:cu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Box 15">
            <a:extLst>
              <a:ext uri="{FF2B5EF4-FFF2-40B4-BE49-F238E27FC236}">
                <a16:creationId xmlns:a16="http://schemas.microsoft.com/office/drawing/2014/main" id="{820D6E59-E88D-49C8-B2E2-D32C445AA4FA}"/>
              </a:ext>
            </a:extLst>
          </p:cNvPr>
          <p:cNvSpPr txBox="1"/>
          <p:nvPr userDrawn="1"/>
        </p:nvSpPr>
        <p:spPr>
          <a:xfrm>
            <a:off x="756829" y="-1"/>
            <a:ext cx="9802306" cy="1402635"/>
          </a:xfrm>
          <a:prstGeom prst="rect">
            <a:avLst/>
          </a:prstGeom>
          <a:noFill/>
        </p:spPr>
        <p:txBody>
          <a:bodyPr wrap="square" lIns="0" rIns="0" rtlCol="0" anchor="ctr" anchorCtr="0">
            <a:noAutofit/>
          </a:bodyPr>
          <a:lstStyle/>
          <a:p>
            <a:pPr algn="l"/>
            <a:r>
              <a:rPr lang="en-US" sz="6600" spc="40" baseline="0" dirty="0">
                <a:latin typeface="Franklin Gothic Medium" panose="020B0603020102020204" pitchFamily="34" charset="0"/>
              </a:rPr>
              <a:t>Patient Care Services</a:t>
            </a:r>
          </a:p>
        </p:txBody>
      </p:sp>
      <p:pic>
        <p:nvPicPr>
          <p:cNvPr id="21" name="Picture 20" descr="A picture containing text, sign&#10;&#10;Description automatically generated">
            <a:extLst>
              <a:ext uri="{FF2B5EF4-FFF2-40B4-BE49-F238E27FC236}">
                <a16:creationId xmlns:a16="http://schemas.microsoft.com/office/drawing/2014/main" id="{24E89EBA-7434-4454-BA43-3C40C42853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5368" y="6263699"/>
            <a:ext cx="1438657" cy="397995"/>
          </a:xfrm>
          <a:prstGeom prst="rect">
            <a:avLst/>
          </a:prstGeom>
        </p:spPr>
      </p:pic>
      <p:sp>
        <p:nvSpPr>
          <p:cNvPr id="23" name="Text Placeholder 29">
            <a:extLst>
              <a:ext uri="{FF2B5EF4-FFF2-40B4-BE49-F238E27FC236}">
                <a16:creationId xmlns:a16="http://schemas.microsoft.com/office/drawing/2014/main" id="{6C6699D1-7291-4258-A1D1-B5E04D2F8458}"/>
              </a:ext>
            </a:extLst>
          </p:cNvPr>
          <p:cNvSpPr>
            <a:spLocks noGrp="1"/>
          </p:cNvSpPr>
          <p:nvPr>
            <p:ph type="body" sz="quarter" idx="12" hasCustomPrompt="1"/>
          </p:nvPr>
        </p:nvSpPr>
        <p:spPr>
          <a:xfrm>
            <a:off x="756829" y="3975873"/>
            <a:ext cx="6291670" cy="488118"/>
          </a:xfrm>
          <a:ln>
            <a:noFill/>
          </a:ln>
        </p:spPr>
        <p:txBody>
          <a:bodyPr lIns="0" tIns="0" rIns="0" bIns="0" anchor="b" anchorCtr="0">
            <a:noAutofit/>
          </a:bodyPr>
          <a:lstStyle>
            <a:lvl1pPr marL="0" indent="0">
              <a:buNone/>
              <a:defRPr sz="2800" b="0" i="0">
                <a:solidFill>
                  <a:schemeClr val="tx2"/>
                </a:solidFill>
                <a:latin typeface="+mn-lt"/>
              </a:defRPr>
            </a:lvl1pPr>
            <a:lvl2pPr>
              <a:defRPr sz="4000"/>
            </a:lvl2pPr>
            <a:lvl3pPr>
              <a:defRPr sz="4000"/>
            </a:lvl3pPr>
            <a:lvl4pPr>
              <a:defRPr sz="4000"/>
            </a:lvl4pPr>
            <a:lvl5pPr>
              <a:defRPr sz="4000"/>
            </a:lvl5pPr>
          </a:lstStyle>
          <a:p>
            <a:pPr lvl="0"/>
            <a:r>
              <a:rPr lang="en-US" dirty="0"/>
              <a:t>Presenter</a:t>
            </a:r>
          </a:p>
        </p:txBody>
      </p:sp>
      <p:sp>
        <p:nvSpPr>
          <p:cNvPr id="25" name="Text Placeholder 29">
            <a:extLst>
              <a:ext uri="{FF2B5EF4-FFF2-40B4-BE49-F238E27FC236}">
                <a16:creationId xmlns:a16="http://schemas.microsoft.com/office/drawing/2014/main" id="{6529790B-08FE-400B-BE56-5342803CB6B0}"/>
              </a:ext>
            </a:extLst>
          </p:cNvPr>
          <p:cNvSpPr>
            <a:spLocks noGrp="1"/>
          </p:cNvSpPr>
          <p:nvPr>
            <p:ph type="body" sz="quarter" idx="13" hasCustomPrompt="1"/>
          </p:nvPr>
        </p:nvSpPr>
        <p:spPr>
          <a:xfrm>
            <a:off x="756829" y="3034599"/>
            <a:ext cx="6291670" cy="488118"/>
          </a:xfrm>
          <a:ln>
            <a:noFill/>
          </a:ln>
        </p:spPr>
        <p:txBody>
          <a:bodyPr lIns="0" tIns="0" rIns="0" bIns="0">
            <a:noAutofit/>
          </a:bodyPr>
          <a:lstStyle>
            <a:lvl1pPr marL="0" indent="0">
              <a:buNone/>
              <a:defRPr sz="3600" b="0" i="0">
                <a:solidFill>
                  <a:schemeClr val="bg2"/>
                </a:solidFill>
                <a:latin typeface="+mj-lt"/>
              </a:defRPr>
            </a:lvl1pPr>
            <a:lvl2pPr>
              <a:defRPr sz="4000"/>
            </a:lvl2pPr>
            <a:lvl3pPr>
              <a:defRPr sz="4000"/>
            </a:lvl3pPr>
            <a:lvl4pPr>
              <a:defRPr sz="4000"/>
            </a:lvl4pPr>
            <a:lvl5pPr>
              <a:defRPr sz="4000"/>
            </a:lvl5pPr>
          </a:lstStyle>
          <a:p>
            <a:pPr lvl="0"/>
            <a:r>
              <a:rPr lang="en-US" dirty="0"/>
              <a:t>Subtitle</a:t>
            </a:r>
          </a:p>
        </p:txBody>
      </p:sp>
    </p:spTree>
    <p:extLst>
      <p:ext uri="{BB962C8B-B14F-4D97-AF65-F5344CB8AC3E}">
        <p14:creationId xmlns:p14="http://schemas.microsoft.com/office/powerpoint/2010/main" val="1725394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spc="50" baseline="0">
                <a:solidFill>
                  <a:schemeClr val="bg2"/>
                </a:solidFill>
                <a:latin typeface="+mj-lt"/>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CF0FD074-81E2-0D4E-8446-C5B415B238A0}"/>
              </a:ext>
            </a:extLst>
          </p:cNvPr>
          <p:cNvCxnSpPr>
            <a:cxnSpLocks/>
          </p:cNvCxnSpPr>
          <p:nvPr userDrawn="1"/>
        </p:nvCxnSpPr>
        <p:spPr>
          <a:xfrm>
            <a:off x="952500" y="1934655"/>
            <a:ext cx="4953000" cy="0"/>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5" name="Text Placeholder 29">
            <a:extLst>
              <a:ext uri="{FF2B5EF4-FFF2-40B4-BE49-F238E27FC236}">
                <a16:creationId xmlns:a16="http://schemas.microsoft.com/office/drawing/2014/main" id="{18ABDA74-C3EC-274D-BE87-AC5B825A2A4C}"/>
              </a:ext>
            </a:extLst>
          </p:cNvPr>
          <p:cNvSpPr>
            <a:spLocks noGrp="1"/>
          </p:cNvSpPr>
          <p:nvPr>
            <p:ph type="body" sz="quarter" idx="14"/>
          </p:nvPr>
        </p:nvSpPr>
        <p:spPr>
          <a:xfrm>
            <a:off x="952500" y="2209799"/>
            <a:ext cx="4953000" cy="4247561"/>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dirty="0"/>
              <a:t>Click to edit Master text styles</a:t>
            </a:r>
          </a:p>
        </p:txBody>
      </p:sp>
      <p:pic>
        <p:nvPicPr>
          <p:cNvPr id="30" name="Picture 29" descr="A picture containing text, sign&#10;&#10;Description automatically generated">
            <a:extLst>
              <a:ext uri="{FF2B5EF4-FFF2-40B4-BE49-F238E27FC236}">
                <a16:creationId xmlns:a16="http://schemas.microsoft.com/office/drawing/2014/main" id="{D56D68C3-4E78-4D15-9CC0-BAF0DC9CC0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343" y="6362819"/>
            <a:ext cx="1297305" cy="358891"/>
          </a:xfrm>
          <a:prstGeom prst="rect">
            <a:avLst/>
          </a:prstGeom>
        </p:spPr>
      </p:pic>
    </p:spTree>
    <p:extLst>
      <p:ext uri="{BB962C8B-B14F-4D97-AF65-F5344CB8AC3E}">
        <p14:creationId xmlns:p14="http://schemas.microsoft.com/office/powerpoint/2010/main" val="561544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genda">
    <p:bg>
      <p:bgPr>
        <a:blipFill dpi="0" rotWithShape="1">
          <a:blip r:embed="rId2">
            <a:alphaModFix amt="20000"/>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spc="50" baseline="0">
                <a:solidFill>
                  <a:schemeClr val="bg2"/>
                </a:solidFill>
                <a:latin typeface="+mj-lt"/>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CF0FD074-81E2-0D4E-8446-C5B415B238A0}"/>
              </a:ext>
            </a:extLst>
          </p:cNvPr>
          <p:cNvCxnSpPr>
            <a:cxnSpLocks/>
          </p:cNvCxnSpPr>
          <p:nvPr userDrawn="1"/>
        </p:nvCxnSpPr>
        <p:spPr>
          <a:xfrm>
            <a:off x="952500" y="1934655"/>
            <a:ext cx="4953000" cy="0"/>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5" name="Text Placeholder 29">
            <a:extLst>
              <a:ext uri="{FF2B5EF4-FFF2-40B4-BE49-F238E27FC236}">
                <a16:creationId xmlns:a16="http://schemas.microsoft.com/office/drawing/2014/main" id="{18ABDA74-C3EC-274D-BE87-AC5B825A2A4C}"/>
              </a:ext>
            </a:extLst>
          </p:cNvPr>
          <p:cNvSpPr>
            <a:spLocks noGrp="1"/>
          </p:cNvSpPr>
          <p:nvPr>
            <p:ph type="body" sz="quarter" idx="14"/>
          </p:nvPr>
        </p:nvSpPr>
        <p:spPr>
          <a:xfrm>
            <a:off x="952500" y="2209799"/>
            <a:ext cx="4953000" cy="4247561"/>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dirty="0"/>
              <a:t>Click to edit Master text styles</a:t>
            </a:r>
          </a:p>
        </p:txBody>
      </p:sp>
      <p:pic>
        <p:nvPicPr>
          <p:cNvPr id="30" name="Picture 29" descr="A picture containing text, sign&#10;&#10;Description automatically generated">
            <a:extLst>
              <a:ext uri="{FF2B5EF4-FFF2-40B4-BE49-F238E27FC236}">
                <a16:creationId xmlns:a16="http://schemas.microsoft.com/office/drawing/2014/main" id="{D56D68C3-4E78-4D15-9CC0-BAF0DC9CC0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3343" y="6362819"/>
            <a:ext cx="1297305" cy="358891"/>
          </a:xfrm>
          <a:prstGeom prst="rect">
            <a:avLst/>
          </a:prstGeom>
        </p:spPr>
      </p:pic>
    </p:spTree>
    <p:extLst>
      <p:ext uri="{BB962C8B-B14F-4D97-AF65-F5344CB8AC3E}">
        <p14:creationId xmlns:p14="http://schemas.microsoft.com/office/powerpoint/2010/main" val="1916584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reeform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6" name="Freeform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9" name="Freeform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4" name="Picture Placeholder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p:spPr>
        <p:txBody>
          <a:bodyPr/>
          <a:lstStyle/>
          <a:p>
            <a:r>
              <a:rPr lang="en-US"/>
              <a:t>Click icon to add picture</a:t>
            </a:r>
            <a:endParaRPr lang="en-US" dirty="0"/>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p:spPr>
        <p:txBody>
          <a:bodyPr lIns="0" tIns="0" rIns="0" bIns="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 name="Date Placeholder 1">
            <a:extLst>
              <a:ext uri="{FF2B5EF4-FFF2-40B4-BE49-F238E27FC236}">
                <a16:creationId xmlns:a16="http://schemas.microsoft.com/office/drawing/2014/main" id="{CA64E0B3-57C5-4DAF-8531-F39610E77C09}"/>
              </a:ext>
            </a:extLst>
          </p:cNvPr>
          <p:cNvSpPr>
            <a:spLocks noGrp="1"/>
          </p:cNvSpPr>
          <p:nvPr>
            <p:ph type="dt" sz="half" idx="14"/>
          </p:nvPr>
        </p:nvSpPr>
        <p:spPr/>
        <p:txBody>
          <a:bodyPr/>
          <a:lstStyle/>
          <a:p>
            <a:fld id="{6FCA8E82-58CD-E045-8B98-B7A85B79B752}" type="datetime4">
              <a:rPr lang="en-US" smtClean="0"/>
              <a:pPr/>
              <a:t>January 16, 2022</a:t>
            </a:fld>
            <a:endParaRPr lang="en-US" dirty="0">
              <a:latin typeface="+mn-lt"/>
            </a:endParaRPr>
          </a:p>
        </p:txBody>
      </p:sp>
      <p:sp>
        <p:nvSpPr>
          <p:cNvPr id="3" name="Footer Placeholder 2">
            <a:extLst>
              <a:ext uri="{FF2B5EF4-FFF2-40B4-BE49-F238E27FC236}">
                <a16:creationId xmlns:a16="http://schemas.microsoft.com/office/drawing/2014/main" id="{B7E0EC46-C626-4D58-AB64-0B3B850D1482}"/>
              </a:ext>
            </a:extLst>
          </p:cNvPr>
          <p:cNvSpPr>
            <a:spLocks noGrp="1"/>
          </p:cNvSpPr>
          <p:nvPr>
            <p:ph type="ftr" sz="quarter" idx="15"/>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8F25D00C-8F5C-4528-87FA-F9431D967555}"/>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597512027"/>
      </p:ext>
    </p:extLst>
  </p:cSld>
  <p:clrMapOvr>
    <a:masterClrMapping/>
  </p:clrMapOvr>
  <p:extLst>
    <p:ext uri="{DCECCB84-F9BA-43D5-87BE-67443E8EF086}">
      <p15:sldGuideLst xmlns:p15="http://schemas.microsoft.com/office/powerpoint/2012/main">
        <p15:guide id="1" pos="600">
          <p15:clr>
            <a:srgbClr val="FBAE40"/>
          </p15:clr>
        </p15:guide>
        <p15:guide id="6" pos="3480">
          <p15:clr>
            <a:srgbClr val="FBAE40"/>
          </p15:clr>
        </p15:guide>
        <p15:guide id="7" orient="horz" pos="1440">
          <p15:clr>
            <a:srgbClr val="FBAE40"/>
          </p15:clr>
        </p15:guide>
        <p15:guide id="9" orient="horz" pos="1224">
          <p15:clr>
            <a:srgbClr val="FBAE40"/>
          </p15:clr>
        </p15:guide>
        <p15:guide id="10" orient="horz" pos="5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49FDB6-0DBE-4F97-B15E-765197B52357}"/>
              </a:ext>
            </a:extLst>
          </p:cNvPr>
          <p:cNvSpPr/>
          <p:nvPr userDrawn="1"/>
        </p:nvSpPr>
        <p:spPr>
          <a:xfrm>
            <a:off x="9222463" y="-6770"/>
            <a:ext cx="2969537" cy="85039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4BCD1D3-D923-479D-98A9-F48317ECE8CA}"/>
              </a:ext>
            </a:extLst>
          </p:cNvPr>
          <p:cNvSpPr txBox="1"/>
          <p:nvPr userDrawn="1"/>
        </p:nvSpPr>
        <p:spPr>
          <a:xfrm>
            <a:off x="9336763" y="-2084"/>
            <a:ext cx="2855237" cy="584775"/>
          </a:xfrm>
          <a:prstGeom prst="rect">
            <a:avLst/>
          </a:prstGeom>
          <a:noFill/>
        </p:spPr>
        <p:txBody>
          <a:bodyPr wrap="square" rtlCol="0">
            <a:spAutoFit/>
          </a:bodyPr>
          <a:lstStyle/>
          <a:p>
            <a:r>
              <a:rPr lang="en-US" sz="3200" b="0" dirty="0">
                <a:solidFill>
                  <a:schemeClr val="tx2">
                    <a:lumMod val="75000"/>
                  </a:schemeClr>
                </a:solidFill>
                <a:latin typeface="Franklin Gothic Medium" panose="020B0603020102020204" pitchFamily="34" charset="0"/>
              </a:rPr>
              <a:t>PCS Scorecard</a:t>
            </a:r>
          </a:p>
        </p:txBody>
      </p:sp>
      <p:sp>
        <p:nvSpPr>
          <p:cNvPr id="9" name="Oval 8">
            <a:extLst>
              <a:ext uri="{FF2B5EF4-FFF2-40B4-BE49-F238E27FC236}">
                <a16:creationId xmlns:a16="http://schemas.microsoft.com/office/drawing/2014/main" id="{425AD458-E34B-4DCF-A63D-D119CE92E8F0}"/>
              </a:ext>
            </a:extLst>
          </p:cNvPr>
          <p:cNvSpPr/>
          <p:nvPr userDrawn="1"/>
        </p:nvSpPr>
        <p:spPr>
          <a:xfrm>
            <a:off x="9458174" y="548951"/>
            <a:ext cx="228600" cy="228600"/>
          </a:xfrm>
          <a:prstGeom prst="ellipse">
            <a:avLst/>
          </a:prstGeom>
          <a:solidFill>
            <a:srgbClr val="F4B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380A5F47-400C-438A-BE12-3B8047B3C9C1}"/>
              </a:ext>
            </a:extLst>
          </p:cNvPr>
          <p:cNvSpPr/>
          <p:nvPr userDrawn="1"/>
        </p:nvSpPr>
        <p:spPr>
          <a:xfrm>
            <a:off x="9839068" y="547729"/>
            <a:ext cx="228600" cy="228600"/>
          </a:xfrm>
          <a:prstGeom prst="ellipse">
            <a:avLst/>
          </a:prstGeom>
          <a:solidFill>
            <a:srgbClr val="9BC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795BE8F-5FAB-471F-8103-690B6BB33242}"/>
              </a:ext>
            </a:extLst>
          </p:cNvPr>
          <p:cNvSpPr/>
          <p:nvPr userDrawn="1"/>
        </p:nvSpPr>
        <p:spPr>
          <a:xfrm>
            <a:off x="10220909" y="547729"/>
            <a:ext cx="228600" cy="228600"/>
          </a:xfrm>
          <a:prstGeom prst="ellips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0A4E0EA-86BC-4B65-9FDE-C7E2FC427A43}"/>
              </a:ext>
            </a:extLst>
          </p:cNvPr>
          <p:cNvSpPr/>
          <p:nvPr userDrawn="1"/>
        </p:nvSpPr>
        <p:spPr>
          <a:xfrm>
            <a:off x="10602750" y="547729"/>
            <a:ext cx="228600" cy="228600"/>
          </a:xfrm>
          <a:prstGeom prst="ellipse">
            <a:avLst/>
          </a:prstGeom>
          <a:solidFill>
            <a:srgbClr val="A9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1133BC9-3029-4A17-970C-AED18A5F1FF9}"/>
              </a:ext>
            </a:extLst>
          </p:cNvPr>
          <p:cNvSpPr/>
          <p:nvPr userDrawn="1"/>
        </p:nvSpPr>
        <p:spPr>
          <a:xfrm>
            <a:off x="10984591" y="547729"/>
            <a:ext cx="228600" cy="228600"/>
          </a:xfrm>
          <a:prstGeom prst="ellipse">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4E8F753-3671-4083-934D-A23157AB2E55}"/>
              </a:ext>
            </a:extLst>
          </p:cNvPr>
          <p:cNvSpPr/>
          <p:nvPr userDrawn="1"/>
        </p:nvSpPr>
        <p:spPr>
          <a:xfrm>
            <a:off x="11366432" y="547729"/>
            <a:ext cx="228600" cy="228600"/>
          </a:xfrm>
          <a:prstGeom prst="ellipse">
            <a:avLst/>
          </a:prstGeom>
          <a:solidFill>
            <a:srgbClr val="FFF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76FC48-5DE5-419C-A041-9634F013FEA0}"/>
              </a:ext>
            </a:extLst>
          </p:cNvPr>
          <p:cNvSpPr/>
          <p:nvPr userDrawn="1"/>
        </p:nvSpPr>
        <p:spPr>
          <a:xfrm>
            <a:off x="11748271" y="547729"/>
            <a:ext cx="228600" cy="228600"/>
          </a:xfrm>
          <a:prstGeom prst="ellipse">
            <a:avLst/>
          </a:prstGeom>
          <a:solidFill>
            <a:srgbClr val="C1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C6DBA6C-FEF6-4F37-96AF-A0D8E2B81922}"/>
              </a:ext>
            </a:extLst>
          </p:cNvPr>
          <p:cNvSpPr/>
          <p:nvPr userDrawn="1"/>
        </p:nvSpPr>
        <p:spPr>
          <a:xfrm>
            <a:off x="1560" y="-6770"/>
            <a:ext cx="9222463" cy="850392"/>
          </a:xfrm>
          <a:prstGeom prst="rect">
            <a:avLst/>
          </a:prstGeom>
          <a:solidFill>
            <a:srgbClr val="F4B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5B7D42B-32B6-48AD-BA96-91E94AA542EB}"/>
              </a:ext>
            </a:extLst>
          </p:cNvPr>
          <p:cNvSpPr txBox="1"/>
          <p:nvPr userDrawn="1"/>
        </p:nvSpPr>
        <p:spPr>
          <a:xfrm>
            <a:off x="595408" y="-11609"/>
            <a:ext cx="8032544" cy="830997"/>
          </a:xfrm>
          <a:prstGeom prst="rect">
            <a:avLst/>
          </a:prstGeom>
          <a:noFill/>
        </p:spPr>
        <p:txBody>
          <a:bodyPr wrap="square" rtlCol="0">
            <a:spAutoFit/>
          </a:bodyPr>
          <a:lstStyle/>
          <a:p>
            <a:pPr algn="ctr"/>
            <a:r>
              <a:rPr lang="en-US" sz="4800" b="0" spc="200" baseline="0" dirty="0">
                <a:solidFill>
                  <a:schemeClr val="bg2"/>
                </a:solidFill>
                <a:latin typeface="+mj-lt"/>
              </a:rPr>
              <a:t>PEOPLE</a:t>
            </a:r>
          </a:p>
        </p:txBody>
      </p:sp>
      <p:sp>
        <p:nvSpPr>
          <p:cNvPr id="19" name="Rectangle 18">
            <a:extLst>
              <a:ext uri="{FF2B5EF4-FFF2-40B4-BE49-F238E27FC236}">
                <a16:creationId xmlns:a16="http://schemas.microsoft.com/office/drawing/2014/main" id="{FC6DBA6C-FEF6-4F37-96AF-A0D8E2B81922}"/>
              </a:ext>
            </a:extLst>
          </p:cNvPr>
          <p:cNvSpPr/>
          <p:nvPr userDrawn="1"/>
        </p:nvSpPr>
        <p:spPr>
          <a:xfrm>
            <a:off x="1560" y="6309360"/>
            <a:ext cx="12193560" cy="548640"/>
          </a:xfrm>
          <a:prstGeom prst="rect">
            <a:avLst/>
          </a:prstGeom>
          <a:solidFill>
            <a:srgbClr val="F4B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ng"/>
          <p:cNvSpPr/>
          <p:nvPr userDrawn="1"/>
        </p:nvSpPr>
        <p:spPr>
          <a:xfrm>
            <a:off x="9444741" y="526091"/>
            <a:ext cx="246888" cy="24688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18AE8FF-D5C3-46B5-A8B8-22000E5A14AD}"/>
              </a:ext>
            </a:extLst>
          </p:cNvPr>
          <p:cNvPicPr>
            <a:picLocks noChangeAspect="1"/>
          </p:cNvPicPr>
          <p:nvPr userDrawn="1"/>
        </p:nvPicPr>
        <p:blipFill>
          <a:blip r:embed="rId2"/>
          <a:stretch>
            <a:fillRect/>
          </a:stretch>
        </p:blipFill>
        <p:spPr>
          <a:xfrm>
            <a:off x="589236" y="6346322"/>
            <a:ext cx="10992041" cy="579170"/>
          </a:xfrm>
          <a:prstGeom prst="rect">
            <a:avLst/>
          </a:prstGeom>
        </p:spPr>
      </p:pic>
      <p:pic>
        <p:nvPicPr>
          <p:cNvPr id="20" name="Picture 19">
            <a:extLst>
              <a:ext uri="{FF2B5EF4-FFF2-40B4-BE49-F238E27FC236}">
                <a16:creationId xmlns:a16="http://schemas.microsoft.com/office/drawing/2014/main" id="{E6FA1F60-637F-4DF7-8D32-C583930A9FE7}"/>
              </a:ext>
            </a:extLst>
          </p:cNvPr>
          <p:cNvPicPr>
            <a:picLocks/>
          </p:cNvPicPr>
          <p:nvPr userDrawn="1"/>
        </p:nvPicPr>
        <p:blipFill>
          <a:blip r:embed="rId3"/>
          <a:stretch>
            <a:fillRect/>
          </a:stretch>
        </p:blipFill>
        <p:spPr>
          <a:xfrm>
            <a:off x="1857048" y="6343890"/>
            <a:ext cx="475501" cy="475501"/>
          </a:xfrm>
          <a:prstGeom prst="rect">
            <a:avLst/>
          </a:prstGeom>
        </p:spPr>
      </p:pic>
      <p:pic>
        <p:nvPicPr>
          <p:cNvPr id="21" name="Picture 20">
            <a:extLst>
              <a:ext uri="{FF2B5EF4-FFF2-40B4-BE49-F238E27FC236}">
                <a16:creationId xmlns:a16="http://schemas.microsoft.com/office/drawing/2014/main" id="{A19A8595-C818-4C3D-86AC-18303C9E93F3}"/>
              </a:ext>
            </a:extLst>
          </p:cNvPr>
          <p:cNvPicPr>
            <a:picLocks/>
          </p:cNvPicPr>
          <p:nvPr userDrawn="1"/>
        </p:nvPicPr>
        <p:blipFill>
          <a:blip r:embed="rId4"/>
          <a:stretch>
            <a:fillRect/>
          </a:stretch>
        </p:blipFill>
        <p:spPr>
          <a:xfrm>
            <a:off x="9824884" y="6320971"/>
            <a:ext cx="543180" cy="543180"/>
          </a:xfrm>
          <a:prstGeom prst="rect">
            <a:avLst/>
          </a:prstGeom>
        </p:spPr>
      </p:pic>
    </p:spTree>
    <p:extLst>
      <p:ext uri="{BB962C8B-B14F-4D97-AF65-F5344CB8AC3E}">
        <p14:creationId xmlns:p14="http://schemas.microsoft.com/office/powerpoint/2010/main" val="3117266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49FDB6-0DBE-4F97-B15E-765197B52357}"/>
              </a:ext>
            </a:extLst>
          </p:cNvPr>
          <p:cNvSpPr/>
          <p:nvPr userDrawn="1"/>
        </p:nvSpPr>
        <p:spPr>
          <a:xfrm>
            <a:off x="9222463" y="-6770"/>
            <a:ext cx="2969537" cy="85039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4BCD1D3-D923-479D-98A9-F48317ECE8CA}"/>
              </a:ext>
            </a:extLst>
          </p:cNvPr>
          <p:cNvSpPr txBox="1"/>
          <p:nvPr userDrawn="1"/>
        </p:nvSpPr>
        <p:spPr>
          <a:xfrm>
            <a:off x="9336763" y="-2084"/>
            <a:ext cx="2855237" cy="584775"/>
          </a:xfrm>
          <a:prstGeom prst="rect">
            <a:avLst/>
          </a:prstGeom>
          <a:noFill/>
        </p:spPr>
        <p:txBody>
          <a:bodyPr wrap="square" rtlCol="0">
            <a:spAutoFit/>
          </a:bodyPr>
          <a:lstStyle/>
          <a:p>
            <a:r>
              <a:rPr lang="en-US" sz="3200" b="0" dirty="0">
                <a:solidFill>
                  <a:schemeClr val="tx2">
                    <a:lumMod val="75000"/>
                  </a:schemeClr>
                </a:solidFill>
                <a:latin typeface="Franklin Gothic Medium" panose="020B0603020102020204" pitchFamily="34" charset="0"/>
              </a:rPr>
              <a:t>PCS Scorecard</a:t>
            </a:r>
          </a:p>
        </p:txBody>
      </p:sp>
      <p:sp>
        <p:nvSpPr>
          <p:cNvPr id="9" name="Oval 8">
            <a:extLst>
              <a:ext uri="{FF2B5EF4-FFF2-40B4-BE49-F238E27FC236}">
                <a16:creationId xmlns:a16="http://schemas.microsoft.com/office/drawing/2014/main" id="{425AD458-E34B-4DCF-A63D-D119CE92E8F0}"/>
              </a:ext>
            </a:extLst>
          </p:cNvPr>
          <p:cNvSpPr/>
          <p:nvPr userDrawn="1"/>
        </p:nvSpPr>
        <p:spPr>
          <a:xfrm>
            <a:off x="9458174" y="548951"/>
            <a:ext cx="228600" cy="228600"/>
          </a:xfrm>
          <a:prstGeom prst="ellipse">
            <a:avLst/>
          </a:prstGeom>
          <a:solidFill>
            <a:srgbClr val="F4B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380A5F47-400C-438A-BE12-3B8047B3C9C1}"/>
              </a:ext>
            </a:extLst>
          </p:cNvPr>
          <p:cNvSpPr/>
          <p:nvPr userDrawn="1"/>
        </p:nvSpPr>
        <p:spPr>
          <a:xfrm>
            <a:off x="9839068" y="547729"/>
            <a:ext cx="228600" cy="228600"/>
          </a:xfrm>
          <a:prstGeom prst="ellipse">
            <a:avLst/>
          </a:prstGeom>
          <a:solidFill>
            <a:srgbClr val="9BC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795BE8F-5FAB-471F-8103-690B6BB33242}"/>
              </a:ext>
            </a:extLst>
          </p:cNvPr>
          <p:cNvSpPr/>
          <p:nvPr userDrawn="1"/>
        </p:nvSpPr>
        <p:spPr>
          <a:xfrm>
            <a:off x="10220909" y="547729"/>
            <a:ext cx="228600" cy="228600"/>
          </a:xfrm>
          <a:prstGeom prst="ellips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0A4E0EA-86BC-4B65-9FDE-C7E2FC427A43}"/>
              </a:ext>
            </a:extLst>
          </p:cNvPr>
          <p:cNvSpPr/>
          <p:nvPr userDrawn="1"/>
        </p:nvSpPr>
        <p:spPr>
          <a:xfrm>
            <a:off x="10602750" y="547729"/>
            <a:ext cx="228600" cy="228600"/>
          </a:xfrm>
          <a:prstGeom prst="ellipse">
            <a:avLst/>
          </a:prstGeom>
          <a:solidFill>
            <a:srgbClr val="A9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1133BC9-3029-4A17-970C-AED18A5F1FF9}"/>
              </a:ext>
            </a:extLst>
          </p:cNvPr>
          <p:cNvSpPr/>
          <p:nvPr userDrawn="1"/>
        </p:nvSpPr>
        <p:spPr>
          <a:xfrm>
            <a:off x="10984591" y="547729"/>
            <a:ext cx="228600" cy="228600"/>
          </a:xfrm>
          <a:prstGeom prst="ellipse">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4E8F753-3671-4083-934D-A23157AB2E55}"/>
              </a:ext>
            </a:extLst>
          </p:cNvPr>
          <p:cNvSpPr/>
          <p:nvPr userDrawn="1"/>
        </p:nvSpPr>
        <p:spPr>
          <a:xfrm>
            <a:off x="11366432" y="547729"/>
            <a:ext cx="228600" cy="228600"/>
          </a:xfrm>
          <a:prstGeom prst="ellipse">
            <a:avLst/>
          </a:prstGeom>
          <a:solidFill>
            <a:srgbClr val="FFF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76FC48-5DE5-419C-A041-9634F013FEA0}"/>
              </a:ext>
            </a:extLst>
          </p:cNvPr>
          <p:cNvSpPr/>
          <p:nvPr userDrawn="1"/>
        </p:nvSpPr>
        <p:spPr>
          <a:xfrm>
            <a:off x="11748271" y="547729"/>
            <a:ext cx="228600" cy="228600"/>
          </a:xfrm>
          <a:prstGeom prst="ellipse">
            <a:avLst/>
          </a:prstGeom>
          <a:solidFill>
            <a:srgbClr val="C1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C6DBA6C-FEF6-4F37-96AF-A0D8E2B81922}"/>
              </a:ext>
            </a:extLst>
          </p:cNvPr>
          <p:cNvSpPr/>
          <p:nvPr userDrawn="1"/>
        </p:nvSpPr>
        <p:spPr>
          <a:xfrm>
            <a:off x="1560" y="-6770"/>
            <a:ext cx="9222463" cy="850392"/>
          </a:xfrm>
          <a:prstGeom prst="rect">
            <a:avLst/>
          </a:prstGeom>
          <a:solidFill>
            <a:srgbClr val="F4B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5B7D42B-32B6-48AD-BA96-91E94AA542EB}"/>
              </a:ext>
            </a:extLst>
          </p:cNvPr>
          <p:cNvSpPr txBox="1"/>
          <p:nvPr userDrawn="1"/>
        </p:nvSpPr>
        <p:spPr>
          <a:xfrm>
            <a:off x="595408" y="-11609"/>
            <a:ext cx="8032544" cy="830997"/>
          </a:xfrm>
          <a:prstGeom prst="rect">
            <a:avLst/>
          </a:prstGeom>
          <a:noFill/>
        </p:spPr>
        <p:txBody>
          <a:bodyPr wrap="square" rtlCol="0">
            <a:spAutoFit/>
          </a:bodyPr>
          <a:lstStyle/>
          <a:p>
            <a:pPr algn="ctr"/>
            <a:r>
              <a:rPr lang="en-US" sz="4800" b="0" spc="200" baseline="0" dirty="0">
                <a:solidFill>
                  <a:schemeClr val="bg2"/>
                </a:solidFill>
                <a:latin typeface="+mj-lt"/>
              </a:rPr>
              <a:t>PEOPLE</a:t>
            </a:r>
          </a:p>
        </p:txBody>
      </p:sp>
      <p:sp>
        <p:nvSpPr>
          <p:cNvPr id="19" name="Rectangle 18">
            <a:extLst>
              <a:ext uri="{FF2B5EF4-FFF2-40B4-BE49-F238E27FC236}">
                <a16:creationId xmlns:a16="http://schemas.microsoft.com/office/drawing/2014/main" id="{FC6DBA6C-FEF6-4F37-96AF-A0D8E2B81922}"/>
              </a:ext>
            </a:extLst>
          </p:cNvPr>
          <p:cNvSpPr/>
          <p:nvPr userDrawn="1"/>
        </p:nvSpPr>
        <p:spPr>
          <a:xfrm>
            <a:off x="1560" y="6309360"/>
            <a:ext cx="12193560" cy="548640"/>
          </a:xfrm>
          <a:prstGeom prst="rect">
            <a:avLst/>
          </a:prstGeom>
          <a:solidFill>
            <a:srgbClr val="F4B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ng"/>
          <p:cNvSpPr/>
          <p:nvPr userDrawn="1"/>
        </p:nvSpPr>
        <p:spPr>
          <a:xfrm>
            <a:off x="9444741" y="526091"/>
            <a:ext cx="246888" cy="24688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18AE8FF-D5C3-46B5-A8B8-22000E5A14AD}"/>
              </a:ext>
            </a:extLst>
          </p:cNvPr>
          <p:cNvPicPr>
            <a:picLocks noChangeAspect="1"/>
          </p:cNvPicPr>
          <p:nvPr userDrawn="1"/>
        </p:nvPicPr>
        <p:blipFill>
          <a:blip r:embed="rId3"/>
          <a:stretch>
            <a:fillRect/>
          </a:stretch>
        </p:blipFill>
        <p:spPr>
          <a:xfrm>
            <a:off x="589236" y="6346322"/>
            <a:ext cx="10992041" cy="579170"/>
          </a:xfrm>
          <a:prstGeom prst="rect">
            <a:avLst/>
          </a:prstGeom>
        </p:spPr>
      </p:pic>
      <p:pic>
        <p:nvPicPr>
          <p:cNvPr id="20" name="Picture 19">
            <a:extLst>
              <a:ext uri="{FF2B5EF4-FFF2-40B4-BE49-F238E27FC236}">
                <a16:creationId xmlns:a16="http://schemas.microsoft.com/office/drawing/2014/main" id="{E6FA1F60-637F-4DF7-8D32-C583930A9FE7}"/>
              </a:ext>
            </a:extLst>
          </p:cNvPr>
          <p:cNvPicPr>
            <a:picLocks/>
          </p:cNvPicPr>
          <p:nvPr userDrawn="1"/>
        </p:nvPicPr>
        <p:blipFill>
          <a:blip r:embed="rId4"/>
          <a:stretch>
            <a:fillRect/>
          </a:stretch>
        </p:blipFill>
        <p:spPr>
          <a:xfrm>
            <a:off x="1857048" y="6343890"/>
            <a:ext cx="475501" cy="475501"/>
          </a:xfrm>
          <a:prstGeom prst="rect">
            <a:avLst/>
          </a:prstGeom>
        </p:spPr>
      </p:pic>
      <p:pic>
        <p:nvPicPr>
          <p:cNvPr id="21" name="Picture 20">
            <a:extLst>
              <a:ext uri="{FF2B5EF4-FFF2-40B4-BE49-F238E27FC236}">
                <a16:creationId xmlns:a16="http://schemas.microsoft.com/office/drawing/2014/main" id="{A19A8595-C818-4C3D-86AC-18303C9E93F3}"/>
              </a:ext>
            </a:extLst>
          </p:cNvPr>
          <p:cNvPicPr>
            <a:picLocks/>
          </p:cNvPicPr>
          <p:nvPr userDrawn="1"/>
        </p:nvPicPr>
        <p:blipFill>
          <a:blip r:embed="rId5"/>
          <a:stretch>
            <a:fillRect/>
          </a:stretch>
        </p:blipFill>
        <p:spPr>
          <a:xfrm>
            <a:off x="9824884" y="6320971"/>
            <a:ext cx="543180" cy="543180"/>
          </a:xfrm>
          <a:prstGeom prst="rect">
            <a:avLst/>
          </a:prstGeom>
        </p:spPr>
      </p:pic>
    </p:spTree>
    <p:extLst>
      <p:ext uri="{BB962C8B-B14F-4D97-AF65-F5344CB8AC3E}">
        <p14:creationId xmlns:p14="http://schemas.microsoft.com/office/powerpoint/2010/main" val="398149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CE726F9-CFE3-4830-887A-2345CBE9900B}"/>
              </a:ext>
            </a:extLst>
          </p:cNvPr>
          <p:cNvGrpSpPr/>
          <p:nvPr userDrawn="1"/>
        </p:nvGrpSpPr>
        <p:grpSpPr>
          <a:xfrm>
            <a:off x="9224023" y="-6770"/>
            <a:ext cx="2969537" cy="850392"/>
            <a:chOff x="0" y="0"/>
            <a:chExt cx="2969537" cy="850392"/>
          </a:xfrm>
        </p:grpSpPr>
        <p:sp>
          <p:nvSpPr>
            <p:cNvPr id="7" name="Rectangle 6">
              <a:extLst>
                <a:ext uri="{FF2B5EF4-FFF2-40B4-BE49-F238E27FC236}">
                  <a16:creationId xmlns:a16="http://schemas.microsoft.com/office/drawing/2014/main" id="{7349FDB6-0DBE-4F97-B15E-765197B52357}"/>
                </a:ext>
              </a:extLst>
            </p:cNvPr>
            <p:cNvSpPr/>
            <p:nvPr userDrawn="1"/>
          </p:nvSpPr>
          <p:spPr>
            <a:xfrm>
              <a:off x="0" y="0"/>
              <a:ext cx="2969537" cy="85039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4BCD1D3-D923-479D-98A9-F48317ECE8CA}"/>
                </a:ext>
              </a:extLst>
            </p:cNvPr>
            <p:cNvSpPr txBox="1"/>
            <p:nvPr userDrawn="1"/>
          </p:nvSpPr>
          <p:spPr>
            <a:xfrm>
              <a:off x="114300" y="0"/>
              <a:ext cx="2855237" cy="584775"/>
            </a:xfrm>
            <a:prstGeom prst="rect">
              <a:avLst/>
            </a:prstGeom>
            <a:noFill/>
          </p:spPr>
          <p:txBody>
            <a:bodyPr wrap="square" rtlCol="0">
              <a:spAutoFit/>
            </a:bodyPr>
            <a:lstStyle/>
            <a:p>
              <a:r>
                <a:rPr lang="en-US" sz="3200" b="0" dirty="0">
                  <a:solidFill>
                    <a:schemeClr val="tx2">
                      <a:lumMod val="75000"/>
                    </a:schemeClr>
                  </a:solidFill>
                  <a:latin typeface="Franklin Gothic Medium" panose="020B0603020102020204" pitchFamily="34" charset="0"/>
                </a:rPr>
                <a:t>PCS Scorecard</a:t>
              </a:r>
            </a:p>
          </p:txBody>
        </p:sp>
        <p:sp>
          <p:nvSpPr>
            <p:cNvPr id="9" name="Oval 8">
              <a:extLst>
                <a:ext uri="{FF2B5EF4-FFF2-40B4-BE49-F238E27FC236}">
                  <a16:creationId xmlns:a16="http://schemas.microsoft.com/office/drawing/2014/main" id="{425AD458-E34B-4DCF-A63D-D119CE92E8F0}"/>
                </a:ext>
              </a:extLst>
            </p:cNvPr>
            <p:cNvSpPr/>
            <p:nvPr userDrawn="1"/>
          </p:nvSpPr>
          <p:spPr>
            <a:xfrm>
              <a:off x="234764" y="549813"/>
              <a:ext cx="228600" cy="228600"/>
            </a:xfrm>
            <a:prstGeom prst="ellipse">
              <a:avLst/>
            </a:prstGeom>
            <a:solidFill>
              <a:srgbClr val="F4B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380A5F47-400C-438A-BE12-3B8047B3C9C1}"/>
                </a:ext>
              </a:extLst>
            </p:cNvPr>
            <p:cNvSpPr/>
            <p:nvPr userDrawn="1"/>
          </p:nvSpPr>
          <p:spPr>
            <a:xfrm>
              <a:off x="616605" y="549813"/>
              <a:ext cx="228600" cy="228600"/>
            </a:xfrm>
            <a:prstGeom prst="ellipse">
              <a:avLst/>
            </a:prstGeom>
            <a:solidFill>
              <a:srgbClr val="9BC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795BE8F-5FAB-471F-8103-690B6BB33242}"/>
                </a:ext>
              </a:extLst>
            </p:cNvPr>
            <p:cNvSpPr/>
            <p:nvPr userDrawn="1"/>
          </p:nvSpPr>
          <p:spPr>
            <a:xfrm>
              <a:off x="998446" y="549813"/>
              <a:ext cx="228600" cy="228600"/>
            </a:xfrm>
            <a:prstGeom prst="ellips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0A4E0EA-86BC-4B65-9FDE-C7E2FC427A43}"/>
                </a:ext>
              </a:extLst>
            </p:cNvPr>
            <p:cNvSpPr/>
            <p:nvPr userDrawn="1"/>
          </p:nvSpPr>
          <p:spPr>
            <a:xfrm>
              <a:off x="1380287" y="549813"/>
              <a:ext cx="228600" cy="228600"/>
            </a:xfrm>
            <a:prstGeom prst="ellipse">
              <a:avLst/>
            </a:prstGeom>
            <a:solidFill>
              <a:srgbClr val="A9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1133BC9-3029-4A17-970C-AED18A5F1FF9}"/>
                </a:ext>
              </a:extLst>
            </p:cNvPr>
            <p:cNvSpPr/>
            <p:nvPr userDrawn="1"/>
          </p:nvSpPr>
          <p:spPr>
            <a:xfrm>
              <a:off x="1762128" y="549813"/>
              <a:ext cx="228600" cy="228600"/>
            </a:xfrm>
            <a:prstGeom prst="ellipse">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4E8F753-3671-4083-934D-A23157AB2E55}"/>
                </a:ext>
              </a:extLst>
            </p:cNvPr>
            <p:cNvSpPr/>
            <p:nvPr userDrawn="1"/>
          </p:nvSpPr>
          <p:spPr>
            <a:xfrm>
              <a:off x="2143969" y="549813"/>
              <a:ext cx="228600" cy="228600"/>
            </a:xfrm>
            <a:prstGeom prst="ellipse">
              <a:avLst/>
            </a:prstGeom>
            <a:solidFill>
              <a:srgbClr val="FFF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76FC48-5DE5-419C-A041-9634F013FEA0}"/>
                </a:ext>
              </a:extLst>
            </p:cNvPr>
            <p:cNvSpPr/>
            <p:nvPr userDrawn="1"/>
          </p:nvSpPr>
          <p:spPr>
            <a:xfrm>
              <a:off x="2525808" y="549813"/>
              <a:ext cx="228600" cy="228600"/>
            </a:xfrm>
            <a:prstGeom prst="ellipse">
              <a:avLst/>
            </a:prstGeom>
            <a:solidFill>
              <a:srgbClr val="C1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FC6DBA6C-FEF6-4F37-96AF-A0D8E2B81922}"/>
              </a:ext>
            </a:extLst>
          </p:cNvPr>
          <p:cNvSpPr/>
          <p:nvPr userDrawn="1"/>
        </p:nvSpPr>
        <p:spPr>
          <a:xfrm>
            <a:off x="1560" y="-6770"/>
            <a:ext cx="9222463" cy="850392"/>
          </a:xfrm>
          <a:prstGeom prst="rect">
            <a:avLst/>
          </a:prstGeom>
          <a:solidFill>
            <a:srgbClr val="9BC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5B7D42B-32B6-48AD-BA96-91E94AA542EB}"/>
              </a:ext>
            </a:extLst>
          </p:cNvPr>
          <p:cNvSpPr txBox="1"/>
          <p:nvPr userDrawn="1"/>
        </p:nvSpPr>
        <p:spPr>
          <a:xfrm>
            <a:off x="595408" y="-11609"/>
            <a:ext cx="8050651" cy="830997"/>
          </a:xfrm>
          <a:prstGeom prst="rect">
            <a:avLst/>
          </a:prstGeom>
          <a:noFill/>
        </p:spPr>
        <p:txBody>
          <a:bodyPr wrap="square" rtlCol="0">
            <a:spAutoFit/>
          </a:bodyPr>
          <a:lstStyle/>
          <a:p>
            <a:pPr algn="ctr"/>
            <a:r>
              <a:rPr lang="en-US" sz="4800" b="0" spc="200" baseline="0" dirty="0">
                <a:solidFill>
                  <a:schemeClr val="bg2"/>
                </a:solidFill>
                <a:latin typeface="+mj-lt"/>
              </a:rPr>
              <a:t>SERVICE</a:t>
            </a:r>
          </a:p>
        </p:txBody>
      </p:sp>
      <p:sp>
        <p:nvSpPr>
          <p:cNvPr id="19" name="Rectangle 18">
            <a:extLst>
              <a:ext uri="{FF2B5EF4-FFF2-40B4-BE49-F238E27FC236}">
                <a16:creationId xmlns:a16="http://schemas.microsoft.com/office/drawing/2014/main" id="{FC6DBA6C-FEF6-4F37-96AF-A0D8E2B81922}"/>
              </a:ext>
            </a:extLst>
          </p:cNvPr>
          <p:cNvSpPr/>
          <p:nvPr userDrawn="1"/>
        </p:nvSpPr>
        <p:spPr>
          <a:xfrm>
            <a:off x="1560" y="6309360"/>
            <a:ext cx="12193560" cy="548640"/>
          </a:xfrm>
          <a:prstGeom prst="rect">
            <a:avLst/>
          </a:prstGeom>
          <a:solidFill>
            <a:srgbClr val="9BC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ng">
            <a:extLst>
              <a:ext uri="{FF2B5EF4-FFF2-40B4-BE49-F238E27FC236}">
                <a16:creationId xmlns:a16="http://schemas.microsoft.com/office/drawing/2014/main" id="{395E340F-6DC0-4E01-ACB4-8A44C675E24D}"/>
              </a:ext>
            </a:extLst>
          </p:cNvPr>
          <p:cNvSpPr/>
          <p:nvPr userDrawn="1"/>
        </p:nvSpPr>
        <p:spPr>
          <a:xfrm>
            <a:off x="9824941" y="525722"/>
            <a:ext cx="246888" cy="24688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6E19F02-763C-4ED5-8D1D-D2877C7C6C79}"/>
              </a:ext>
            </a:extLst>
          </p:cNvPr>
          <p:cNvPicPr>
            <a:picLocks noChangeAspect="1"/>
          </p:cNvPicPr>
          <p:nvPr userDrawn="1"/>
        </p:nvPicPr>
        <p:blipFill>
          <a:blip r:embed="rId2"/>
          <a:stretch>
            <a:fillRect/>
          </a:stretch>
        </p:blipFill>
        <p:spPr>
          <a:xfrm>
            <a:off x="2547820" y="6343890"/>
            <a:ext cx="7096359" cy="566977"/>
          </a:xfrm>
          <a:prstGeom prst="rect">
            <a:avLst/>
          </a:prstGeom>
        </p:spPr>
      </p:pic>
      <p:pic>
        <p:nvPicPr>
          <p:cNvPr id="22" name="Picture 21">
            <a:extLst>
              <a:ext uri="{FF2B5EF4-FFF2-40B4-BE49-F238E27FC236}">
                <a16:creationId xmlns:a16="http://schemas.microsoft.com/office/drawing/2014/main" id="{A1DCA51C-CBDB-48D9-9709-6999F9C59EDC}"/>
              </a:ext>
            </a:extLst>
          </p:cNvPr>
          <p:cNvPicPr>
            <a:picLocks/>
          </p:cNvPicPr>
          <p:nvPr userDrawn="1"/>
        </p:nvPicPr>
        <p:blipFill>
          <a:blip r:embed="rId3"/>
          <a:stretch>
            <a:fillRect/>
          </a:stretch>
        </p:blipFill>
        <p:spPr>
          <a:xfrm>
            <a:off x="1857048" y="6343890"/>
            <a:ext cx="475501" cy="475501"/>
          </a:xfrm>
          <a:prstGeom prst="rect">
            <a:avLst/>
          </a:prstGeom>
        </p:spPr>
      </p:pic>
      <p:pic>
        <p:nvPicPr>
          <p:cNvPr id="23" name="Picture 22">
            <a:extLst>
              <a:ext uri="{FF2B5EF4-FFF2-40B4-BE49-F238E27FC236}">
                <a16:creationId xmlns:a16="http://schemas.microsoft.com/office/drawing/2014/main" id="{9877B096-487B-4B76-9727-2B3C006092EB}"/>
              </a:ext>
            </a:extLst>
          </p:cNvPr>
          <p:cNvPicPr>
            <a:picLocks/>
          </p:cNvPicPr>
          <p:nvPr userDrawn="1"/>
        </p:nvPicPr>
        <p:blipFill>
          <a:blip r:embed="rId4"/>
          <a:stretch>
            <a:fillRect/>
          </a:stretch>
        </p:blipFill>
        <p:spPr>
          <a:xfrm>
            <a:off x="9824884" y="6320971"/>
            <a:ext cx="543180" cy="543180"/>
          </a:xfrm>
          <a:prstGeom prst="rect">
            <a:avLst/>
          </a:prstGeom>
        </p:spPr>
      </p:pic>
    </p:spTree>
    <p:extLst>
      <p:ext uri="{BB962C8B-B14F-4D97-AF65-F5344CB8AC3E}">
        <p14:creationId xmlns:p14="http://schemas.microsoft.com/office/powerpoint/2010/main" val="2478159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alphaModFix amt="20000"/>
            <a:lum/>
          </a:blip>
          <a:srcRect/>
          <a:stretch>
            <a:fillRect t="-9000" b="-9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CE726F9-CFE3-4830-887A-2345CBE9900B}"/>
              </a:ext>
            </a:extLst>
          </p:cNvPr>
          <p:cNvGrpSpPr/>
          <p:nvPr userDrawn="1"/>
        </p:nvGrpSpPr>
        <p:grpSpPr>
          <a:xfrm>
            <a:off x="9224023" y="-6770"/>
            <a:ext cx="2969537" cy="850392"/>
            <a:chOff x="0" y="0"/>
            <a:chExt cx="2969537" cy="850392"/>
          </a:xfrm>
        </p:grpSpPr>
        <p:sp>
          <p:nvSpPr>
            <p:cNvPr id="7" name="Rectangle 6">
              <a:extLst>
                <a:ext uri="{FF2B5EF4-FFF2-40B4-BE49-F238E27FC236}">
                  <a16:creationId xmlns:a16="http://schemas.microsoft.com/office/drawing/2014/main" id="{7349FDB6-0DBE-4F97-B15E-765197B52357}"/>
                </a:ext>
              </a:extLst>
            </p:cNvPr>
            <p:cNvSpPr/>
            <p:nvPr userDrawn="1"/>
          </p:nvSpPr>
          <p:spPr>
            <a:xfrm>
              <a:off x="0" y="0"/>
              <a:ext cx="2969537" cy="85039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4BCD1D3-D923-479D-98A9-F48317ECE8CA}"/>
                </a:ext>
              </a:extLst>
            </p:cNvPr>
            <p:cNvSpPr txBox="1"/>
            <p:nvPr userDrawn="1"/>
          </p:nvSpPr>
          <p:spPr>
            <a:xfrm>
              <a:off x="114300" y="0"/>
              <a:ext cx="2855237" cy="584775"/>
            </a:xfrm>
            <a:prstGeom prst="rect">
              <a:avLst/>
            </a:prstGeom>
            <a:noFill/>
          </p:spPr>
          <p:txBody>
            <a:bodyPr wrap="square" rtlCol="0">
              <a:spAutoFit/>
            </a:bodyPr>
            <a:lstStyle/>
            <a:p>
              <a:r>
                <a:rPr lang="en-US" sz="3200" b="0" dirty="0">
                  <a:solidFill>
                    <a:schemeClr val="tx2">
                      <a:lumMod val="75000"/>
                    </a:schemeClr>
                  </a:solidFill>
                  <a:latin typeface="Franklin Gothic Medium" panose="020B0603020102020204" pitchFamily="34" charset="0"/>
                </a:rPr>
                <a:t>PCS Scorecard</a:t>
              </a:r>
            </a:p>
          </p:txBody>
        </p:sp>
        <p:sp>
          <p:nvSpPr>
            <p:cNvPr id="9" name="Oval 8">
              <a:extLst>
                <a:ext uri="{FF2B5EF4-FFF2-40B4-BE49-F238E27FC236}">
                  <a16:creationId xmlns:a16="http://schemas.microsoft.com/office/drawing/2014/main" id="{425AD458-E34B-4DCF-A63D-D119CE92E8F0}"/>
                </a:ext>
              </a:extLst>
            </p:cNvPr>
            <p:cNvSpPr/>
            <p:nvPr userDrawn="1"/>
          </p:nvSpPr>
          <p:spPr>
            <a:xfrm>
              <a:off x="234764" y="549813"/>
              <a:ext cx="228600" cy="228600"/>
            </a:xfrm>
            <a:prstGeom prst="ellipse">
              <a:avLst/>
            </a:prstGeom>
            <a:solidFill>
              <a:srgbClr val="F4B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380A5F47-400C-438A-BE12-3B8047B3C9C1}"/>
                </a:ext>
              </a:extLst>
            </p:cNvPr>
            <p:cNvSpPr/>
            <p:nvPr userDrawn="1"/>
          </p:nvSpPr>
          <p:spPr>
            <a:xfrm>
              <a:off x="616605" y="549813"/>
              <a:ext cx="228600" cy="228600"/>
            </a:xfrm>
            <a:prstGeom prst="ellipse">
              <a:avLst/>
            </a:prstGeom>
            <a:solidFill>
              <a:srgbClr val="9BC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795BE8F-5FAB-471F-8103-690B6BB33242}"/>
                </a:ext>
              </a:extLst>
            </p:cNvPr>
            <p:cNvSpPr/>
            <p:nvPr userDrawn="1"/>
          </p:nvSpPr>
          <p:spPr>
            <a:xfrm>
              <a:off x="998446" y="549813"/>
              <a:ext cx="228600" cy="228600"/>
            </a:xfrm>
            <a:prstGeom prst="ellips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0A4E0EA-86BC-4B65-9FDE-C7E2FC427A43}"/>
                </a:ext>
              </a:extLst>
            </p:cNvPr>
            <p:cNvSpPr/>
            <p:nvPr userDrawn="1"/>
          </p:nvSpPr>
          <p:spPr>
            <a:xfrm>
              <a:off x="1380287" y="549813"/>
              <a:ext cx="228600" cy="228600"/>
            </a:xfrm>
            <a:prstGeom prst="ellipse">
              <a:avLst/>
            </a:prstGeom>
            <a:solidFill>
              <a:srgbClr val="A9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1133BC9-3029-4A17-970C-AED18A5F1FF9}"/>
                </a:ext>
              </a:extLst>
            </p:cNvPr>
            <p:cNvSpPr/>
            <p:nvPr userDrawn="1"/>
          </p:nvSpPr>
          <p:spPr>
            <a:xfrm>
              <a:off x="1762128" y="549813"/>
              <a:ext cx="228600" cy="228600"/>
            </a:xfrm>
            <a:prstGeom prst="ellipse">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4E8F753-3671-4083-934D-A23157AB2E55}"/>
                </a:ext>
              </a:extLst>
            </p:cNvPr>
            <p:cNvSpPr/>
            <p:nvPr userDrawn="1"/>
          </p:nvSpPr>
          <p:spPr>
            <a:xfrm>
              <a:off x="2143969" y="549813"/>
              <a:ext cx="228600" cy="228600"/>
            </a:xfrm>
            <a:prstGeom prst="ellipse">
              <a:avLst/>
            </a:prstGeom>
            <a:solidFill>
              <a:srgbClr val="FFF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76FC48-5DE5-419C-A041-9634F013FEA0}"/>
                </a:ext>
              </a:extLst>
            </p:cNvPr>
            <p:cNvSpPr/>
            <p:nvPr userDrawn="1"/>
          </p:nvSpPr>
          <p:spPr>
            <a:xfrm>
              <a:off x="2525808" y="549813"/>
              <a:ext cx="228600" cy="228600"/>
            </a:xfrm>
            <a:prstGeom prst="ellipse">
              <a:avLst/>
            </a:prstGeom>
            <a:solidFill>
              <a:srgbClr val="C1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FC6DBA6C-FEF6-4F37-96AF-A0D8E2B81922}"/>
              </a:ext>
            </a:extLst>
          </p:cNvPr>
          <p:cNvSpPr/>
          <p:nvPr userDrawn="1"/>
        </p:nvSpPr>
        <p:spPr>
          <a:xfrm>
            <a:off x="1560" y="-6770"/>
            <a:ext cx="9222463" cy="850392"/>
          </a:xfrm>
          <a:prstGeom prst="rect">
            <a:avLst/>
          </a:prstGeom>
          <a:solidFill>
            <a:srgbClr val="9BC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5B7D42B-32B6-48AD-BA96-91E94AA542EB}"/>
              </a:ext>
            </a:extLst>
          </p:cNvPr>
          <p:cNvSpPr txBox="1"/>
          <p:nvPr userDrawn="1"/>
        </p:nvSpPr>
        <p:spPr>
          <a:xfrm>
            <a:off x="595408" y="-11609"/>
            <a:ext cx="8050651" cy="830997"/>
          </a:xfrm>
          <a:prstGeom prst="rect">
            <a:avLst/>
          </a:prstGeom>
          <a:noFill/>
        </p:spPr>
        <p:txBody>
          <a:bodyPr wrap="square" rtlCol="0">
            <a:spAutoFit/>
          </a:bodyPr>
          <a:lstStyle/>
          <a:p>
            <a:pPr algn="ctr"/>
            <a:r>
              <a:rPr lang="en-US" sz="4800" b="0" spc="200" baseline="0" dirty="0">
                <a:solidFill>
                  <a:schemeClr val="bg2"/>
                </a:solidFill>
                <a:latin typeface="+mj-lt"/>
              </a:rPr>
              <a:t>SERVICE</a:t>
            </a:r>
          </a:p>
        </p:txBody>
      </p:sp>
      <p:sp>
        <p:nvSpPr>
          <p:cNvPr id="19" name="Rectangle 18">
            <a:extLst>
              <a:ext uri="{FF2B5EF4-FFF2-40B4-BE49-F238E27FC236}">
                <a16:creationId xmlns:a16="http://schemas.microsoft.com/office/drawing/2014/main" id="{FC6DBA6C-FEF6-4F37-96AF-A0D8E2B81922}"/>
              </a:ext>
            </a:extLst>
          </p:cNvPr>
          <p:cNvSpPr/>
          <p:nvPr userDrawn="1"/>
        </p:nvSpPr>
        <p:spPr>
          <a:xfrm>
            <a:off x="1560" y="6309360"/>
            <a:ext cx="12193560" cy="548640"/>
          </a:xfrm>
          <a:prstGeom prst="rect">
            <a:avLst/>
          </a:prstGeom>
          <a:solidFill>
            <a:srgbClr val="9BC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ng">
            <a:extLst>
              <a:ext uri="{FF2B5EF4-FFF2-40B4-BE49-F238E27FC236}">
                <a16:creationId xmlns:a16="http://schemas.microsoft.com/office/drawing/2014/main" id="{395E340F-6DC0-4E01-ACB4-8A44C675E24D}"/>
              </a:ext>
            </a:extLst>
          </p:cNvPr>
          <p:cNvSpPr/>
          <p:nvPr userDrawn="1"/>
        </p:nvSpPr>
        <p:spPr>
          <a:xfrm>
            <a:off x="9824941" y="525722"/>
            <a:ext cx="246888" cy="24688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6E19F02-763C-4ED5-8D1D-D2877C7C6C79}"/>
              </a:ext>
            </a:extLst>
          </p:cNvPr>
          <p:cNvPicPr>
            <a:picLocks noChangeAspect="1"/>
          </p:cNvPicPr>
          <p:nvPr userDrawn="1"/>
        </p:nvPicPr>
        <p:blipFill>
          <a:blip r:embed="rId3"/>
          <a:stretch>
            <a:fillRect/>
          </a:stretch>
        </p:blipFill>
        <p:spPr>
          <a:xfrm>
            <a:off x="2547820" y="6343890"/>
            <a:ext cx="7096359" cy="566977"/>
          </a:xfrm>
          <a:prstGeom prst="rect">
            <a:avLst/>
          </a:prstGeom>
        </p:spPr>
      </p:pic>
      <p:pic>
        <p:nvPicPr>
          <p:cNvPr id="22" name="Picture 21">
            <a:extLst>
              <a:ext uri="{FF2B5EF4-FFF2-40B4-BE49-F238E27FC236}">
                <a16:creationId xmlns:a16="http://schemas.microsoft.com/office/drawing/2014/main" id="{A1DCA51C-CBDB-48D9-9709-6999F9C59EDC}"/>
              </a:ext>
            </a:extLst>
          </p:cNvPr>
          <p:cNvPicPr>
            <a:picLocks/>
          </p:cNvPicPr>
          <p:nvPr userDrawn="1"/>
        </p:nvPicPr>
        <p:blipFill>
          <a:blip r:embed="rId4"/>
          <a:stretch>
            <a:fillRect/>
          </a:stretch>
        </p:blipFill>
        <p:spPr>
          <a:xfrm>
            <a:off x="1857048" y="6343890"/>
            <a:ext cx="475501" cy="475501"/>
          </a:xfrm>
          <a:prstGeom prst="rect">
            <a:avLst/>
          </a:prstGeom>
        </p:spPr>
      </p:pic>
      <p:pic>
        <p:nvPicPr>
          <p:cNvPr id="23" name="Picture 22">
            <a:extLst>
              <a:ext uri="{FF2B5EF4-FFF2-40B4-BE49-F238E27FC236}">
                <a16:creationId xmlns:a16="http://schemas.microsoft.com/office/drawing/2014/main" id="{9877B096-487B-4B76-9727-2B3C006092EB}"/>
              </a:ext>
            </a:extLst>
          </p:cNvPr>
          <p:cNvPicPr>
            <a:picLocks/>
          </p:cNvPicPr>
          <p:nvPr userDrawn="1"/>
        </p:nvPicPr>
        <p:blipFill>
          <a:blip r:embed="rId5"/>
          <a:stretch>
            <a:fillRect/>
          </a:stretch>
        </p:blipFill>
        <p:spPr>
          <a:xfrm>
            <a:off x="9824884" y="6320971"/>
            <a:ext cx="543180" cy="543180"/>
          </a:xfrm>
          <a:prstGeom prst="rect">
            <a:avLst/>
          </a:prstGeom>
        </p:spPr>
      </p:pic>
    </p:spTree>
    <p:extLst>
      <p:ext uri="{BB962C8B-B14F-4D97-AF65-F5344CB8AC3E}">
        <p14:creationId xmlns:p14="http://schemas.microsoft.com/office/powerpoint/2010/main" val="3259448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CE726F9-CFE3-4830-887A-2345CBE9900B}"/>
              </a:ext>
            </a:extLst>
          </p:cNvPr>
          <p:cNvGrpSpPr/>
          <p:nvPr userDrawn="1"/>
        </p:nvGrpSpPr>
        <p:grpSpPr>
          <a:xfrm>
            <a:off x="9224023" y="-6770"/>
            <a:ext cx="2969537" cy="850392"/>
            <a:chOff x="0" y="0"/>
            <a:chExt cx="2969537" cy="850392"/>
          </a:xfrm>
        </p:grpSpPr>
        <p:sp>
          <p:nvSpPr>
            <p:cNvPr id="7" name="Rectangle 6">
              <a:extLst>
                <a:ext uri="{FF2B5EF4-FFF2-40B4-BE49-F238E27FC236}">
                  <a16:creationId xmlns:a16="http://schemas.microsoft.com/office/drawing/2014/main" id="{7349FDB6-0DBE-4F97-B15E-765197B52357}"/>
                </a:ext>
              </a:extLst>
            </p:cNvPr>
            <p:cNvSpPr/>
            <p:nvPr userDrawn="1"/>
          </p:nvSpPr>
          <p:spPr>
            <a:xfrm>
              <a:off x="0" y="0"/>
              <a:ext cx="2969537" cy="85039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4BCD1D3-D923-479D-98A9-F48317ECE8CA}"/>
                </a:ext>
              </a:extLst>
            </p:cNvPr>
            <p:cNvSpPr txBox="1"/>
            <p:nvPr userDrawn="1"/>
          </p:nvSpPr>
          <p:spPr>
            <a:xfrm>
              <a:off x="114300" y="0"/>
              <a:ext cx="2855237" cy="584775"/>
            </a:xfrm>
            <a:prstGeom prst="rect">
              <a:avLst/>
            </a:prstGeom>
            <a:noFill/>
          </p:spPr>
          <p:txBody>
            <a:bodyPr wrap="square" rtlCol="0">
              <a:spAutoFit/>
            </a:bodyPr>
            <a:lstStyle/>
            <a:p>
              <a:r>
                <a:rPr lang="en-US" sz="3200" b="0" dirty="0">
                  <a:solidFill>
                    <a:schemeClr val="tx2">
                      <a:lumMod val="75000"/>
                    </a:schemeClr>
                  </a:solidFill>
                  <a:latin typeface="Franklin Gothic Medium" panose="020B0603020102020204" pitchFamily="34" charset="0"/>
                </a:rPr>
                <a:t>PCS Scorecard</a:t>
              </a:r>
            </a:p>
          </p:txBody>
        </p:sp>
        <p:sp>
          <p:nvSpPr>
            <p:cNvPr id="9" name="Oval 8">
              <a:extLst>
                <a:ext uri="{FF2B5EF4-FFF2-40B4-BE49-F238E27FC236}">
                  <a16:creationId xmlns:a16="http://schemas.microsoft.com/office/drawing/2014/main" id="{425AD458-E34B-4DCF-A63D-D119CE92E8F0}"/>
                </a:ext>
              </a:extLst>
            </p:cNvPr>
            <p:cNvSpPr/>
            <p:nvPr userDrawn="1"/>
          </p:nvSpPr>
          <p:spPr>
            <a:xfrm>
              <a:off x="234764" y="549813"/>
              <a:ext cx="228600" cy="228600"/>
            </a:xfrm>
            <a:prstGeom prst="ellipse">
              <a:avLst/>
            </a:prstGeom>
            <a:solidFill>
              <a:srgbClr val="F4B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380A5F47-400C-438A-BE12-3B8047B3C9C1}"/>
                </a:ext>
              </a:extLst>
            </p:cNvPr>
            <p:cNvSpPr/>
            <p:nvPr userDrawn="1"/>
          </p:nvSpPr>
          <p:spPr>
            <a:xfrm>
              <a:off x="616605" y="549813"/>
              <a:ext cx="228600" cy="228600"/>
            </a:xfrm>
            <a:prstGeom prst="ellipse">
              <a:avLst/>
            </a:prstGeom>
            <a:solidFill>
              <a:srgbClr val="9BC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795BE8F-5FAB-471F-8103-690B6BB33242}"/>
                </a:ext>
              </a:extLst>
            </p:cNvPr>
            <p:cNvSpPr/>
            <p:nvPr userDrawn="1"/>
          </p:nvSpPr>
          <p:spPr>
            <a:xfrm>
              <a:off x="998446" y="549813"/>
              <a:ext cx="228600" cy="228600"/>
            </a:xfrm>
            <a:prstGeom prst="ellips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0A4E0EA-86BC-4B65-9FDE-C7E2FC427A43}"/>
                </a:ext>
              </a:extLst>
            </p:cNvPr>
            <p:cNvSpPr/>
            <p:nvPr userDrawn="1"/>
          </p:nvSpPr>
          <p:spPr>
            <a:xfrm>
              <a:off x="1380287" y="549813"/>
              <a:ext cx="228600" cy="228600"/>
            </a:xfrm>
            <a:prstGeom prst="ellipse">
              <a:avLst/>
            </a:prstGeom>
            <a:solidFill>
              <a:srgbClr val="A9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1133BC9-3029-4A17-970C-AED18A5F1FF9}"/>
                </a:ext>
              </a:extLst>
            </p:cNvPr>
            <p:cNvSpPr/>
            <p:nvPr userDrawn="1"/>
          </p:nvSpPr>
          <p:spPr>
            <a:xfrm>
              <a:off x="1762128" y="549813"/>
              <a:ext cx="228600" cy="228600"/>
            </a:xfrm>
            <a:prstGeom prst="ellipse">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4E8F753-3671-4083-934D-A23157AB2E55}"/>
                </a:ext>
              </a:extLst>
            </p:cNvPr>
            <p:cNvSpPr/>
            <p:nvPr userDrawn="1"/>
          </p:nvSpPr>
          <p:spPr>
            <a:xfrm>
              <a:off x="2143969" y="549813"/>
              <a:ext cx="228600" cy="228600"/>
            </a:xfrm>
            <a:prstGeom prst="ellipse">
              <a:avLst/>
            </a:prstGeom>
            <a:solidFill>
              <a:srgbClr val="FFF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76FC48-5DE5-419C-A041-9634F013FEA0}"/>
                </a:ext>
              </a:extLst>
            </p:cNvPr>
            <p:cNvSpPr/>
            <p:nvPr userDrawn="1"/>
          </p:nvSpPr>
          <p:spPr>
            <a:xfrm>
              <a:off x="2525808" y="549813"/>
              <a:ext cx="228600" cy="228600"/>
            </a:xfrm>
            <a:prstGeom prst="ellipse">
              <a:avLst/>
            </a:prstGeom>
            <a:solidFill>
              <a:srgbClr val="C1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FC6DBA6C-FEF6-4F37-96AF-A0D8E2B81922}"/>
              </a:ext>
            </a:extLst>
          </p:cNvPr>
          <p:cNvSpPr/>
          <p:nvPr userDrawn="1"/>
        </p:nvSpPr>
        <p:spPr>
          <a:xfrm>
            <a:off x="1560" y="-6770"/>
            <a:ext cx="9222463" cy="850392"/>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5B7D42B-32B6-48AD-BA96-91E94AA542EB}"/>
              </a:ext>
            </a:extLst>
          </p:cNvPr>
          <p:cNvSpPr txBox="1"/>
          <p:nvPr userDrawn="1"/>
        </p:nvSpPr>
        <p:spPr>
          <a:xfrm>
            <a:off x="595408" y="-11609"/>
            <a:ext cx="8050651" cy="830997"/>
          </a:xfrm>
          <a:prstGeom prst="rect">
            <a:avLst/>
          </a:prstGeom>
          <a:noFill/>
        </p:spPr>
        <p:txBody>
          <a:bodyPr wrap="square" rtlCol="0">
            <a:spAutoFit/>
          </a:bodyPr>
          <a:lstStyle/>
          <a:p>
            <a:pPr algn="ctr"/>
            <a:r>
              <a:rPr lang="en-US" sz="4800" b="0" spc="200" baseline="0" dirty="0">
                <a:solidFill>
                  <a:schemeClr val="bg2"/>
                </a:solidFill>
                <a:latin typeface="+mj-lt"/>
              </a:rPr>
              <a:t>QUALITY</a:t>
            </a:r>
          </a:p>
        </p:txBody>
      </p:sp>
      <p:sp>
        <p:nvSpPr>
          <p:cNvPr id="19" name="Rectangle 18">
            <a:extLst>
              <a:ext uri="{FF2B5EF4-FFF2-40B4-BE49-F238E27FC236}">
                <a16:creationId xmlns:a16="http://schemas.microsoft.com/office/drawing/2014/main" id="{FC6DBA6C-FEF6-4F37-96AF-A0D8E2B81922}"/>
              </a:ext>
            </a:extLst>
          </p:cNvPr>
          <p:cNvSpPr/>
          <p:nvPr userDrawn="1"/>
        </p:nvSpPr>
        <p:spPr>
          <a:xfrm>
            <a:off x="0" y="6309360"/>
            <a:ext cx="12193560" cy="54864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ng">
            <a:extLst>
              <a:ext uri="{FF2B5EF4-FFF2-40B4-BE49-F238E27FC236}">
                <a16:creationId xmlns:a16="http://schemas.microsoft.com/office/drawing/2014/main" id="{4A055E60-041C-4322-93A2-7471F9EE08F4}"/>
              </a:ext>
            </a:extLst>
          </p:cNvPr>
          <p:cNvSpPr/>
          <p:nvPr userDrawn="1"/>
        </p:nvSpPr>
        <p:spPr>
          <a:xfrm>
            <a:off x="10211442" y="525722"/>
            <a:ext cx="246888" cy="24688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7F92B8A-4C26-4A10-887B-509979AD9A69}"/>
              </a:ext>
            </a:extLst>
          </p:cNvPr>
          <p:cNvPicPr>
            <a:picLocks noChangeAspect="1"/>
          </p:cNvPicPr>
          <p:nvPr userDrawn="1"/>
        </p:nvPicPr>
        <p:blipFill>
          <a:blip r:embed="rId2"/>
          <a:stretch>
            <a:fillRect/>
          </a:stretch>
        </p:blipFill>
        <p:spPr>
          <a:xfrm>
            <a:off x="2950191" y="6338648"/>
            <a:ext cx="6291617" cy="566977"/>
          </a:xfrm>
          <a:prstGeom prst="rect">
            <a:avLst/>
          </a:prstGeom>
        </p:spPr>
      </p:pic>
      <p:pic>
        <p:nvPicPr>
          <p:cNvPr id="22" name="Picture 21">
            <a:extLst>
              <a:ext uri="{FF2B5EF4-FFF2-40B4-BE49-F238E27FC236}">
                <a16:creationId xmlns:a16="http://schemas.microsoft.com/office/drawing/2014/main" id="{9D187405-4BAE-415C-B695-CBDD3BE31F00}"/>
              </a:ext>
            </a:extLst>
          </p:cNvPr>
          <p:cNvPicPr>
            <a:picLocks/>
          </p:cNvPicPr>
          <p:nvPr userDrawn="1"/>
        </p:nvPicPr>
        <p:blipFill>
          <a:blip r:embed="rId3"/>
          <a:stretch>
            <a:fillRect/>
          </a:stretch>
        </p:blipFill>
        <p:spPr>
          <a:xfrm>
            <a:off x="1857048" y="6343890"/>
            <a:ext cx="475501" cy="475501"/>
          </a:xfrm>
          <a:prstGeom prst="rect">
            <a:avLst/>
          </a:prstGeom>
        </p:spPr>
      </p:pic>
      <p:pic>
        <p:nvPicPr>
          <p:cNvPr id="23" name="Picture 22">
            <a:extLst>
              <a:ext uri="{FF2B5EF4-FFF2-40B4-BE49-F238E27FC236}">
                <a16:creationId xmlns:a16="http://schemas.microsoft.com/office/drawing/2014/main" id="{038CC655-F2AD-40F5-95C2-C75CF930DFEA}"/>
              </a:ext>
            </a:extLst>
          </p:cNvPr>
          <p:cNvPicPr>
            <a:picLocks/>
          </p:cNvPicPr>
          <p:nvPr userDrawn="1"/>
        </p:nvPicPr>
        <p:blipFill>
          <a:blip r:embed="rId4"/>
          <a:stretch>
            <a:fillRect/>
          </a:stretch>
        </p:blipFill>
        <p:spPr>
          <a:xfrm>
            <a:off x="9824884" y="6320971"/>
            <a:ext cx="543180" cy="543180"/>
          </a:xfrm>
          <a:prstGeom prst="rect">
            <a:avLst/>
          </a:prstGeom>
        </p:spPr>
      </p:pic>
    </p:spTree>
    <p:extLst>
      <p:ext uri="{BB962C8B-B14F-4D97-AF65-F5344CB8AC3E}">
        <p14:creationId xmlns:p14="http://schemas.microsoft.com/office/powerpoint/2010/main" val="1505584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0" y="283639"/>
            <a:ext cx="12192000" cy="962489"/>
          </a:xfrm>
          <a:prstGeom prst="rect">
            <a:avLst/>
          </a:prstGeom>
        </p:spPr>
        <p:txBody>
          <a:bodyPr lIns="91125" tIns="45550" rIns="91125" bIns="45550"/>
          <a:lstStyle>
            <a:lvl1pPr>
              <a:defRPr sz="3006">
                <a:solidFill>
                  <a:srgbClr val="002060"/>
                </a:solidFill>
                <a:effectLst/>
                <a:latin typeface="Myriad Web Pro" panose="020B0503030403020204" pitchFamily="34" charset="0"/>
              </a:defRPr>
            </a:lvl1pPr>
          </a:lstStyle>
          <a:p>
            <a:r>
              <a:rPr lang="en-US" dirty="0"/>
              <a:t>Click to edit Master title style</a:t>
            </a:r>
          </a:p>
        </p:txBody>
      </p:sp>
      <p:sp>
        <p:nvSpPr>
          <p:cNvPr id="5" name="Content Placeholder 2"/>
          <p:cNvSpPr>
            <a:spLocks noGrp="1"/>
          </p:cNvSpPr>
          <p:nvPr>
            <p:ph idx="1"/>
          </p:nvPr>
        </p:nvSpPr>
        <p:spPr>
          <a:xfrm>
            <a:off x="609600" y="1568825"/>
            <a:ext cx="10972800" cy="4320647"/>
          </a:xfrm>
          <a:prstGeom prst="rect">
            <a:avLst/>
          </a:prstGeom>
        </p:spPr>
        <p:txBody>
          <a:bodyPr lIns="91125" tIns="45550" rIns="91125" bIns="45550"/>
          <a:lstStyle>
            <a:lvl1pPr>
              <a:spcAft>
                <a:spcPts val="900"/>
              </a:spcAft>
              <a:defRPr>
                <a:solidFill>
                  <a:schemeClr val="tx1">
                    <a:lumMod val="75000"/>
                    <a:lumOff val="25000"/>
                  </a:schemeClr>
                </a:solidFill>
                <a:latin typeface="Myriad Web Pro" panose="020B0503030403020204" pitchFamily="34" charset="0"/>
              </a:defRPr>
            </a:lvl1pPr>
            <a:lvl2pPr>
              <a:spcAft>
                <a:spcPts val="900"/>
              </a:spcAft>
              <a:defRPr>
                <a:solidFill>
                  <a:schemeClr val="tx1">
                    <a:lumMod val="75000"/>
                    <a:lumOff val="25000"/>
                  </a:schemeClr>
                </a:solidFill>
                <a:latin typeface="Myriad Web Pro" panose="020B0503030403020204" pitchFamily="34" charset="0"/>
              </a:defRPr>
            </a:lvl2pPr>
            <a:lvl3pPr>
              <a:spcAft>
                <a:spcPts val="900"/>
              </a:spcAft>
              <a:defRPr>
                <a:solidFill>
                  <a:schemeClr val="tx1">
                    <a:lumMod val="75000"/>
                    <a:lumOff val="25000"/>
                  </a:schemeClr>
                </a:solidFill>
                <a:latin typeface="Myriad Web Pro" panose="020B0503030403020204" pitchFamily="34" charset="0"/>
              </a:defRPr>
            </a:lvl3pPr>
            <a:lvl4pPr>
              <a:spcAft>
                <a:spcPts val="900"/>
              </a:spcAft>
              <a:defRPr>
                <a:solidFill>
                  <a:schemeClr val="tx1">
                    <a:lumMod val="75000"/>
                    <a:lumOff val="25000"/>
                  </a:schemeClr>
                </a:solidFill>
                <a:latin typeface="Myriad Web Pro" panose="020B0503030403020204" pitchFamily="34" charset="0"/>
              </a:defRPr>
            </a:lvl4pPr>
            <a:lvl5pPr>
              <a:spcAft>
                <a:spcPts val="900"/>
              </a:spcAft>
              <a:defRPr>
                <a:solidFill>
                  <a:schemeClr val="tx1">
                    <a:lumMod val="75000"/>
                    <a:lumOff val="25000"/>
                  </a:schemeClr>
                </a:solidFill>
                <a:latin typeface="Myriad Web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3" y="6369883"/>
            <a:ext cx="12189884" cy="4881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48054" tIns="24020" rIns="48054" bIns="24020" rtlCol="0" anchor="ctr"/>
          <a:lstStyle/>
          <a:p>
            <a:pPr algn="ctr" defTabSz="683419" hangingPunct="1"/>
            <a:endParaRPr lang="en-US" sz="1318" kern="1200" dirty="0">
              <a:solidFill>
                <a:prstClr val="white"/>
              </a:solidFill>
            </a:endParaRPr>
          </a:p>
        </p:txBody>
      </p:sp>
      <p:cxnSp>
        <p:nvCxnSpPr>
          <p:cNvPr id="7" name="Straight Connector 6"/>
          <p:cNvCxnSpPr/>
          <p:nvPr userDrawn="1"/>
        </p:nvCxnSpPr>
        <p:spPr>
          <a:xfrm>
            <a:off x="3" y="6369880"/>
            <a:ext cx="12189884" cy="0"/>
          </a:xfrm>
          <a:prstGeom prst="line">
            <a:avLst/>
          </a:prstGeom>
          <a:ln w="190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56803" y="6432855"/>
            <a:ext cx="1948419" cy="402566"/>
          </a:xfrm>
          <a:prstGeom prst="rect">
            <a:avLst/>
          </a:prstGeom>
        </p:spPr>
      </p:pic>
    </p:spTree>
    <p:extLst>
      <p:ext uri="{BB962C8B-B14F-4D97-AF65-F5344CB8AC3E}">
        <p14:creationId xmlns:p14="http://schemas.microsoft.com/office/powerpoint/2010/main" val="1172371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alphaModFix amt="20000"/>
            <a:lum/>
          </a:blip>
          <a:srcRect/>
          <a:stretch>
            <a:fillRect t="-9000" b="-9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CE726F9-CFE3-4830-887A-2345CBE9900B}"/>
              </a:ext>
            </a:extLst>
          </p:cNvPr>
          <p:cNvGrpSpPr/>
          <p:nvPr userDrawn="1"/>
        </p:nvGrpSpPr>
        <p:grpSpPr>
          <a:xfrm>
            <a:off x="9224023" y="-6770"/>
            <a:ext cx="2969537" cy="850392"/>
            <a:chOff x="0" y="0"/>
            <a:chExt cx="2969537" cy="850392"/>
          </a:xfrm>
        </p:grpSpPr>
        <p:sp>
          <p:nvSpPr>
            <p:cNvPr id="7" name="Rectangle 6">
              <a:extLst>
                <a:ext uri="{FF2B5EF4-FFF2-40B4-BE49-F238E27FC236}">
                  <a16:creationId xmlns:a16="http://schemas.microsoft.com/office/drawing/2014/main" id="{7349FDB6-0DBE-4F97-B15E-765197B52357}"/>
                </a:ext>
              </a:extLst>
            </p:cNvPr>
            <p:cNvSpPr/>
            <p:nvPr userDrawn="1"/>
          </p:nvSpPr>
          <p:spPr>
            <a:xfrm>
              <a:off x="0" y="0"/>
              <a:ext cx="2969537" cy="85039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4BCD1D3-D923-479D-98A9-F48317ECE8CA}"/>
                </a:ext>
              </a:extLst>
            </p:cNvPr>
            <p:cNvSpPr txBox="1"/>
            <p:nvPr userDrawn="1"/>
          </p:nvSpPr>
          <p:spPr>
            <a:xfrm>
              <a:off x="114300" y="0"/>
              <a:ext cx="2855237" cy="584775"/>
            </a:xfrm>
            <a:prstGeom prst="rect">
              <a:avLst/>
            </a:prstGeom>
            <a:noFill/>
          </p:spPr>
          <p:txBody>
            <a:bodyPr wrap="square" rtlCol="0">
              <a:spAutoFit/>
            </a:bodyPr>
            <a:lstStyle/>
            <a:p>
              <a:r>
                <a:rPr lang="en-US" sz="3200" b="0" dirty="0">
                  <a:solidFill>
                    <a:schemeClr val="tx2">
                      <a:lumMod val="75000"/>
                    </a:schemeClr>
                  </a:solidFill>
                  <a:latin typeface="Franklin Gothic Medium" panose="020B0603020102020204" pitchFamily="34" charset="0"/>
                </a:rPr>
                <a:t>PCS Scorecard</a:t>
              </a:r>
            </a:p>
          </p:txBody>
        </p:sp>
        <p:sp>
          <p:nvSpPr>
            <p:cNvPr id="9" name="Oval 8">
              <a:extLst>
                <a:ext uri="{FF2B5EF4-FFF2-40B4-BE49-F238E27FC236}">
                  <a16:creationId xmlns:a16="http://schemas.microsoft.com/office/drawing/2014/main" id="{425AD458-E34B-4DCF-A63D-D119CE92E8F0}"/>
                </a:ext>
              </a:extLst>
            </p:cNvPr>
            <p:cNvSpPr/>
            <p:nvPr userDrawn="1"/>
          </p:nvSpPr>
          <p:spPr>
            <a:xfrm>
              <a:off x="234764" y="549813"/>
              <a:ext cx="228600" cy="228600"/>
            </a:xfrm>
            <a:prstGeom prst="ellipse">
              <a:avLst/>
            </a:prstGeom>
            <a:solidFill>
              <a:srgbClr val="F4B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380A5F47-400C-438A-BE12-3B8047B3C9C1}"/>
                </a:ext>
              </a:extLst>
            </p:cNvPr>
            <p:cNvSpPr/>
            <p:nvPr userDrawn="1"/>
          </p:nvSpPr>
          <p:spPr>
            <a:xfrm>
              <a:off x="616605" y="549813"/>
              <a:ext cx="228600" cy="228600"/>
            </a:xfrm>
            <a:prstGeom prst="ellipse">
              <a:avLst/>
            </a:prstGeom>
            <a:solidFill>
              <a:srgbClr val="9BC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795BE8F-5FAB-471F-8103-690B6BB33242}"/>
                </a:ext>
              </a:extLst>
            </p:cNvPr>
            <p:cNvSpPr/>
            <p:nvPr userDrawn="1"/>
          </p:nvSpPr>
          <p:spPr>
            <a:xfrm>
              <a:off x="998446" y="549813"/>
              <a:ext cx="228600" cy="228600"/>
            </a:xfrm>
            <a:prstGeom prst="ellips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0A4E0EA-86BC-4B65-9FDE-C7E2FC427A43}"/>
                </a:ext>
              </a:extLst>
            </p:cNvPr>
            <p:cNvSpPr/>
            <p:nvPr userDrawn="1"/>
          </p:nvSpPr>
          <p:spPr>
            <a:xfrm>
              <a:off x="1380287" y="549813"/>
              <a:ext cx="228600" cy="228600"/>
            </a:xfrm>
            <a:prstGeom prst="ellipse">
              <a:avLst/>
            </a:prstGeom>
            <a:solidFill>
              <a:srgbClr val="A9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1133BC9-3029-4A17-970C-AED18A5F1FF9}"/>
                </a:ext>
              </a:extLst>
            </p:cNvPr>
            <p:cNvSpPr/>
            <p:nvPr userDrawn="1"/>
          </p:nvSpPr>
          <p:spPr>
            <a:xfrm>
              <a:off x="1762128" y="549813"/>
              <a:ext cx="228600" cy="228600"/>
            </a:xfrm>
            <a:prstGeom prst="ellipse">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4E8F753-3671-4083-934D-A23157AB2E55}"/>
                </a:ext>
              </a:extLst>
            </p:cNvPr>
            <p:cNvSpPr/>
            <p:nvPr userDrawn="1"/>
          </p:nvSpPr>
          <p:spPr>
            <a:xfrm>
              <a:off x="2143969" y="549813"/>
              <a:ext cx="228600" cy="228600"/>
            </a:xfrm>
            <a:prstGeom prst="ellipse">
              <a:avLst/>
            </a:prstGeom>
            <a:solidFill>
              <a:srgbClr val="FFF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76FC48-5DE5-419C-A041-9634F013FEA0}"/>
                </a:ext>
              </a:extLst>
            </p:cNvPr>
            <p:cNvSpPr/>
            <p:nvPr userDrawn="1"/>
          </p:nvSpPr>
          <p:spPr>
            <a:xfrm>
              <a:off x="2525808" y="549813"/>
              <a:ext cx="228600" cy="228600"/>
            </a:xfrm>
            <a:prstGeom prst="ellipse">
              <a:avLst/>
            </a:prstGeom>
            <a:solidFill>
              <a:srgbClr val="C1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FC6DBA6C-FEF6-4F37-96AF-A0D8E2B81922}"/>
              </a:ext>
            </a:extLst>
          </p:cNvPr>
          <p:cNvSpPr/>
          <p:nvPr userDrawn="1"/>
        </p:nvSpPr>
        <p:spPr>
          <a:xfrm>
            <a:off x="1560" y="-6770"/>
            <a:ext cx="9222463" cy="850392"/>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5B7D42B-32B6-48AD-BA96-91E94AA542EB}"/>
              </a:ext>
            </a:extLst>
          </p:cNvPr>
          <p:cNvSpPr txBox="1"/>
          <p:nvPr userDrawn="1"/>
        </p:nvSpPr>
        <p:spPr>
          <a:xfrm>
            <a:off x="595408" y="-11609"/>
            <a:ext cx="8050651" cy="830997"/>
          </a:xfrm>
          <a:prstGeom prst="rect">
            <a:avLst/>
          </a:prstGeom>
          <a:noFill/>
        </p:spPr>
        <p:txBody>
          <a:bodyPr wrap="square" rtlCol="0">
            <a:spAutoFit/>
          </a:bodyPr>
          <a:lstStyle/>
          <a:p>
            <a:pPr algn="ctr"/>
            <a:r>
              <a:rPr lang="en-US" sz="4800" b="0" spc="200" baseline="0" dirty="0">
                <a:solidFill>
                  <a:schemeClr val="bg2"/>
                </a:solidFill>
                <a:latin typeface="+mj-lt"/>
              </a:rPr>
              <a:t>QUALITY</a:t>
            </a:r>
          </a:p>
        </p:txBody>
      </p:sp>
      <p:sp>
        <p:nvSpPr>
          <p:cNvPr id="19" name="Rectangle 18">
            <a:extLst>
              <a:ext uri="{FF2B5EF4-FFF2-40B4-BE49-F238E27FC236}">
                <a16:creationId xmlns:a16="http://schemas.microsoft.com/office/drawing/2014/main" id="{FC6DBA6C-FEF6-4F37-96AF-A0D8E2B81922}"/>
              </a:ext>
            </a:extLst>
          </p:cNvPr>
          <p:cNvSpPr/>
          <p:nvPr userDrawn="1"/>
        </p:nvSpPr>
        <p:spPr>
          <a:xfrm>
            <a:off x="0" y="6309360"/>
            <a:ext cx="12193560" cy="54864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ng">
            <a:extLst>
              <a:ext uri="{FF2B5EF4-FFF2-40B4-BE49-F238E27FC236}">
                <a16:creationId xmlns:a16="http://schemas.microsoft.com/office/drawing/2014/main" id="{4A055E60-041C-4322-93A2-7471F9EE08F4}"/>
              </a:ext>
            </a:extLst>
          </p:cNvPr>
          <p:cNvSpPr/>
          <p:nvPr userDrawn="1"/>
        </p:nvSpPr>
        <p:spPr>
          <a:xfrm>
            <a:off x="10211442" y="525722"/>
            <a:ext cx="246888" cy="24688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7F92B8A-4C26-4A10-887B-509979AD9A69}"/>
              </a:ext>
            </a:extLst>
          </p:cNvPr>
          <p:cNvPicPr>
            <a:picLocks noChangeAspect="1"/>
          </p:cNvPicPr>
          <p:nvPr userDrawn="1"/>
        </p:nvPicPr>
        <p:blipFill>
          <a:blip r:embed="rId3"/>
          <a:stretch>
            <a:fillRect/>
          </a:stretch>
        </p:blipFill>
        <p:spPr>
          <a:xfrm>
            <a:off x="2950191" y="6338648"/>
            <a:ext cx="6291617" cy="566977"/>
          </a:xfrm>
          <a:prstGeom prst="rect">
            <a:avLst/>
          </a:prstGeom>
        </p:spPr>
      </p:pic>
      <p:pic>
        <p:nvPicPr>
          <p:cNvPr id="22" name="Picture 21">
            <a:extLst>
              <a:ext uri="{FF2B5EF4-FFF2-40B4-BE49-F238E27FC236}">
                <a16:creationId xmlns:a16="http://schemas.microsoft.com/office/drawing/2014/main" id="{9D187405-4BAE-415C-B695-CBDD3BE31F00}"/>
              </a:ext>
            </a:extLst>
          </p:cNvPr>
          <p:cNvPicPr>
            <a:picLocks/>
          </p:cNvPicPr>
          <p:nvPr userDrawn="1"/>
        </p:nvPicPr>
        <p:blipFill>
          <a:blip r:embed="rId4"/>
          <a:stretch>
            <a:fillRect/>
          </a:stretch>
        </p:blipFill>
        <p:spPr>
          <a:xfrm>
            <a:off x="1857048" y="6343890"/>
            <a:ext cx="475501" cy="475501"/>
          </a:xfrm>
          <a:prstGeom prst="rect">
            <a:avLst/>
          </a:prstGeom>
        </p:spPr>
      </p:pic>
      <p:pic>
        <p:nvPicPr>
          <p:cNvPr id="23" name="Picture 22">
            <a:extLst>
              <a:ext uri="{FF2B5EF4-FFF2-40B4-BE49-F238E27FC236}">
                <a16:creationId xmlns:a16="http://schemas.microsoft.com/office/drawing/2014/main" id="{038CC655-F2AD-40F5-95C2-C75CF930DFEA}"/>
              </a:ext>
            </a:extLst>
          </p:cNvPr>
          <p:cNvPicPr>
            <a:picLocks/>
          </p:cNvPicPr>
          <p:nvPr userDrawn="1"/>
        </p:nvPicPr>
        <p:blipFill>
          <a:blip r:embed="rId5"/>
          <a:stretch>
            <a:fillRect/>
          </a:stretch>
        </p:blipFill>
        <p:spPr>
          <a:xfrm>
            <a:off x="9824884" y="6320971"/>
            <a:ext cx="543180" cy="543180"/>
          </a:xfrm>
          <a:prstGeom prst="rect">
            <a:avLst/>
          </a:prstGeom>
        </p:spPr>
      </p:pic>
    </p:spTree>
    <p:extLst>
      <p:ext uri="{BB962C8B-B14F-4D97-AF65-F5344CB8AC3E}">
        <p14:creationId xmlns:p14="http://schemas.microsoft.com/office/powerpoint/2010/main" val="2819774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CE726F9-CFE3-4830-887A-2345CBE9900B}"/>
              </a:ext>
            </a:extLst>
          </p:cNvPr>
          <p:cNvGrpSpPr/>
          <p:nvPr userDrawn="1"/>
        </p:nvGrpSpPr>
        <p:grpSpPr>
          <a:xfrm>
            <a:off x="9224023" y="-6770"/>
            <a:ext cx="2969537" cy="850392"/>
            <a:chOff x="0" y="0"/>
            <a:chExt cx="2969537" cy="850392"/>
          </a:xfrm>
        </p:grpSpPr>
        <p:sp>
          <p:nvSpPr>
            <p:cNvPr id="7" name="Rectangle 6">
              <a:extLst>
                <a:ext uri="{FF2B5EF4-FFF2-40B4-BE49-F238E27FC236}">
                  <a16:creationId xmlns:a16="http://schemas.microsoft.com/office/drawing/2014/main" id="{7349FDB6-0DBE-4F97-B15E-765197B52357}"/>
                </a:ext>
              </a:extLst>
            </p:cNvPr>
            <p:cNvSpPr/>
            <p:nvPr userDrawn="1"/>
          </p:nvSpPr>
          <p:spPr>
            <a:xfrm>
              <a:off x="0" y="0"/>
              <a:ext cx="2969537" cy="85039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4BCD1D3-D923-479D-98A9-F48317ECE8CA}"/>
                </a:ext>
              </a:extLst>
            </p:cNvPr>
            <p:cNvSpPr txBox="1"/>
            <p:nvPr userDrawn="1"/>
          </p:nvSpPr>
          <p:spPr>
            <a:xfrm>
              <a:off x="114300" y="0"/>
              <a:ext cx="2855237" cy="584775"/>
            </a:xfrm>
            <a:prstGeom prst="rect">
              <a:avLst/>
            </a:prstGeom>
            <a:noFill/>
          </p:spPr>
          <p:txBody>
            <a:bodyPr wrap="square" rtlCol="0">
              <a:spAutoFit/>
            </a:bodyPr>
            <a:lstStyle/>
            <a:p>
              <a:r>
                <a:rPr lang="en-US" sz="3200" b="0" dirty="0">
                  <a:solidFill>
                    <a:schemeClr val="tx2">
                      <a:lumMod val="75000"/>
                    </a:schemeClr>
                  </a:solidFill>
                  <a:latin typeface="Franklin Gothic Medium" panose="020B0603020102020204" pitchFamily="34" charset="0"/>
                </a:rPr>
                <a:t>PCS Scorecard</a:t>
              </a:r>
            </a:p>
          </p:txBody>
        </p:sp>
        <p:sp>
          <p:nvSpPr>
            <p:cNvPr id="9" name="Oval 8">
              <a:extLst>
                <a:ext uri="{FF2B5EF4-FFF2-40B4-BE49-F238E27FC236}">
                  <a16:creationId xmlns:a16="http://schemas.microsoft.com/office/drawing/2014/main" id="{425AD458-E34B-4DCF-A63D-D119CE92E8F0}"/>
                </a:ext>
              </a:extLst>
            </p:cNvPr>
            <p:cNvSpPr/>
            <p:nvPr userDrawn="1"/>
          </p:nvSpPr>
          <p:spPr>
            <a:xfrm>
              <a:off x="234764" y="549813"/>
              <a:ext cx="228600" cy="228600"/>
            </a:xfrm>
            <a:prstGeom prst="ellipse">
              <a:avLst/>
            </a:prstGeom>
            <a:solidFill>
              <a:srgbClr val="F4B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380A5F47-400C-438A-BE12-3B8047B3C9C1}"/>
                </a:ext>
              </a:extLst>
            </p:cNvPr>
            <p:cNvSpPr/>
            <p:nvPr userDrawn="1"/>
          </p:nvSpPr>
          <p:spPr>
            <a:xfrm>
              <a:off x="616605" y="549813"/>
              <a:ext cx="228600" cy="228600"/>
            </a:xfrm>
            <a:prstGeom prst="ellipse">
              <a:avLst/>
            </a:prstGeom>
            <a:solidFill>
              <a:srgbClr val="9BC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795BE8F-5FAB-471F-8103-690B6BB33242}"/>
                </a:ext>
              </a:extLst>
            </p:cNvPr>
            <p:cNvSpPr/>
            <p:nvPr userDrawn="1"/>
          </p:nvSpPr>
          <p:spPr>
            <a:xfrm>
              <a:off x="998446" y="549813"/>
              <a:ext cx="228600" cy="228600"/>
            </a:xfrm>
            <a:prstGeom prst="ellips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0A4E0EA-86BC-4B65-9FDE-C7E2FC427A43}"/>
                </a:ext>
              </a:extLst>
            </p:cNvPr>
            <p:cNvSpPr/>
            <p:nvPr userDrawn="1"/>
          </p:nvSpPr>
          <p:spPr>
            <a:xfrm>
              <a:off x="1380287" y="549813"/>
              <a:ext cx="228600" cy="228600"/>
            </a:xfrm>
            <a:prstGeom prst="ellipse">
              <a:avLst/>
            </a:prstGeom>
            <a:solidFill>
              <a:srgbClr val="A9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1133BC9-3029-4A17-970C-AED18A5F1FF9}"/>
                </a:ext>
              </a:extLst>
            </p:cNvPr>
            <p:cNvSpPr/>
            <p:nvPr userDrawn="1"/>
          </p:nvSpPr>
          <p:spPr>
            <a:xfrm>
              <a:off x="1762128" y="549813"/>
              <a:ext cx="228600" cy="228600"/>
            </a:xfrm>
            <a:prstGeom prst="ellipse">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4E8F753-3671-4083-934D-A23157AB2E55}"/>
                </a:ext>
              </a:extLst>
            </p:cNvPr>
            <p:cNvSpPr/>
            <p:nvPr userDrawn="1"/>
          </p:nvSpPr>
          <p:spPr>
            <a:xfrm>
              <a:off x="2143969" y="549813"/>
              <a:ext cx="228600" cy="228600"/>
            </a:xfrm>
            <a:prstGeom prst="ellipse">
              <a:avLst/>
            </a:prstGeom>
            <a:solidFill>
              <a:srgbClr val="FFF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76FC48-5DE5-419C-A041-9634F013FEA0}"/>
                </a:ext>
              </a:extLst>
            </p:cNvPr>
            <p:cNvSpPr/>
            <p:nvPr userDrawn="1"/>
          </p:nvSpPr>
          <p:spPr>
            <a:xfrm>
              <a:off x="2525808" y="549813"/>
              <a:ext cx="228600" cy="228600"/>
            </a:xfrm>
            <a:prstGeom prst="ellipse">
              <a:avLst/>
            </a:prstGeom>
            <a:solidFill>
              <a:srgbClr val="C1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FC6DBA6C-FEF6-4F37-96AF-A0D8E2B81922}"/>
              </a:ext>
            </a:extLst>
          </p:cNvPr>
          <p:cNvSpPr/>
          <p:nvPr userDrawn="1"/>
        </p:nvSpPr>
        <p:spPr>
          <a:xfrm>
            <a:off x="1560" y="-6770"/>
            <a:ext cx="9222463" cy="850392"/>
          </a:xfrm>
          <a:prstGeom prst="rect">
            <a:avLst/>
          </a:prstGeom>
          <a:solidFill>
            <a:srgbClr val="A9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5B7D42B-32B6-48AD-BA96-91E94AA542EB}"/>
              </a:ext>
            </a:extLst>
          </p:cNvPr>
          <p:cNvSpPr txBox="1"/>
          <p:nvPr userDrawn="1"/>
        </p:nvSpPr>
        <p:spPr>
          <a:xfrm>
            <a:off x="595408" y="-11609"/>
            <a:ext cx="8050651" cy="830997"/>
          </a:xfrm>
          <a:prstGeom prst="rect">
            <a:avLst/>
          </a:prstGeom>
          <a:noFill/>
        </p:spPr>
        <p:txBody>
          <a:bodyPr wrap="square" rtlCol="0">
            <a:spAutoFit/>
          </a:bodyPr>
          <a:lstStyle/>
          <a:p>
            <a:pPr algn="ctr"/>
            <a:r>
              <a:rPr lang="en-US" sz="4800" b="0" spc="200" baseline="0" dirty="0">
                <a:solidFill>
                  <a:schemeClr val="bg2"/>
                </a:solidFill>
                <a:latin typeface="+mj-lt"/>
              </a:rPr>
              <a:t>FINANCE</a:t>
            </a:r>
          </a:p>
        </p:txBody>
      </p:sp>
      <p:sp>
        <p:nvSpPr>
          <p:cNvPr id="19" name="Rectangle 18">
            <a:extLst>
              <a:ext uri="{FF2B5EF4-FFF2-40B4-BE49-F238E27FC236}">
                <a16:creationId xmlns:a16="http://schemas.microsoft.com/office/drawing/2014/main" id="{FC6DBA6C-FEF6-4F37-96AF-A0D8E2B81922}"/>
              </a:ext>
            </a:extLst>
          </p:cNvPr>
          <p:cNvSpPr/>
          <p:nvPr userDrawn="1"/>
        </p:nvSpPr>
        <p:spPr>
          <a:xfrm>
            <a:off x="0" y="6309360"/>
            <a:ext cx="12193560" cy="548640"/>
          </a:xfrm>
          <a:prstGeom prst="rect">
            <a:avLst/>
          </a:prstGeom>
          <a:solidFill>
            <a:srgbClr val="A9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ng">
            <a:extLst>
              <a:ext uri="{FF2B5EF4-FFF2-40B4-BE49-F238E27FC236}">
                <a16:creationId xmlns:a16="http://schemas.microsoft.com/office/drawing/2014/main" id="{50AAA0C0-E6E2-4D3B-A306-8EC7D4DF1F0A}"/>
              </a:ext>
            </a:extLst>
          </p:cNvPr>
          <p:cNvSpPr/>
          <p:nvPr userDrawn="1"/>
        </p:nvSpPr>
        <p:spPr>
          <a:xfrm>
            <a:off x="10588507" y="525722"/>
            <a:ext cx="246888" cy="24688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4194E38-4B19-423A-9636-D2475FEFBC60}"/>
              </a:ext>
            </a:extLst>
          </p:cNvPr>
          <p:cNvPicPr>
            <a:picLocks/>
          </p:cNvPicPr>
          <p:nvPr userDrawn="1"/>
        </p:nvPicPr>
        <p:blipFill>
          <a:blip r:embed="rId2"/>
          <a:stretch>
            <a:fillRect/>
          </a:stretch>
        </p:blipFill>
        <p:spPr>
          <a:xfrm>
            <a:off x="1857048" y="6343890"/>
            <a:ext cx="475501" cy="475501"/>
          </a:xfrm>
          <a:prstGeom prst="rect">
            <a:avLst/>
          </a:prstGeom>
        </p:spPr>
      </p:pic>
      <p:pic>
        <p:nvPicPr>
          <p:cNvPr id="22" name="Picture 21">
            <a:extLst>
              <a:ext uri="{FF2B5EF4-FFF2-40B4-BE49-F238E27FC236}">
                <a16:creationId xmlns:a16="http://schemas.microsoft.com/office/drawing/2014/main" id="{7CA29AC2-1385-4CD0-A03F-DD4912B01FAB}"/>
              </a:ext>
            </a:extLst>
          </p:cNvPr>
          <p:cNvPicPr>
            <a:picLocks/>
          </p:cNvPicPr>
          <p:nvPr userDrawn="1"/>
        </p:nvPicPr>
        <p:blipFill>
          <a:blip r:embed="rId3"/>
          <a:stretch>
            <a:fillRect/>
          </a:stretch>
        </p:blipFill>
        <p:spPr>
          <a:xfrm>
            <a:off x="9824884" y="6320971"/>
            <a:ext cx="543180" cy="543180"/>
          </a:xfrm>
          <a:prstGeom prst="rect">
            <a:avLst/>
          </a:prstGeom>
        </p:spPr>
      </p:pic>
      <p:pic>
        <p:nvPicPr>
          <p:cNvPr id="3" name="Picture 2">
            <a:extLst>
              <a:ext uri="{FF2B5EF4-FFF2-40B4-BE49-F238E27FC236}">
                <a16:creationId xmlns:a16="http://schemas.microsoft.com/office/drawing/2014/main" id="{99B2F42C-E938-48B6-B047-C54B85769997}"/>
              </a:ext>
            </a:extLst>
          </p:cNvPr>
          <p:cNvPicPr>
            <a:picLocks noChangeAspect="1"/>
          </p:cNvPicPr>
          <p:nvPr userDrawn="1"/>
        </p:nvPicPr>
        <p:blipFill>
          <a:blip r:embed="rId4"/>
          <a:stretch>
            <a:fillRect/>
          </a:stretch>
        </p:blipFill>
        <p:spPr>
          <a:xfrm>
            <a:off x="2705297" y="6339283"/>
            <a:ext cx="6669602" cy="566977"/>
          </a:xfrm>
          <a:prstGeom prst="rect">
            <a:avLst/>
          </a:prstGeom>
        </p:spPr>
      </p:pic>
    </p:spTree>
    <p:extLst>
      <p:ext uri="{BB962C8B-B14F-4D97-AF65-F5344CB8AC3E}">
        <p14:creationId xmlns:p14="http://schemas.microsoft.com/office/powerpoint/2010/main" val="421606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alphaModFix amt="20000"/>
            <a:lum/>
          </a:blip>
          <a:srcRect/>
          <a:stretch>
            <a:fillRect t="-9000" b="-9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CE726F9-CFE3-4830-887A-2345CBE9900B}"/>
              </a:ext>
            </a:extLst>
          </p:cNvPr>
          <p:cNvGrpSpPr/>
          <p:nvPr userDrawn="1"/>
        </p:nvGrpSpPr>
        <p:grpSpPr>
          <a:xfrm>
            <a:off x="9224023" y="-6770"/>
            <a:ext cx="2969537" cy="850392"/>
            <a:chOff x="0" y="0"/>
            <a:chExt cx="2969537" cy="850392"/>
          </a:xfrm>
        </p:grpSpPr>
        <p:sp>
          <p:nvSpPr>
            <p:cNvPr id="7" name="Rectangle 6">
              <a:extLst>
                <a:ext uri="{FF2B5EF4-FFF2-40B4-BE49-F238E27FC236}">
                  <a16:creationId xmlns:a16="http://schemas.microsoft.com/office/drawing/2014/main" id="{7349FDB6-0DBE-4F97-B15E-765197B52357}"/>
                </a:ext>
              </a:extLst>
            </p:cNvPr>
            <p:cNvSpPr/>
            <p:nvPr userDrawn="1"/>
          </p:nvSpPr>
          <p:spPr>
            <a:xfrm>
              <a:off x="0" y="0"/>
              <a:ext cx="2969537" cy="85039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4BCD1D3-D923-479D-98A9-F48317ECE8CA}"/>
                </a:ext>
              </a:extLst>
            </p:cNvPr>
            <p:cNvSpPr txBox="1"/>
            <p:nvPr userDrawn="1"/>
          </p:nvSpPr>
          <p:spPr>
            <a:xfrm>
              <a:off x="114300" y="0"/>
              <a:ext cx="2855237" cy="584775"/>
            </a:xfrm>
            <a:prstGeom prst="rect">
              <a:avLst/>
            </a:prstGeom>
            <a:noFill/>
          </p:spPr>
          <p:txBody>
            <a:bodyPr wrap="square" rtlCol="0">
              <a:spAutoFit/>
            </a:bodyPr>
            <a:lstStyle/>
            <a:p>
              <a:r>
                <a:rPr lang="en-US" sz="3200" b="0" dirty="0">
                  <a:solidFill>
                    <a:schemeClr val="tx2">
                      <a:lumMod val="75000"/>
                    </a:schemeClr>
                  </a:solidFill>
                  <a:latin typeface="Franklin Gothic Medium" panose="020B0603020102020204" pitchFamily="34" charset="0"/>
                </a:rPr>
                <a:t>PCS Scorecard</a:t>
              </a:r>
            </a:p>
          </p:txBody>
        </p:sp>
        <p:sp>
          <p:nvSpPr>
            <p:cNvPr id="9" name="Oval 8">
              <a:extLst>
                <a:ext uri="{FF2B5EF4-FFF2-40B4-BE49-F238E27FC236}">
                  <a16:creationId xmlns:a16="http://schemas.microsoft.com/office/drawing/2014/main" id="{425AD458-E34B-4DCF-A63D-D119CE92E8F0}"/>
                </a:ext>
              </a:extLst>
            </p:cNvPr>
            <p:cNvSpPr/>
            <p:nvPr userDrawn="1"/>
          </p:nvSpPr>
          <p:spPr>
            <a:xfrm>
              <a:off x="234764" y="549813"/>
              <a:ext cx="228600" cy="228600"/>
            </a:xfrm>
            <a:prstGeom prst="ellipse">
              <a:avLst/>
            </a:prstGeom>
            <a:solidFill>
              <a:srgbClr val="F4B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380A5F47-400C-438A-BE12-3B8047B3C9C1}"/>
                </a:ext>
              </a:extLst>
            </p:cNvPr>
            <p:cNvSpPr/>
            <p:nvPr userDrawn="1"/>
          </p:nvSpPr>
          <p:spPr>
            <a:xfrm>
              <a:off x="616605" y="549813"/>
              <a:ext cx="228600" cy="228600"/>
            </a:xfrm>
            <a:prstGeom prst="ellipse">
              <a:avLst/>
            </a:prstGeom>
            <a:solidFill>
              <a:srgbClr val="9BC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795BE8F-5FAB-471F-8103-690B6BB33242}"/>
                </a:ext>
              </a:extLst>
            </p:cNvPr>
            <p:cNvSpPr/>
            <p:nvPr userDrawn="1"/>
          </p:nvSpPr>
          <p:spPr>
            <a:xfrm>
              <a:off x="998446" y="549813"/>
              <a:ext cx="228600" cy="228600"/>
            </a:xfrm>
            <a:prstGeom prst="ellips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0A4E0EA-86BC-4B65-9FDE-C7E2FC427A43}"/>
                </a:ext>
              </a:extLst>
            </p:cNvPr>
            <p:cNvSpPr/>
            <p:nvPr userDrawn="1"/>
          </p:nvSpPr>
          <p:spPr>
            <a:xfrm>
              <a:off x="1380287" y="549813"/>
              <a:ext cx="228600" cy="228600"/>
            </a:xfrm>
            <a:prstGeom prst="ellipse">
              <a:avLst/>
            </a:prstGeom>
            <a:solidFill>
              <a:srgbClr val="A9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1133BC9-3029-4A17-970C-AED18A5F1FF9}"/>
                </a:ext>
              </a:extLst>
            </p:cNvPr>
            <p:cNvSpPr/>
            <p:nvPr userDrawn="1"/>
          </p:nvSpPr>
          <p:spPr>
            <a:xfrm>
              <a:off x="1762128" y="549813"/>
              <a:ext cx="228600" cy="228600"/>
            </a:xfrm>
            <a:prstGeom prst="ellipse">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4E8F753-3671-4083-934D-A23157AB2E55}"/>
                </a:ext>
              </a:extLst>
            </p:cNvPr>
            <p:cNvSpPr/>
            <p:nvPr userDrawn="1"/>
          </p:nvSpPr>
          <p:spPr>
            <a:xfrm>
              <a:off x="2143969" y="549813"/>
              <a:ext cx="228600" cy="228600"/>
            </a:xfrm>
            <a:prstGeom prst="ellipse">
              <a:avLst/>
            </a:prstGeom>
            <a:solidFill>
              <a:srgbClr val="FFF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76FC48-5DE5-419C-A041-9634F013FEA0}"/>
                </a:ext>
              </a:extLst>
            </p:cNvPr>
            <p:cNvSpPr/>
            <p:nvPr userDrawn="1"/>
          </p:nvSpPr>
          <p:spPr>
            <a:xfrm>
              <a:off x="2525808" y="549813"/>
              <a:ext cx="228600" cy="228600"/>
            </a:xfrm>
            <a:prstGeom prst="ellipse">
              <a:avLst/>
            </a:prstGeom>
            <a:solidFill>
              <a:srgbClr val="C1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FC6DBA6C-FEF6-4F37-96AF-A0D8E2B81922}"/>
              </a:ext>
            </a:extLst>
          </p:cNvPr>
          <p:cNvSpPr/>
          <p:nvPr userDrawn="1"/>
        </p:nvSpPr>
        <p:spPr>
          <a:xfrm>
            <a:off x="1560" y="-6770"/>
            <a:ext cx="9222463" cy="850392"/>
          </a:xfrm>
          <a:prstGeom prst="rect">
            <a:avLst/>
          </a:prstGeom>
          <a:solidFill>
            <a:srgbClr val="A9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5B7D42B-32B6-48AD-BA96-91E94AA542EB}"/>
              </a:ext>
            </a:extLst>
          </p:cNvPr>
          <p:cNvSpPr txBox="1"/>
          <p:nvPr userDrawn="1"/>
        </p:nvSpPr>
        <p:spPr>
          <a:xfrm>
            <a:off x="595408" y="-11609"/>
            <a:ext cx="8050651" cy="830997"/>
          </a:xfrm>
          <a:prstGeom prst="rect">
            <a:avLst/>
          </a:prstGeom>
          <a:noFill/>
        </p:spPr>
        <p:txBody>
          <a:bodyPr wrap="square" rtlCol="0">
            <a:spAutoFit/>
          </a:bodyPr>
          <a:lstStyle/>
          <a:p>
            <a:pPr algn="ctr"/>
            <a:r>
              <a:rPr lang="en-US" sz="4800" b="0" spc="200" baseline="0" dirty="0">
                <a:solidFill>
                  <a:schemeClr val="bg2"/>
                </a:solidFill>
                <a:latin typeface="+mj-lt"/>
              </a:rPr>
              <a:t>FINANCE</a:t>
            </a:r>
          </a:p>
        </p:txBody>
      </p:sp>
      <p:sp>
        <p:nvSpPr>
          <p:cNvPr id="19" name="Rectangle 18">
            <a:extLst>
              <a:ext uri="{FF2B5EF4-FFF2-40B4-BE49-F238E27FC236}">
                <a16:creationId xmlns:a16="http://schemas.microsoft.com/office/drawing/2014/main" id="{FC6DBA6C-FEF6-4F37-96AF-A0D8E2B81922}"/>
              </a:ext>
            </a:extLst>
          </p:cNvPr>
          <p:cNvSpPr/>
          <p:nvPr userDrawn="1"/>
        </p:nvSpPr>
        <p:spPr>
          <a:xfrm>
            <a:off x="0" y="6309360"/>
            <a:ext cx="12193560" cy="548640"/>
          </a:xfrm>
          <a:prstGeom prst="rect">
            <a:avLst/>
          </a:prstGeom>
          <a:solidFill>
            <a:srgbClr val="A9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ng">
            <a:extLst>
              <a:ext uri="{FF2B5EF4-FFF2-40B4-BE49-F238E27FC236}">
                <a16:creationId xmlns:a16="http://schemas.microsoft.com/office/drawing/2014/main" id="{50AAA0C0-E6E2-4D3B-A306-8EC7D4DF1F0A}"/>
              </a:ext>
            </a:extLst>
          </p:cNvPr>
          <p:cNvSpPr/>
          <p:nvPr userDrawn="1"/>
        </p:nvSpPr>
        <p:spPr>
          <a:xfrm>
            <a:off x="10588507" y="525722"/>
            <a:ext cx="246888" cy="24688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4194E38-4B19-423A-9636-D2475FEFBC60}"/>
              </a:ext>
            </a:extLst>
          </p:cNvPr>
          <p:cNvPicPr>
            <a:picLocks/>
          </p:cNvPicPr>
          <p:nvPr userDrawn="1"/>
        </p:nvPicPr>
        <p:blipFill>
          <a:blip r:embed="rId3"/>
          <a:stretch>
            <a:fillRect/>
          </a:stretch>
        </p:blipFill>
        <p:spPr>
          <a:xfrm>
            <a:off x="1857048" y="6343890"/>
            <a:ext cx="475501" cy="475501"/>
          </a:xfrm>
          <a:prstGeom prst="rect">
            <a:avLst/>
          </a:prstGeom>
        </p:spPr>
      </p:pic>
      <p:pic>
        <p:nvPicPr>
          <p:cNvPr id="22" name="Picture 21">
            <a:extLst>
              <a:ext uri="{FF2B5EF4-FFF2-40B4-BE49-F238E27FC236}">
                <a16:creationId xmlns:a16="http://schemas.microsoft.com/office/drawing/2014/main" id="{7CA29AC2-1385-4CD0-A03F-DD4912B01FAB}"/>
              </a:ext>
            </a:extLst>
          </p:cNvPr>
          <p:cNvPicPr>
            <a:picLocks/>
          </p:cNvPicPr>
          <p:nvPr userDrawn="1"/>
        </p:nvPicPr>
        <p:blipFill>
          <a:blip r:embed="rId4"/>
          <a:stretch>
            <a:fillRect/>
          </a:stretch>
        </p:blipFill>
        <p:spPr>
          <a:xfrm>
            <a:off x="9824884" y="6320971"/>
            <a:ext cx="543180" cy="543180"/>
          </a:xfrm>
          <a:prstGeom prst="rect">
            <a:avLst/>
          </a:prstGeom>
        </p:spPr>
      </p:pic>
      <p:pic>
        <p:nvPicPr>
          <p:cNvPr id="3" name="Picture 2">
            <a:extLst>
              <a:ext uri="{FF2B5EF4-FFF2-40B4-BE49-F238E27FC236}">
                <a16:creationId xmlns:a16="http://schemas.microsoft.com/office/drawing/2014/main" id="{99B2F42C-E938-48B6-B047-C54B85769997}"/>
              </a:ext>
            </a:extLst>
          </p:cNvPr>
          <p:cNvPicPr>
            <a:picLocks noChangeAspect="1"/>
          </p:cNvPicPr>
          <p:nvPr userDrawn="1"/>
        </p:nvPicPr>
        <p:blipFill>
          <a:blip r:embed="rId5"/>
          <a:stretch>
            <a:fillRect/>
          </a:stretch>
        </p:blipFill>
        <p:spPr>
          <a:xfrm>
            <a:off x="2705297" y="6339283"/>
            <a:ext cx="6669602" cy="566977"/>
          </a:xfrm>
          <a:prstGeom prst="rect">
            <a:avLst/>
          </a:prstGeom>
        </p:spPr>
      </p:pic>
    </p:spTree>
    <p:extLst>
      <p:ext uri="{BB962C8B-B14F-4D97-AF65-F5344CB8AC3E}">
        <p14:creationId xmlns:p14="http://schemas.microsoft.com/office/powerpoint/2010/main" val="4220414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CE726F9-CFE3-4830-887A-2345CBE9900B}"/>
              </a:ext>
            </a:extLst>
          </p:cNvPr>
          <p:cNvGrpSpPr/>
          <p:nvPr userDrawn="1"/>
        </p:nvGrpSpPr>
        <p:grpSpPr>
          <a:xfrm>
            <a:off x="9224023" y="-6770"/>
            <a:ext cx="2969537" cy="850392"/>
            <a:chOff x="0" y="0"/>
            <a:chExt cx="2969537" cy="850392"/>
          </a:xfrm>
        </p:grpSpPr>
        <p:sp>
          <p:nvSpPr>
            <p:cNvPr id="7" name="Rectangle 6">
              <a:extLst>
                <a:ext uri="{FF2B5EF4-FFF2-40B4-BE49-F238E27FC236}">
                  <a16:creationId xmlns:a16="http://schemas.microsoft.com/office/drawing/2014/main" id="{7349FDB6-0DBE-4F97-B15E-765197B52357}"/>
                </a:ext>
              </a:extLst>
            </p:cNvPr>
            <p:cNvSpPr/>
            <p:nvPr userDrawn="1"/>
          </p:nvSpPr>
          <p:spPr>
            <a:xfrm>
              <a:off x="0" y="0"/>
              <a:ext cx="2969537" cy="85039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4BCD1D3-D923-479D-98A9-F48317ECE8CA}"/>
                </a:ext>
              </a:extLst>
            </p:cNvPr>
            <p:cNvSpPr txBox="1"/>
            <p:nvPr userDrawn="1"/>
          </p:nvSpPr>
          <p:spPr>
            <a:xfrm>
              <a:off x="114300" y="0"/>
              <a:ext cx="2855237" cy="584775"/>
            </a:xfrm>
            <a:prstGeom prst="rect">
              <a:avLst/>
            </a:prstGeom>
            <a:noFill/>
          </p:spPr>
          <p:txBody>
            <a:bodyPr wrap="square" rtlCol="0">
              <a:spAutoFit/>
            </a:bodyPr>
            <a:lstStyle/>
            <a:p>
              <a:r>
                <a:rPr lang="en-US" sz="3200" b="0" dirty="0">
                  <a:solidFill>
                    <a:schemeClr val="tx2">
                      <a:lumMod val="75000"/>
                    </a:schemeClr>
                  </a:solidFill>
                  <a:latin typeface="Franklin Gothic Medium" panose="020B0603020102020204" pitchFamily="34" charset="0"/>
                </a:rPr>
                <a:t>PCS Scorecard</a:t>
              </a:r>
            </a:p>
          </p:txBody>
        </p:sp>
        <p:sp>
          <p:nvSpPr>
            <p:cNvPr id="9" name="Oval 8">
              <a:extLst>
                <a:ext uri="{FF2B5EF4-FFF2-40B4-BE49-F238E27FC236}">
                  <a16:creationId xmlns:a16="http://schemas.microsoft.com/office/drawing/2014/main" id="{425AD458-E34B-4DCF-A63D-D119CE92E8F0}"/>
                </a:ext>
              </a:extLst>
            </p:cNvPr>
            <p:cNvSpPr/>
            <p:nvPr userDrawn="1"/>
          </p:nvSpPr>
          <p:spPr>
            <a:xfrm>
              <a:off x="234764" y="549813"/>
              <a:ext cx="228600" cy="228600"/>
            </a:xfrm>
            <a:prstGeom prst="ellipse">
              <a:avLst/>
            </a:prstGeom>
            <a:solidFill>
              <a:srgbClr val="F4B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380A5F47-400C-438A-BE12-3B8047B3C9C1}"/>
                </a:ext>
              </a:extLst>
            </p:cNvPr>
            <p:cNvSpPr/>
            <p:nvPr userDrawn="1"/>
          </p:nvSpPr>
          <p:spPr>
            <a:xfrm>
              <a:off x="616605" y="549813"/>
              <a:ext cx="228600" cy="228600"/>
            </a:xfrm>
            <a:prstGeom prst="ellipse">
              <a:avLst/>
            </a:prstGeom>
            <a:solidFill>
              <a:srgbClr val="9BC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795BE8F-5FAB-471F-8103-690B6BB33242}"/>
                </a:ext>
              </a:extLst>
            </p:cNvPr>
            <p:cNvSpPr/>
            <p:nvPr userDrawn="1"/>
          </p:nvSpPr>
          <p:spPr>
            <a:xfrm>
              <a:off x="998446" y="549813"/>
              <a:ext cx="228600" cy="228600"/>
            </a:xfrm>
            <a:prstGeom prst="ellips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0A4E0EA-86BC-4B65-9FDE-C7E2FC427A43}"/>
                </a:ext>
              </a:extLst>
            </p:cNvPr>
            <p:cNvSpPr/>
            <p:nvPr userDrawn="1"/>
          </p:nvSpPr>
          <p:spPr>
            <a:xfrm>
              <a:off x="1380287" y="549813"/>
              <a:ext cx="228600" cy="228600"/>
            </a:xfrm>
            <a:prstGeom prst="ellipse">
              <a:avLst/>
            </a:prstGeom>
            <a:solidFill>
              <a:srgbClr val="A9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1133BC9-3029-4A17-970C-AED18A5F1FF9}"/>
                </a:ext>
              </a:extLst>
            </p:cNvPr>
            <p:cNvSpPr/>
            <p:nvPr userDrawn="1"/>
          </p:nvSpPr>
          <p:spPr>
            <a:xfrm>
              <a:off x="1762128" y="549813"/>
              <a:ext cx="228600" cy="228600"/>
            </a:xfrm>
            <a:prstGeom prst="ellipse">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4E8F753-3671-4083-934D-A23157AB2E55}"/>
                </a:ext>
              </a:extLst>
            </p:cNvPr>
            <p:cNvSpPr/>
            <p:nvPr userDrawn="1"/>
          </p:nvSpPr>
          <p:spPr>
            <a:xfrm>
              <a:off x="2143969" y="549813"/>
              <a:ext cx="228600" cy="228600"/>
            </a:xfrm>
            <a:prstGeom prst="ellipse">
              <a:avLst/>
            </a:prstGeom>
            <a:solidFill>
              <a:srgbClr val="FFF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76FC48-5DE5-419C-A041-9634F013FEA0}"/>
                </a:ext>
              </a:extLst>
            </p:cNvPr>
            <p:cNvSpPr/>
            <p:nvPr userDrawn="1"/>
          </p:nvSpPr>
          <p:spPr>
            <a:xfrm>
              <a:off x="2525808" y="549813"/>
              <a:ext cx="228600" cy="228600"/>
            </a:xfrm>
            <a:prstGeom prst="ellipse">
              <a:avLst/>
            </a:prstGeom>
            <a:solidFill>
              <a:srgbClr val="C1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FC6DBA6C-FEF6-4F37-96AF-A0D8E2B81922}"/>
              </a:ext>
            </a:extLst>
          </p:cNvPr>
          <p:cNvSpPr/>
          <p:nvPr userDrawn="1"/>
        </p:nvSpPr>
        <p:spPr>
          <a:xfrm>
            <a:off x="1560" y="-6770"/>
            <a:ext cx="9222463" cy="850392"/>
          </a:xfrm>
          <a:prstGeom prst="rect">
            <a:avLst/>
          </a:prstGeom>
          <a:solidFill>
            <a:srgbClr val="FF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5B7D42B-32B6-48AD-BA96-91E94AA542EB}"/>
              </a:ext>
            </a:extLst>
          </p:cNvPr>
          <p:cNvSpPr txBox="1"/>
          <p:nvPr userDrawn="1"/>
        </p:nvSpPr>
        <p:spPr>
          <a:xfrm>
            <a:off x="595408" y="-11609"/>
            <a:ext cx="8050651" cy="830997"/>
          </a:xfrm>
          <a:prstGeom prst="rect">
            <a:avLst/>
          </a:prstGeom>
          <a:noFill/>
        </p:spPr>
        <p:txBody>
          <a:bodyPr wrap="square" rtlCol="0">
            <a:spAutoFit/>
          </a:bodyPr>
          <a:lstStyle/>
          <a:p>
            <a:pPr algn="ctr"/>
            <a:r>
              <a:rPr lang="en-US" sz="4800" b="0" spc="200" baseline="0" dirty="0">
                <a:solidFill>
                  <a:schemeClr val="bg2"/>
                </a:solidFill>
                <a:latin typeface="+mj-lt"/>
              </a:rPr>
              <a:t>COMMUNITY</a:t>
            </a:r>
          </a:p>
        </p:txBody>
      </p:sp>
      <p:sp>
        <p:nvSpPr>
          <p:cNvPr id="19" name="Rectangle 18">
            <a:extLst>
              <a:ext uri="{FF2B5EF4-FFF2-40B4-BE49-F238E27FC236}">
                <a16:creationId xmlns:a16="http://schemas.microsoft.com/office/drawing/2014/main" id="{FC6DBA6C-FEF6-4F37-96AF-A0D8E2B81922}"/>
              </a:ext>
            </a:extLst>
          </p:cNvPr>
          <p:cNvSpPr/>
          <p:nvPr userDrawn="1"/>
        </p:nvSpPr>
        <p:spPr>
          <a:xfrm>
            <a:off x="0" y="6309360"/>
            <a:ext cx="12193560" cy="548640"/>
          </a:xfrm>
          <a:prstGeom prst="rect">
            <a:avLst/>
          </a:prstGeom>
          <a:solidFill>
            <a:srgbClr val="FF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ng">
            <a:extLst>
              <a:ext uri="{FF2B5EF4-FFF2-40B4-BE49-F238E27FC236}">
                <a16:creationId xmlns:a16="http://schemas.microsoft.com/office/drawing/2014/main" id="{A2DFF750-A204-4928-BFC1-7188CC42C588}"/>
              </a:ext>
            </a:extLst>
          </p:cNvPr>
          <p:cNvSpPr/>
          <p:nvPr userDrawn="1"/>
        </p:nvSpPr>
        <p:spPr>
          <a:xfrm>
            <a:off x="10965587" y="525722"/>
            <a:ext cx="246888" cy="24688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6665451-8EAF-4E28-9112-0321C859EB8E}"/>
              </a:ext>
            </a:extLst>
          </p:cNvPr>
          <p:cNvPicPr>
            <a:picLocks noChangeAspect="1"/>
          </p:cNvPicPr>
          <p:nvPr userDrawn="1"/>
        </p:nvPicPr>
        <p:blipFill>
          <a:blip r:embed="rId2"/>
          <a:stretch>
            <a:fillRect/>
          </a:stretch>
        </p:blipFill>
        <p:spPr>
          <a:xfrm>
            <a:off x="2456753" y="6343245"/>
            <a:ext cx="7297544" cy="566977"/>
          </a:xfrm>
          <a:prstGeom prst="rect">
            <a:avLst/>
          </a:prstGeom>
        </p:spPr>
      </p:pic>
      <p:pic>
        <p:nvPicPr>
          <p:cNvPr id="22" name="Picture 21">
            <a:extLst>
              <a:ext uri="{FF2B5EF4-FFF2-40B4-BE49-F238E27FC236}">
                <a16:creationId xmlns:a16="http://schemas.microsoft.com/office/drawing/2014/main" id="{DE7079CD-DECC-4517-BCB3-2D55E7407197}"/>
              </a:ext>
            </a:extLst>
          </p:cNvPr>
          <p:cNvPicPr>
            <a:picLocks/>
          </p:cNvPicPr>
          <p:nvPr userDrawn="1"/>
        </p:nvPicPr>
        <p:blipFill>
          <a:blip r:embed="rId3"/>
          <a:stretch>
            <a:fillRect/>
          </a:stretch>
        </p:blipFill>
        <p:spPr>
          <a:xfrm>
            <a:off x="1857048" y="6343890"/>
            <a:ext cx="475501" cy="475501"/>
          </a:xfrm>
          <a:prstGeom prst="rect">
            <a:avLst/>
          </a:prstGeom>
        </p:spPr>
      </p:pic>
      <p:pic>
        <p:nvPicPr>
          <p:cNvPr id="23" name="Picture 22">
            <a:extLst>
              <a:ext uri="{FF2B5EF4-FFF2-40B4-BE49-F238E27FC236}">
                <a16:creationId xmlns:a16="http://schemas.microsoft.com/office/drawing/2014/main" id="{60E33707-AB6A-471E-967E-E9688592E393}"/>
              </a:ext>
            </a:extLst>
          </p:cNvPr>
          <p:cNvPicPr>
            <a:picLocks/>
          </p:cNvPicPr>
          <p:nvPr userDrawn="1"/>
        </p:nvPicPr>
        <p:blipFill>
          <a:blip r:embed="rId4"/>
          <a:stretch>
            <a:fillRect/>
          </a:stretch>
        </p:blipFill>
        <p:spPr>
          <a:xfrm>
            <a:off x="9824884" y="6320971"/>
            <a:ext cx="543180" cy="543180"/>
          </a:xfrm>
          <a:prstGeom prst="rect">
            <a:avLst/>
          </a:prstGeom>
        </p:spPr>
      </p:pic>
    </p:spTree>
    <p:extLst>
      <p:ext uri="{BB962C8B-B14F-4D97-AF65-F5344CB8AC3E}">
        <p14:creationId xmlns:p14="http://schemas.microsoft.com/office/powerpoint/2010/main" val="2681199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alphaModFix amt="20000"/>
            <a:lum/>
          </a:blip>
          <a:srcRect/>
          <a:stretch>
            <a:fillRect t="-9000" b="-9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CE726F9-CFE3-4830-887A-2345CBE9900B}"/>
              </a:ext>
            </a:extLst>
          </p:cNvPr>
          <p:cNvGrpSpPr/>
          <p:nvPr userDrawn="1"/>
        </p:nvGrpSpPr>
        <p:grpSpPr>
          <a:xfrm>
            <a:off x="9224023" y="-6770"/>
            <a:ext cx="2969537" cy="850392"/>
            <a:chOff x="0" y="0"/>
            <a:chExt cx="2969537" cy="850392"/>
          </a:xfrm>
        </p:grpSpPr>
        <p:sp>
          <p:nvSpPr>
            <p:cNvPr id="7" name="Rectangle 6">
              <a:extLst>
                <a:ext uri="{FF2B5EF4-FFF2-40B4-BE49-F238E27FC236}">
                  <a16:creationId xmlns:a16="http://schemas.microsoft.com/office/drawing/2014/main" id="{7349FDB6-0DBE-4F97-B15E-765197B52357}"/>
                </a:ext>
              </a:extLst>
            </p:cNvPr>
            <p:cNvSpPr/>
            <p:nvPr userDrawn="1"/>
          </p:nvSpPr>
          <p:spPr>
            <a:xfrm>
              <a:off x="0" y="0"/>
              <a:ext cx="2969537" cy="85039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4BCD1D3-D923-479D-98A9-F48317ECE8CA}"/>
                </a:ext>
              </a:extLst>
            </p:cNvPr>
            <p:cNvSpPr txBox="1"/>
            <p:nvPr userDrawn="1"/>
          </p:nvSpPr>
          <p:spPr>
            <a:xfrm>
              <a:off x="114300" y="0"/>
              <a:ext cx="2855237" cy="584775"/>
            </a:xfrm>
            <a:prstGeom prst="rect">
              <a:avLst/>
            </a:prstGeom>
            <a:noFill/>
          </p:spPr>
          <p:txBody>
            <a:bodyPr wrap="square" rtlCol="0">
              <a:spAutoFit/>
            </a:bodyPr>
            <a:lstStyle/>
            <a:p>
              <a:r>
                <a:rPr lang="en-US" sz="3200" b="0" dirty="0">
                  <a:solidFill>
                    <a:schemeClr val="tx2">
                      <a:lumMod val="75000"/>
                    </a:schemeClr>
                  </a:solidFill>
                  <a:latin typeface="Franklin Gothic Medium" panose="020B0603020102020204" pitchFamily="34" charset="0"/>
                </a:rPr>
                <a:t>PCS Scorecard</a:t>
              </a:r>
            </a:p>
          </p:txBody>
        </p:sp>
        <p:sp>
          <p:nvSpPr>
            <p:cNvPr id="9" name="Oval 8">
              <a:extLst>
                <a:ext uri="{FF2B5EF4-FFF2-40B4-BE49-F238E27FC236}">
                  <a16:creationId xmlns:a16="http://schemas.microsoft.com/office/drawing/2014/main" id="{425AD458-E34B-4DCF-A63D-D119CE92E8F0}"/>
                </a:ext>
              </a:extLst>
            </p:cNvPr>
            <p:cNvSpPr/>
            <p:nvPr userDrawn="1"/>
          </p:nvSpPr>
          <p:spPr>
            <a:xfrm>
              <a:off x="234764" y="549813"/>
              <a:ext cx="228600" cy="228600"/>
            </a:xfrm>
            <a:prstGeom prst="ellipse">
              <a:avLst/>
            </a:prstGeom>
            <a:solidFill>
              <a:srgbClr val="F4B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380A5F47-400C-438A-BE12-3B8047B3C9C1}"/>
                </a:ext>
              </a:extLst>
            </p:cNvPr>
            <p:cNvSpPr/>
            <p:nvPr userDrawn="1"/>
          </p:nvSpPr>
          <p:spPr>
            <a:xfrm>
              <a:off x="616605" y="549813"/>
              <a:ext cx="228600" cy="228600"/>
            </a:xfrm>
            <a:prstGeom prst="ellipse">
              <a:avLst/>
            </a:prstGeom>
            <a:solidFill>
              <a:srgbClr val="9BC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795BE8F-5FAB-471F-8103-690B6BB33242}"/>
                </a:ext>
              </a:extLst>
            </p:cNvPr>
            <p:cNvSpPr/>
            <p:nvPr userDrawn="1"/>
          </p:nvSpPr>
          <p:spPr>
            <a:xfrm>
              <a:off x="998446" y="549813"/>
              <a:ext cx="228600" cy="228600"/>
            </a:xfrm>
            <a:prstGeom prst="ellips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0A4E0EA-86BC-4B65-9FDE-C7E2FC427A43}"/>
                </a:ext>
              </a:extLst>
            </p:cNvPr>
            <p:cNvSpPr/>
            <p:nvPr userDrawn="1"/>
          </p:nvSpPr>
          <p:spPr>
            <a:xfrm>
              <a:off x="1380287" y="549813"/>
              <a:ext cx="228600" cy="228600"/>
            </a:xfrm>
            <a:prstGeom prst="ellipse">
              <a:avLst/>
            </a:prstGeom>
            <a:solidFill>
              <a:srgbClr val="A9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1133BC9-3029-4A17-970C-AED18A5F1FF9}"/>
                </a:ext>
              </a:extLst>
            </p:cNvPr>
            <p:cNvSpPr/>
            <p:nvPr userDrawn="1"/>
          </p:nvSpPr>
          <p:spPr>
            <a:xfrm>
              <a:off x="1762128" y="549813"/>
              <a:ext cx="228600" cy="228600"/>
            </a:xfrm>
            <a:prstGeom prst="ellipse">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4E8F753-3671-4083-934D-A23157AB2E55}"/>
                </a:ext>
              </a:extLst>
            </p:cNvPr>
            <p:cNvSpPr/>
            <p:nvPr userDrawn="1"/>
          </p:nvSpPr>
          <p:spPr>
            <a:xfrm>
              <a:off x="2143969" y="549813"/>
              <a:ext cx="228600" cy="228600"/>
            </a:xfrm>
            <a:prstGeom prst="ellipse">
              <a:avLst/>
            </a:prstGeom>
            <a:solidFill>
              <a:srgbClr val="FFF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76FC48-5DE5-419C-A041-9634F013FEA0}"/>
                </a:ext>
              </a:extLst>
            </p:cNvPr>
            <p:cNvSpPr/>
            <p:nvPr userDrawn="1"/>
          </p:nvSpPr>
          <p:spPr>
            <a:xfrm>
              <a:off x="2525808" y="549813"/>
              <a:ext cx="228600" cy="228600"/>
            </a:xfrm>
            <a:prstGeom prst="ellipse">
              <a:avLst/>
            </a:prstGeom>
            <a:solidFill>
              <a:srgbClr val="C1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FC6DBA6C-FEF6-4F37-96AF-A0D8E2B81922}"/>
              </a:ext>
            </a:extLst>
          </p:cNvPr>
          <p:cNvSpPr/>
          <p:nvPr userDrawn="1"/>
        </p:nvSpPr>
        <p:spPr>
          <a:xfrm>
            <a:off x="1560" y="-6770"/>
            <a:ext cx="9222463" cy="850392"/>
          </a:xfrm>
          <a:prstGeom prst="rect">
            <a:avLst/>
          </a:prstGeom>
          <a:solidFill>
            <a:srgbClr val="FF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5B7D42B-32B6-48AD-BA96-91E94AA542EB}"/>
              </a:ext>
            </a:extLst>
          </p:cNvPr>
          <p:cNvSpPr txBox="1"/>
          <p:nvPr userDrawn="1"/>
        </p:nvSpPr>
        <p:spPr>
          <a:xfrm>
            <a:off x="595408" y="-11609"/>
            <a:ext cx="8050651" cy="830997"/>
          </a:xfrm>
          <a:prstGeom prst="rect">
            <a:avLst/>
          </a:prstGeom>
          <a:noFill/>
        </p:spPr>
        <p:txBody>
          <a:bodyPr wrap="square" rtlCol="0">
            <a:spAutoFit/>
          </a:bodyPr>
          <a:lstStyle/>
          <a:p>
            <a:pPr algn="ctr"/>
            <a:r>
              <a:rPr lang="en-US" sz="4800" b="0" spc="200" baseline="0" dirty="0">
                <a:solidFill>
                  <a:schemeClr val="bg2"/>
                </a:solidFill>
                <a:latin typeface="+mj-lt"/>
              </a:rPr>
              <a:t>COMMUNITY</a:t>
            </a:r>
          </a:p>
        </p:txBody>
      </p:sp>
      <p:sp>
        <p:nvSpPr>
          <p:cNvPr id="19" name="Rectangle 18">
            <a:extLst>
              <a:ext uri="{FF2B5EF4-FFF2-40B4-BE49-F238E27FC236}">
                <a16:creationId xmlns:a16="http://schemas.microsoft.com/office/drawing/2014/main" id="{FC6DBA6C-FEF6-4F37-96AF-A0D8E2B81922}"/>
              </a:ext>
            </a:extLst>
          </p:cNvPr>
          <p:cNvSpPr/>
          <p:nvPr userDrawn="1"/>
        </p:nvSpPr>
        <p:spPr>
          <a:xfrm>
            <a:off x="0" y="6309360"/>
            <a:ext cx="12193560" cy="548640"/>
          </a:xfrm>
          <a:prstGeom prst="rect">
            <a:avLst/>
          </a:prstGeom>
          <a:solidFill>
            <a:srgbClr val="FF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ng">
            <a:extLst>
              <a:ext uri="{FF2B5EF4-FFF2-40B4-BE49-F238E27FC236}">
                <a16:creationId xmlns:a16="http://schemas.microsoft.com/office/drawing/2014/main" id="{A2DFF750-A204-4928-BFC1-7188CC42C588}"/>
              </a:ext>
            </a:extLst>
          </p:cNvPr>
          <p:cNvSpPr/>
          <p:nvPr userDrawn="1"/>
        </p:nvSpPr>
        <p:spPr>
          <a:xfrm>
            <a:off x="10965587" y="525722"/>
            <a:ext cx="246888" cy="24688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6665451-8EAF-4E28-9112-0321C859EB8E}"/>
              </a:ext>
            </a:extLst>
          </p:cNvPr>
          <p:cNvPicPr>
            <a:picLocks noChangeAspect="1"/>
          </p:cNvPicPr>
          <p:nvPr userDrawn="1"/>
        </p:nvPicPr>
        <p:blipFill>
          <a:blip r:embed="rId3"/>
          <a:stretch>
            <a:fillRect/>
          </a:stretch>
        </p:blipFill>
        <p:spPr>
          <a:xfrm>
            <a:off x="2456753" y="6343245"/>
            <a:ext cx="7297544" cy="566977"/>
          </a:xfrm>
          <a:prstGeom prst="rect">
            <a:avLst/>
          </a:prstGeom>
        </p:spPr>
      </p:pic>
      <p:pic>
        <p:nvPicPr>
          <p:cNvPr id="22" name="Picture 21">
            <a:extLst>
              <a:ext uri="{FF2B5EF4-FFF2-40B4-BE49-F238E27FC236}">
                <a16:creationId xmlns:a16="http://schemas.microsoft.com/office/drawing/2014/main" id="{DE7079CD-DECC-4517-BCB3-2D55E7407197}"/>
              </a:ext>
            </a:extLst>
          </p:cNvPr>
          <p:cNvPicPr>
            <a:picLocks/>
          </p:cNvPicPr>
          <p:nvPr userDrawn="1"/>
        </p:nvPicPr>
        <p:blipFill>
          <a:blip r:embed="rId4"/>
          <a:stretch>
            <a:fillRect/>
          </a:stretch>
        </p:blipFill>
        <p:spPr>
          <a:xfrm>
            <a:off x="1857048" y="6343890"/>
            <a:ext cx="475501" cy="475501"/>
          </a:xfrm>
          <a:prstGeom prst="rect">
            <a:avLst/>
          </a:prstGeom>
        </p:spPr>
      </p:pic>
      <p:pic>
        <p:nvPicPr>
          <p:cNvPr id="23" name="Picture 22">
            <a:extLst>
              <a:ext uri="{FF2B5EF4-FFF2-40B4-BE49-F238E27FC236}">
                <a16:creationId xmlns:a16="http://schemas.microsoft.com/office/drawing/2014/main" id="{60E33707-AB6A-471E-967E-E9688592E393}"/>
              </a:ext>
            </a:extLst>
          </p:cNvPr>
          <p:cNvPicPr>
            <a:picLocks/>
          </p:cNvPicPr>
          <p:nvPr userDrawn="1"/>
        </p:nvPicPr>
        <p:blipFill>
          <a:blip r:embed="rId5"/>
          <a:stretch>
            <a:fillRect/>
          </a:stretch>
        </p:blipFill>
        <p:spPr>
          <a:xfrm>
            <a:off x="9824884" y="6320971"/>
            <a:ext cx="543180" cy="543180"/>
          </a:xfrm>
          <a:prstGeom prst="rect">
            <a:avLst/>
          </a:prstGeom>
        </p:spPr>
      </p:pic>
    </p:spTree>
    <p:extLst>
      <p:ext uri="{BB962C8B-B14F-4D97-AF65-F5344CB8AC3E}">
        <p14:creationId xmlns:p14="http://schemas.microsoft.com/office/powerpoint/2010/main" val="2745244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CE726F9-CFE3-4830-887A-2345CBE9900B}"/>
              </a:ext>
            </a:extLst>
          </p:cNvPr>
          <p:cNvGrpSpPr/>
          <p:nvPr userDrawn="1"/>
        </p:nvGrpSpPr>
        <p:grpSpPr>
          <a:xfrm>
            <a:off x="9224023" y="-6770"/>
            <a:ext cx="2969537" cy="850392"/>
            <a:chOff x="0" y="0"/>
            <a:chExt cx="2969537" cy="850392"/>
          </a:xfrm>
        </p:grpSpPr>
        <p:sp>
          <p:nvSpPr>
            <p:cNvPr id="7" name="Rectangle 6">
              <a:extLst>
                <a:ext uri="{FF2B5EF4-FFF2-40B4-BE49-F238E27FC236}">
                  <a16:creationId xmlns:a16="http://schemas.microsoft.com/office/drawing/2014/main" id="{7349FDB6-0DBE-4F97-B15E-765197B52357}"/>
                </a:ext>
              </a:extLst>
            </p:cNvPr>
            <p:cNvSpPr/>
            <p:nvPr userDrawn="1"/>
          </p:nvSpPr>
          <p:spPr>
            <a:xfrm>
              <a:off x="0" y="0"/>
              <a:ext cx="2969537" cy="85039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4BCD1D3-D923-479D-98A9-F48317ECE8CA}"/>
                </a:ext>
              </a:extLst>
            </p:cNvPr>
            <p:cNvSpPr txBox="1"/>
            <p:nvPr userDrawn="1"/>
          </p:nvSpPr>
          <p:spPr>
            <a:xfrm>
              <a:off x="114300" y="0"/>
              <a:ext cx="2855237" cy="584775"/>
            </a:xfrm>
            <a:prstGeom prst="rect">
              <a:avLst/>
            </a:prstGeom>
            <a:noFill/>
          </p:spPr>
          <p:txBody>
            <a:bodyPr wrap="square" rtlCol="0">
              <a:spAutoFit/>
            </a:bodyPr>
            <a:lstStyle/>
            <a:p>
              <a:r>
                <a:rPr lang="en-US" sz="3200" b="0" dirty="0">
                  <a:solidFill>
                    <a:schemeClr val="tx2">
                      <a:lumMod val="75000"/>
                    </a:schemeClr>
                  </a:solidFill>
                  <a:latin typeface="Franklin Gothic Medium" panose="020B0603020102020204" pitchFamily="34" charset="0"/>
                </a:rPr>
                <a:t>PCS Scorecard</a:t>
              </a:r>
            </a:p>
          </p:txBody>
        </p:sp>
        <p:sp>
          <p:nvSpPr>
            <p:cNvPr id="9" name="Oval 8">
              <a:extLst>
                <a:ext uri="{FF2B5EF4-FFF2-40B4-BE49-F238E27FC236}">
                  <a16:creationId xmlns:a16="http://schemas.microsoft.com/office/drawing/2014/main" id="{425AD458-E34B-4DCF-A63D-D119CE92E8F0}"/>
                </a:ext>
              </a:extLst>
            </p:cNvPr>
            <p:cNvSpPr/>
            <p:nvPr userDrawn="1"/>
          </p:nvSpPr>
          <p:spPr>
            <a:xfrm>
              <a:off x="234764" y="549813"/>
              <a:ext cx="228600" cy="228600"/>
            </a:xfrm>
            <a:prstGeom prst="ellipse">
              <a:avLst/>
            </a:prstGeom>
            <a:solidFill>
              <a:srgbClr val="F4B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380A5F47-400C-438A-BE12-3B8047B3C9C1}"/>
                </a:ext>
              </a:extLst>
            </p:cNvPr>
            <p:cNvSpPr/>
            <p:nvPr userDrawn="1"/>
          </p:nvSpPr>
          <p:spPr>
            <a:xfrm>
              <a:off x="616605" y="549813"/>
              <a:ext cx="228600" cy="228600"/>
            </a:xfrm>
            <a:prstGeom prst="ellipse">
              <a:avLst/>
            </a:prstGeom>
            <a:solidFill>
              <a:srgbClr val="9BC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795BE8F-5FAB-471F-8103-690B6BB33242}"/>
                </a:ext>
              </a:extLst>
            </p:cNvPr>
            <p:cNvSpPr/>
            <p:nvPr userDrawn="1"/>
          </p:nvSpPr>
          <p:spPr>
            <a:xfrm>
              <a:off x="998446" y="549813"/>
              <a:ext cx="228600" cy="228600"/>
            </a:xfrm>
            <a:prstGeom prst="ellips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0A4E0EA-86BC-4B65-9FDE-C7E2FC427A43}"/>
                </a:ext>
              </a:extLst>
            </p:cNvPr>
            <p:cNvSpPr/>
            <p:nvPr userDrawn="1"/>
          </p:nvSpPr>
          <p:spPr>
            <a:xfrm>
              <a:off x="1380287" y="549813"/>
              <a:ext cx="228600" cy="228600"/>
            </a:xfrm>
            <a:prstGeom prst="ellipse">
              <a:avLst/>
            </a:prstGeom>
            <a:solidFill>
              <a:srgbClr val="A9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1133BC9-3029-4A17-970C-AED18A5F1FF9}"/>
                </a:ext>
              </a:extLst>
            </p:cNvPr>
            <p:cNvSpPr/>
            <p:nvPr userDrawn="1"/>
          </p:nvSpPr>
          <p:spPr>
            <a:xfrm>
              <a:off x="1762128" y="549813"/>
              <a:ext cx="228600" cy="228600"/>
            </a:xfrm>
            <a:prstGeom prst="ellipse">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4E8F753-3671-4083-934D-A23157AB2E55}"/>
                </a:ext>
              </a:extLst>
            </p:cNvPr>
            <p:cNvSpPr/>
            <p:nvPr userDrawn="1"/>
          </p:nvSpPr>
          <p:spPr>
            <a:xfrm>
              <a:off x="2143969" y="549813"/>
              <a:ext cx="228600" cy="228600"/>
            </a:xfrm>
            <a:prstGeom prst="ellipse">
              <a:avLst/>
            </a:prstGeom>
            <a:solidFill>
              <a:srgbClr val="FFF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76FC48-5DE5-419C-A041-9634F013FEA0}"/>
                </a:ext>
              </a:extLst>
            </p:cNvPr>
            <p:cNvSpPr/>
            <p:nvPr userDrawn="1"/>
          </p:nvSpPr>
          <p:spPr>
            <a:xfrm>
              <a:off x="2525808" y="549813"/>
              <a:ext cx="228600" cy="228600"/>
            </a:xfrm>
            <a:prstGeom prst="ellipse">
              <a:avLst/>
            </a:prstGeom>
            <a:solidFill>
              <a:srgbClr val="C1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FC6DBA6C-FEF6-4F37-96AF-A0D8E2B81922}"/>
              </a:ext>
            </a:extLst>
          </p:cNvPr>
          <p:cNvSpPr/>
          <p:nvPr userDrawn="1"/>
        </p:nvSpPr>
        <p:spPr>
          <a:xfrm>
            <a:off x="1560" y="-6770"/>
            <a:ext cx="9222463" cy="850392"/>
          </a:xfrm>
          <a:prstGeom prst="rect">
            <a:avLst/>
          </a:prstGeom>
          <a:solidFill>
            <a:srgbClr val="FFF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5B7D42B-32B6-48AD-BA96-91E94AA542EB}"/>
              </a:ext>
            </a:extLst>
          </p:cNvPr>
          <p:cNvSpPr txBox="1"/>
          <p:nvPr userDrawn="1"/>
        </p:nvSpPr>
        <p:spPr>
          <a:xfrm>
            <a:off x="595408" y="-11609"/>
            <a:ext cx="8050651" cy="830997"/>
          </a:xfrm>
          <a:prstGeom prst="rect">
            <a:avLst/>
          </a:prstGeom>
          <a:noFill/>
          <a:effectLst/>
        </p:spPr>
        <p:txBody>
          <a:bodyPr wrap="square" rtlCol="0">
            <a:spAutoFit/>
          </a:bodyPr>
          <a:lstStyle/>
          <a:p>
            <a:pPr algn="ctr"/>
            <a:r>
              <a:rPr lang="en-US" sz="4800" b="0" spc="200" baseline="0" dirty="0">
                <a:solidFill>
                  <a:schemeClr val="bg2"/>
                </a:solidFill>
                <a:effectLst/>
                <a:latin typeface="+mj-lt"/>
              </a:rPr>
              <a:t>GROWTH</a:t>
            </a:r>
          </a:p>
        </p:txBody>
      </p:sp>
      <p:sp>
        <p:nvSpPr>
          <p:cNvPr id="19" name="Rectangle 18">
            <a:extLst>
              <a:ext uri="{FF2B5EF4-FFF2-40B4-BE49-F238E27FC236}">
                <a16:creationId xmlns:a16="http://schemas.microsoft.com/office/drawing/2014/main" id="{FC6DBA6C-FEF6-4F37-96AF-A0D8E2B81922}"/>
              </a:ext>
            </a:extLst>
          </p:cNvPr>
          <p:cNvSpPr/>
          <p:nvPr userDrawn="1"/>
        </p:nvSpPr>
        <p:spPr>
          <a:xfrm>
            <a:off x="1560" y="6315456"/>
            <a:ext cx="12193560" cy="548640"/>
          </a:xfrm>
          <a:prstGeom prst="rect">
            <a:avLst/>
          </a:prstGeom>
          <a:solidFill>
            <a:srgbClr val="FFF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ng">
            <a:extLst>
              <a:ext uri="{FF2B5EF4-FFF2-40B4-BE49-F238E27FC236}">
                <a16:creationId xmlns:a16="http://schemas.microsoft.com/office/drawing/2014/main" id="{08E462A5-44E0-4CF1-A989-F9FF72548E05}"/>
              </a:ext>
            </a:extLst>
          </p:cNvPr>
          <p:cNvSpPr/>
          <p:nvPr userDrawn="1"/>
        </p:nvSpPr>
        <p:spPr>
          <a:xfrm>
            <a:off x="11352081" y="525722"/>
            <a:ext cx="246888" cy="24688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7E439CF-D646-4C5A-B0A5-35003DC5CF18}"/>
              </a:ext>
            </a:extLst>
          </p:cNvPr>
          <p:cNvPicPr>
            <a:picLocks noChangeAspect="1"/>
          </p:cNvPicPr>
          <p:nvPr userDrawn="1"/>
        </p:nvPicPr>
        <p:blipFill>
          <a:blip r:embed="rId2"/>
          <a:stretch>
            <a:fillRect/>
          </a:stretch>
        </p:blipFill>
        <p:spPr>
          <a:xfrm>
            <a:off x="2394184" y="6354810"/>
            <a:ext cx="7529213" cy="566977"/>
          </a:xfrm>
          <a:prstGeom prst="rect">
            <a:avLst/>
          </a:prstGeom>
        </p:spPr>
      </p:pic>
      <p:pic>
        <p:nvPicPr>
          <p:cNvPr id="22" name="Picture 21">
            <a:extLst>
              <a:ext uri="{FF2B5EF4-FFF2-40B4-BE49-F238E27FC236}">
                <a16:creationId xmlns:a16="http://schemas.microsoft.com/office/drawing/2014/main" id="{C4A13795-4F16-4C63-8710-8083202A4771}"/>
              </a:ext>
            </a:extLst>
          </p:cNvPr>
          <p:cNvPicPr>
            <a:picLocks/>
          </p:cNvPicPr>
          <p:nvPr userDrawn="1"/>
        </p:nvPicPr>
        <p:blipFill>
          <a:blip r:embed="rId3"/>
          <a:stretch>
            <a:fillRect/>
          </a:stretch>
        </p:blipFill>
        <p:spPr>
          <a:xfrm>
            <a:off x="1857048" y="6343890"/>
            <a:ext cx="475501" cy="475501"/>
          </a:xfrm>
          <a:prstGeom prst="rect">
            <a:avLst/>
          </a:prstGeom>
        </p:spPr>
      </p:pic>
      <p:pic>
        <p:nvPicPr>
          <p:cNvPr id="23" name="Picture 22">
            <a:extLst>
              <a:ext uri="{FF2B5EF4-FFF2-40B4-BE49-F238E27FC236}">
                <a16:creationId xmlns:a16="http://schemas.microsoft.com/office/drawing/2014/main" id="{DBDE762D-1C25-4EFA-82B8-87D14DFA5C63}"/>
              </a:ext>
            </a:extLst>
          </p:cNvPr>
          <p:cNvPicPr>
            <a:picLocks/>
          </p:cNvPicPr>
          <p:nvPr userDrawn="1"/>
        </p:nvPicPr>
        <p:blipFill>
          <a:blip r:embed="rId4"/>
          <a:stretch>
            <a:fillRect/>
          </a:stretch>
        </p:blipFill>
        <p:spPr>
          <a:xfrm>
            <a:off x="9824884" y="6320971"/>
            <a:ext cx="543180" cy="543180"/>
          </a:xfrm>
          <a:prstGeom prst="rect">
            <a:avLst/>
          </a:prstGeom>
        </p:spPr>
      </p:pic>
    </p:spTree>
    <p:extLst>
      <p:ext uri="{BB962C8B-B14F-4D97-AF65-F5344CB8AC3E}">
        <p14:creationId xmlns:p14="http://schemas.microsoft.com/office/powerpoint/2010/main" val="4059626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alphaModFix amt="20000"/>
            <a:lum/>
          </a:blip>
          <a:srcRect/>
          <a:stretch>
            <a:fillRect t="-9000" b="-9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CE726F9-CFE3-4830-887A-2345CBE9900B}"/>
              </a:ext>
            </a:extLst>
          </p:cNvPr>
          <p:cNvGrpSpPr/>
          <p:nvPr userDrawn="1"/>
        </p:nvGrpSpPr>
        <p:grpSpPr>
          <a:xfrm>
            <a:off x="9224023" y="-6770"/>
            <a:ext cx="2969537" cy="850392"/>
            <a:chOff x="0" y="0"/>
            <a:chExt cx="2969537" cy="850392"/>
          </a:xfrm>
        </p:grpSpPr>
        <p:sp>
          <p:nvSpPr>
            <p:cNvPr id="7" name="Rectangle 6">
              <a:extLst>
                <a:ext uri="{FF2B5EF4-FFF2-40B4-BE49-F238E27FC236}">
                  <a16:creationId xmlns:a16="http://schemas.microsoft.com/office/drawing/2014/main" id="{7349FDB6-0DBE-4F97-B15E-765197B52357}"/>
                </a:ext>
              </a:extLst>
            </p:cNvPr>
            <p:cNvSpPr/>
            <p:nvPr userDrawn="1"/>
          </p:nvSpPr>
          <p:spPr>
            <a:xfrm>
              <a:off x="0" y="0"/>
              <a:ext cx="2969537" cy="85039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4BCD1D3-D923-479D-98A9-F48317ECE8CA}"/>
                </a:ext>
              </a:extLst>
            </p:cNvPr>
            <p:cNvSpPr txBox="1"/>
            <p:nvPr userDrawn="1"/>
          </p:nvSpPr>
          <p:spPr>
            <a:xfrm>
              <a:off x="114300" y="0"/>
              <a:ext cx="2855237" cy="584775"/>
            </a:xfrm>
            <a:prstGeom prst="rect">
              <a:avLst/>
            </a:prstGeom>
            <a:noFill/>
          </p:spPr>
          <p:txBody>
            <a:bodyPr wrap="square" rtlCol="0">
              <a:spAutoFit/>
            </a:bodyPr>
            <a:lstStyle/>
            <a:p>
              <a:r>
                <a:rPr lang="en-US" sz="3200" b="0" dirty="0">
                  <a:solidFill>
                    <a:schemeClr val="tx2">
                      <a:lumMod val="75000"/>
                    </a:schemeClr>
                  </a:solidFill>
                  <a:latin typeface="Franklin Gothic Medium" panose="020B0603020102020204" pitchFamily="34" charset="0"/>
                </a:rPr>
                <a:t>PCS Scorecard</a:t>
              </a:r>
            </a:p>
          </p:txBody>
        </p:sp>
        <p:sp>
          <p:nvSpPr>
            <p:cNvPr id="9" name="Oval 8">
              <a:extLst>
                <a:ext uri="{FF2B5EF4-FFF2-40B4-BE49-F238E27FC236}">
                  <a16:creationId xmlns:a16="http://schemas.microsoft.com/office/drawing/2014/main" id="{425AD458-E34B-4DCF-A63D-D119CE92E8F0}"/>
                </a:ext>
              </a:extLst>
            </p:cNvPr>
            <p:cNvSpPr/>
            <p:nvPr userDrawn="1"/>
          </p:nvSpPr>
          <p:spPr>
            <a:xfrm>
              <a:off x="234764" y="549813"/>
              <a:ext cx="228600" cy="228600"/>
            </a:xfrm>
            <a:prstGeom prst="ellipse">
              <a:avLst/>
            </a:prstGeom>
            <a:solidFill>
              <a:srgbClr val="F4B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380A5F47-400C-438A-BE12-3B8047B3C9C1}"/>
                </a:ext>
              </a:extLst>
            </p:cNvPr>
            <p:cNvSpPr/>
            <p:nvPr userDrawn="1"/>
          </p:nvSpPr>
          <p:spPr>
            <a:xfrm>
              <a:off x="616605" y="549813"/>
              <a:ext cx="228600" cy="228600"/>
            </a:xfrm>
            <a:prstGeom prst="ellipse">
              <a:avLst/>
            </a:prstGeom>
            <a:solidFill>
              <a:srgbClr val="9BC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795BE8F-5FAB-471F-8103-690B6BB33242}"/>
                </a:ext>
              </a:extLst>
            </p:cNvPr>
            <p:cNvSpPr/>
            <p:nvPr userDrawn="1"/>
          </p:nvSpPr>
          <p:spPr>
            <a:xfrm>
              <a:off x="998446" y="549813"/>
              <a:ext cx="228600" cy="228600"/>
            </a:xfrm>
            <a:prstGeom prst="ellips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0A4E0EA-86BC-4B65-9FDE-C7E2FC427A43}"/>
                </a:ext>
              </a:extLst>
            </p:cNvPr>
            <p:cNvSpPr/>
            <p:nvPr userDrawn="1"/>
          </p:nvSpPr>
          <p:spPr>
            <a:xfrm>
              <a:off x="1380287" y="549813"/>
              <a:ext cx="228600" cy="228600"/>
            </a:xfrm>
            <a:prstGeom prst="ellipse">
              <a:avLst/>
            </a:prstGeom>
            <a:solidFill>
              <a:srgbClr val="A9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1133BC9-3029-4A17-970C-AED18A5F1FF9}"/>
                </a:ext>
              </a:extLst>
            </p:cNvPr>
            <p:cNvSpPr/>
            <p:nvPr userDrawn="1"/>
          </p:nvSpPr>
          <p:spPr>
            <a:xfrm>
              <a:off x="1762128" y="549813"/>
              <a:ext cx="228600" cy="228600"/>
            </a:xfrm>
            <a:prstGeom prst="ellipse">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4E8F753-3671-4083-934D-A23157AB2E55}"/>
                </a:ext>
              </a:extLst>
            </p:cNvPr>
            <p:cNvSpPr/>
            <p:nvPr userDrawn="1"/>
          </p:nvSpPr>
          <p:spPr>
            <a:xfrm>
              <a:off x="2143969" y="549813"/>
              <a:ext cx="228600" cy="228600"/>
            </a:xfrm>
            <a:prstGeom prst="ellipse">
              <a:avLst/>
            </a:prstGeom>
            <a:solidFill>
              <a:srgbClr val="FFF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76FC48-5DE5-419C-A041-9634F013FEA0}"/>
                </a:ext>
              </a:extLst>
            </p:cNvPr>
            <p:cNvSpPr/>
            <p:nvPr userDrawn="1"/>
          </p:nvSpPr>
          <p:spPr>
            <a:xfrm>
              <a:off x="2525808" y="549813"/>
              <a:ext cx="228600" cy="228600"/>
            </a:xfrm>
            <a:prstGeom prst="ellipse">
              <a:avLst/>
            </a:prstGeom>
            <a:solidFill>
              <a:srgbClr val="C1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FC6DBA6C-FEF6-4F37-96AF-A0D8E2B81922}"/>
              </a:ext>
            </a:extLst>
          </p:cNvPr>
          <p:cNvSpPr/>
          <p:nvPr userDrawn="1"/>
        </p:nvSpPr>
        <p:spPr>
          <a:xfrm>
            <a:off x="1560" y="-6770"/>
            <a:ext cx="9222463" cy="850392"/>
          </a:xfrm>
          <a:prstGeom prst="rect">
            <a:avLst/>
          </a:prstGeom>
          <a:solidFill>
            <a:srgbClr val="FFF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5B7D42B-32B6-48AD-BA96-91E94AA542EB}"/>
              </a:ext>
            </a:extLst>
          </p:cNvPr>
          <p:cNvSpPr txBox="1"/>
          <p:nvPr userDrawn="1"/>
        </p:nvSpPr>
        <p:spPr>
          <a:xfrm>
            <a:off x="595408" y="-11609"/>
            <a:ext cx="8050651" cy="830997"/>
          </a:xfrm>
          <a:prstGeom prst="rect">
            <a:avLst/>
          </a:prstGeom>
          <a:noFill/>
          <a:effectLst/>
        </p:spPr>
        <p:txBody>
          <a:bodyPr wrap="square" rtlCol="0">
            <a:spAutoFit/>
          </a:bodyPr>
          <a:lstStyle/>
          <a:p>
            <a:pPr algn="ctr"/>
            <a:r>
              <a:rPr lang="en-US" sz="4800" b="0" spc="200" baseline="0" dirty="0">
                <a:solidFill>
                  <a:schemeClr val="bg2"/>
                </a:solidFill>
                <a:effectLst/>
                <a:latin typeface="+mj-lt"/>
              </a:rPr>
              <a:t>GROWTH</a:t>
            </a:r>
          </a:p>
        </p:txBody>
      </p:sp>
      <p:sp>
        <p:nvSpPr>
          <p:cNvPr id="19" name="Rectangle 18">
            <a:extLst>
              <a:ext uri="{FF2B5EF4-FFF2-40B4-BE49-F238E27FC236}">
                <a16:creationId xmlns:a16="http://schemas.microsoft.com/office/drawing/2014/main" id="{FC6DBA6C-FEF6-4F37-96AF-A0D8E2B81922}"/>
              </a:ext>
            </a:extLst>
          </p:cNvPr>
          <p:cNvSpPr/>
          <p:nvPr userDrawn="1"/>
        </p:nvSpPr>
        <p:spPr>
          <a:xfrm>
            <a:off x="1560" y="6315456"/>
            <a:ext cx="12193560" cy="548640"/>
          </a:xfrm>
          <a:prstGeom prst="rect">
            <a:avLst/>
          </a:prstGeom>
          <a:solidFill>
            <a:srgbClr val="FFF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ng">
            <a:extLst>
              <a:ext uri="{FF2B5EF4-FFF2-40B4-BE49-F238E27FC236}">
                <a16:creationId xmlns:a16="http://schemas.microsoft.com/office/drawing/2014/main" id="{08E462A5-44E0-4CF1-A989-F9FF72548E05}"/>
              </a:ext>
            </a:extLst>
          </p:cNvPr>
          <p:cNvSpPr/>
          <p:nvPr userDrawn="1"/>
        </p:nvSpPr>
        <p:spPr>
          <a:xfrm>
            <a:off x="11352081" y="525722"/>
            <a:ext cx="246888" cy="24688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7E439CF-D646-4C5A-B0A5-35003DC5CF18}"/>
              </a:ext>
            </a:extLst>
          </p:cNvPr>
          <p:cNvPicPr>
            <a:picLocks noChangeAspect="1"/>
          </p:cNvPicPr>
          <p:nvPr userDrawn="1"/>
        </p:nvPicPr>
        <p:blipFill>
          <a:blip r:embed="rId3"/>
          <a:stretch>
            <a:fillRect/>
          </a:stretch>
        </p:blipFill>
        <p:spPr>
          <a:xfrm>
            <a:off x="2394184" y="6354810"/>
            <a:ext cx="7529213" cy="566977"/>
          </a:xfrm>
          <a:prstGeom prst="rect">
            <a:avLst/>
          </a:prstGeom>
        </p:spPr>
      </p:pic>
      <p:pic>
        <p:nvPicPr>
          <p:cNvPr id="22" name="Picture 21">
            <a:extLst>
              <a:ext uri="{FF2B5EF4-FFF2-40B4-BE49-F238E27FC236}">
                <a16:creationId xmlns:a16="http://schemas.microsoft.com/office/drawing/2014/main" id="{C4A13795-4F16-4C63-8710-8083202A4771}"/>
              </a:ext>
            </a:extLst>
          </p:cNvPr>
          <p:cNvPicPr>
            <a:picLocks/>
          </p:cNvPicPr>
          <p:nvPr userDrawn="1"/>
        </p:nvPicPr>
        <p:blipFill>
          <a:blip r:embed="rId4"/>
          <a:stretch>
            <a:fillRect/>
          </a:stretch>
        </p:blipFill>
        <p:spPr>
          <a:xfrm>
            <a:off x="1857048" y="6343890"/>
            <a:ext cx="475501" cy="475501"/>
          </a:xfrm>
          <a:prstGeom prst="rect">
            <a:avLst/>
          </a:prstGeom>
        </p:spPr>
      </p:pic>
      <p:pic>
        <p:nvPicPr>
          <p:cNvPr id="23" name="Picture 22">
            <a:extLst>
              <a:ext uri="{FF2B5EF4-FFF2-40B4-BE49-F238E27FC236}">
                <a16:creationId xmlns:a16="http://schemas.microsoft.com/office/drawing/2014/main" id="{DBDE762D-1C25-4EFA-82B8-87D14DFA5C63}"/>
              </a:ext>
            </a:extLst>
          </p:cNvPr>
          <p:cNvPicPr>
            <a:picLocks/>
          </p:cNvPicPr>
          <p:nvPr userDrawn="1"/>
        </p:nvPicPr>
        <p:blipFill>
          <a:blip r:embed="rId5"/>
          <a:stretch>
            <a:fillRect/>
          </a:stretch>
        </p:blipFill>
        <p:spPr>
          <a:xfrm>
            <a:off x="9824884" y="6320971"/>
            <a:ext cx="543180" cy="543180"/>
          </a:xfrm>
          <a:prstGeom prst="rect">
            <a:avLst/>
          </a:prstGeom>
        </p:spPr>
      </p:pic>
    </p:spTree>
    <p:extLst>
      <p:ext uri="{BB962C8B-B14F-4D97-AF65-F5344CB8AC3E}">
        <p14:creationId xmlns:p14="http://schemas.microsoft.com/office/powerpoint/2010/main" val="1378652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CE726F9-CFE3-4830-887A-2345CBE9900B}"/>
              </a:ext>
            </a:extLst>
          </p:cNvPr>
          <p:cNvGrpSpPr/>
          <p:nvPr userDrawn="1"/>
        </p:nvGrpSpPr>
        <p:grpSpPr>
          <a:xfrm>
            <a:off x="9224023" y="-6770"/>
            <a:ext cx="2969537" cy="850392"/>
            <a:chOff x="0" y="0"/>
            <a:chExt cx="2969537" cy="850392"/>
          </a:xfrm>
        </p:grpSpPr>
        <p:sp>
          <p:nvSpPr>
            <p:cNvPr id="7" name="Rectangle 6">
              <a:extLst>
                <a:ext uri="{FF2B5EF4-FFF2-40B4-BE49-F238E27FC236}">
                  <a16:creationId xmlns:a16="http://schemas.microsoft.com/office/drawing/2014/main" id="{7349FDB6-0DBE-4F97-B15E-765197B52357}"/>
                </a:ext>
              </a:extLst>
            </p:cNvPr>
            <p:cNvSpPr/>
            <p:nvPr userDrawn="1"/>
          </p:nvSpPr>
          <p:spPr>
            <a:xfrm>
              <a:off x="0" y="0"/>
              <a:ext cx="2969537" cy="85039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4BCD1D3-D923-479D-98A9-F48317ECE8CA}"/>
                </a:ext>
              </a:extLst>
            </p:cNvPr>
            <p:cNvSpPr txBox="1"/>
            <p:nvPr userDrawn="1"/>
          </p:nvSpPr>
          <p:spPr>
            <a:xfrm>
              <a:off x="114300" y="0"/>
              <a:ext cx="2855237" cy="584775"/>
            </a:xfrm>
            <a:prstGeom prst="rect">
              <a:avLst/>
            </a:prstGeom>
            <a:noFill/>
          </p:spPr>
          <p:txBody>
            <a:bodyPr wrap="square" rtlCol="0">
              <a:spAutoFit/>
            </a:bodyPr>
            <a:lstStyle/>
            <a:p>
              <a:r>
                <a:rPr lang="en-US" sz="3200" b="0" dirty="0">
                  <a:solidFill>
                    <a:schemeClr val="tx2">
                      <a:lumMod val="75000"/>
                    </a:schemeClr>
                  </a:solidFill>
                  <a:latin typeface="Franklin Gothic Medium" panose="020B0603020102020204" pitchFamily="34" charset="0"/>
                </a:rPr>
                <a:t>PCS Scorecard</a:t>
              </a:r>
            </a:p>
          </p:txBody>
        </p:sp>
        <p:sp>
          <p:nvSpPr>
            <p:cNvPr id="9" name="Oval 8">
              <a:extLst>
                <a:ext uri="{FF2B5EF4-FFF2-40B4-BE49-F238E27FC236}">
                  <a16:creationId xmlns:a16="http://schemas.microsoft.com/office/drawing/2014/main" id="{425AD458-E34B-4DCF-A63D-D119CE92E8F0}"/>
                </a:ext>
              </a:extLst>
            </p:cNvPr>
            <p:cNvSpPr/>
            <p:nvPr userDrawn="1"/>
          </p:nvSpPr>
          <p:spPr>
            <a:xfrm>
              <a:off x="234764" y="549813"/>
              <a:ext cx="228600" cy="228600"/>
            </a:xfrm>
            <a:prstGeom prst="ellipse">
              <a:avLst/>
            </a:prstGeom>
            <a:solidFill>
              <a:srgbClr val="F4B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380A5F47-400C-438A-BE12-3B8047B3C9C1}"/>
                </a:ext>
              </a:extLst>
            </p:cNvPr>
            <p:cNvSpPr/>
            <p:nvPr userDrawn="1"/>
          </p:nvSpPr>
          <p:spPr>
            <a:xfrm>
              <a:off x="616605" y="549813"/>
              <a:ext cx="228600" cy="228600"/>
            </a:xfrm>
            <a:prstGeom prst="ellipse">
              <a:avLst/>
            </a:prstGeom>
            <a:solidFill>
              <a:srgbClr val="9BC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795BE8F-5FAB-471F-8103-690B6BB33242}"/>
                </a:ext>
              </a:extLst>
            </p:cNvPr>
            <p:cNvSpPr/>
            <p:nvPr userDrawn="1"/>
          </p:nvSpPr>
          <p:spPr>
            <a:xfrm>
              <a:off x="998446" y="549813"/>
              <a:ext cx="228600" cy="228600"/>
            </a:xfrm>
            <a:prstGeom prst="ellips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0A4E0EA-86BC-4B65-9FDE-C7E2FC427A43}"/>
                </a:ext>
              </a:extLst>
            </p:cNvPr>
            <p:cNvSpPr/>
            <p:nvPr userDrawn="1"/>
          </p:nvSpPr>
          <p:spPr>
            <a:xfrm>
              <a:off x="1380287" y="549813"/>
              <a:ext cx="228600" cy="228600"/>
            </a:xfrm>
            <a:prstGeom prst="ellipse">
              <a:avLst/>
            </a:prstGeom>
            <a:solidFill>
              <a:srgbClr val="A9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1133BC9-3029-4A17-970C-AED18A5F1FF9}"/>
                </a:ext>
              </a:extLst>
            </p:cNvPr>
            <p:cNvSpPr/>
            <p:nvPr userDrawn="1"/>
          </p:nvSpPr>
          <p:spPr>
            <a:xfrm>
              <a:off x="1762128" y="549813"/>
              <a:ext cx="228600" cy="228600"/>
            </a:xfrm>
            <a:prstGeom prst="ellipse">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4E8F753-3671-4083-934D-A23157AB2E55}"/>
                </a:ext>
              </a:extLst>
            </p:cNvPr>
            <p:cNvSpPr/>
            <p:nvPr userDrawn="1"/>
          </p:nvSpPr>
          <p:spPr>
            <a:xfrm>
              <a:off x="2143969" y="549813"/>
              <a:ext cx="228600" cy="228600"/>
            </a:xfrm>
            <a:prstGeom prst="ellipse">
              <a:avLst/>
            </a:prstGeom>
            <a:solidFill>
              <a:srgbClr val="FFF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76FC48-5DE5-419C-A041-9634F013FEA0}"/>
                </a:ext>
              </a:extLst>
            </p:cNvPr>
            <p:cNvSpPr/>
            <p:nvPr userDrawn="1"/>
          </p:nvSpPr>
          <p:spPr>
            <a:xfrm>
              <a:off x="2525808" y="549813"/>
              <a:ext cx="228600" cy="228600"/>
            </a:xfrm>
            <a:prstGeom prst="ellipse">
              <a:avLst/>
            </a:prstGeom>
            <a:solidFill>
              <a:srgbClr val="C1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FC6DBA6C-FEF6-4F37-96AF-A0D8E2B81922}"/>
              </a:ext>
            </a:extLst>
          </p:cNvPr>
          <p:cNvSpPr/>
          <p:nvPr userDrawn="1"/>
        </p:nvSpPr>
        <p:spPr>
          <a:xfrm>
            <a:off x="1560" y="-6770"/>
            <a:ext cx="9222463" cy="850392"/>
          </a:xfrm>
          <a:prstGeom prst="rect">
            <a:avLst/>
          </a:prstGeom>
          <a:solidFill>
            <a:srgbClr val="C1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5B7D42B-32B6-48AD-BA96-91E94AA542EB}"/>
              </a:ext>
            </a:extLst>
          </p:cNvPr>
          <p:cNvSpPr txBox="1"/>
          <p:nvPr userDrawn="1"/>
        </p:nvSpPr>
        <p:spPr>
          <a:xfrm>
            <a:off x="595408" y="-11609"/>
            <a:ext cx="8050651" cy="830997"/>
          </a:xfrm>
          <a:prstGeom prst="rect">
            <a:avLst/>
          </a:prstGeom>
          <a:noFill/>
          <a:effectLst/>
        </p:spPr>
        <p:txBody>
          <a:bodyPr wrap="square" rtlCol="0">
            <a:spAutoFit/>
          </a:bodyPr>
          <a:lstStyle/>
          <a:p>
            <a:pPr algn="ctr"/>
            <a:r>
              <a:rPr lang="en-US" sz="4800" b="0" spc="200" baseline="0" dirty="0">
                <a:solidFill>
                  <a:schemeClr val="bg2"/>
                </a:solidFill>
                <a:effectLst/>
                <a:latin typeface="+mj-lt"/>
              </a:rPr>
              <a:t>THROUGHPUT</a:t>
            </a:r>
          </a:p>
        </p:txBody>
      </p:sp>
      <p:sp>
        <p:nvSpPr>
          <p:cNvPr id="19" name="Rectangle 18">
            <a:extLst>
              <a:ext uri="{FF2B5EF4-FFF2-40B4-BE49-F238E27FC236}">
                <a16:creationId xmlns:a16="http://schemas.microsoft.com/office/drawing/2014/main" id="{FC6DBA6C-FEF6-4F37-96AF-A0D8E2B81922}"/>
              </a:ext>
            </a:extLst>
          </p:cNvPr>
          <p:cNvSpPr/>
          <p:nvPr userDrawn="1"/>
        </p:nvSpPr>
        <p:spPr>
          <a:xfrm>
            <a:off x="1560" y="6309360"/>
            <a:ext cx="12193560" cy="548640"/>
          </a:xfrm>
          <a:prstGeom prst="rect">
            <a:avLst/>
          </a:prstGeom>
          <a:solidFill>
            <a:srgbClr val="C1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ng">
            <a:extLst>
              <a:ext uri="{FF2B5EF4-FFF2-40B4-BE49-F238E27FC236}">
                <a16:creationId xmlns:a16="http://schemas.microsoft.com/office/drawing/2014/main" id="{967E5FB7-D6AD-41FF-BF8E-55EA0CEB9260}"/>
              </a:ext>
            </a:extLst>
          </p:cNvPr>
          <p:cNvSpPr/>
          <p:nvPr userDrawn="1"/>
        </p:nvSpPr>
        <p:spPr>
          <a:xfrm>
            <a:off x="11729155" y="525722"/>
            <a:ext cx="246888" cy="24688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1D48C8B-6534-4C19-BBAB-C294EF0E3D3F}"/>
              </a:ext>
            </a:extLst>
          </p:cNvPr>
          <p:cNvPicPr>
            <a:picLocks noChangeAspect="1"/>
          </p:cNvPicPr>
          <p:nvPr userDrawn="1"/>
        </p:nvPicPr>
        <p:blipFill rotWithShape="1">
          <a:blip r:embed="rId2"/>
          <a:srcRect l="9427" r="9579"/>
          <a:stretch/>
        </p:blipFill>
        <p:spPr>
          <a:xfrm>
            <a:off x="3543300" y="6339908"/>
            <a:ext cx="5095875" cy="566977"/>
          </a:xfrm>
          <a:prstGeom prst="rect">
            <a:avLst/>
          </a:prstGeom>
        </p:spPr>
      </p:pic>
      <p:pic>
        <p:nvPicPr>
          <p:cNvPr id="22" name="Picture 21">
            <a:extLst>
              <a:ext uri="{FF2B5EF4-FFF2-40B4-BE49-F238E27FC236}">
                <a16:creationId xmlns:a16="http://schemas.microsoft.com/office/drawing/2014/main" id="{23FDE379-E3C9-44A0-84A5-2C9DDED1ACFD}"/>
              </a:ext>
            </a:extLst>
          </p:cNvPr>
          <p:cNvPicPr>
            <a:picLocks/>
          </p:cNvPicPr>
          <p:nvPr userDrawn="1"/>
        </p:nvPicPr>
        <p:blipFill>
          <a:blip r:embed="rId3"/>
          <a:stretch>
            <a:fillRect/>
          </a:stretch>
        </p:blipFill>
        <p:spPr>
          <a:xfrm>
            <a:off x="1857048" y="6343890"/>
            <a:ext cx="475501" cy="475501"/>
          </a:xfrm>
          <a:prstGeom prst="rect">
            <a:avLst/>
          </a:prstGeom>
        </p:spPr>
      </p:pic>
      <p:pic>
        <p:nvPicPr>
          <p:cNvPr id="23" name="Picture 22">
            <a:extLst>
              <a:ext uri="{FF2B5EF4-FFF2-40B4-BE49-F238E27FC236}">
                <a16:creationId xmlns:a16="http://schemas.microsoft.com/office/drawing/2014/main" id="{9920168D-9178-4D35-B221-35865E8506CF}"/>
              </a:ext>
            </a:extLst>
          </p:cNvPr>
          <p:cNvPicPr>
            <a:picLocks/>
          </p:cNvPicPr>
          <p:nvPr userDrawn="1"/>
        </p:nvPicPr>
        <p:blipFill>
          <a:blip r:embed="rId4"/>
          <a:stretch>
            <a:fillRect/>
          </a:stretch>
        </p:blipFill>
        <p:spPr>
          <a:xfrm>
            <a:off x="9824884" y="6320971"/>
            <a:ext cx="543180" cy="543180"/>
          </a:xfrm>
          <a:prstGeom prst="rect">
            <a:avLst/>
          </a:prstGeom>
        </p:spPr>
      </p:pic>
    </p:spTree>
    <p:extLst>
      <p:ext uri="{BB962C8B-B14F-4D97-AF65-F5344CB8AC3E}">
        <p14:creationId xmlns:p14="http://schemas.microsoft.com/office/powerpoint/2010/main" val="2383461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alphaModFix amt="20000"/>
            <a:lum/>
          </a:blip>
          <a:srcRect/>
          <a:stretch>
            <a:fillRect t="-9000" b="-9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CE726F9-CFE3-4830-887A-2345CBE9900B}"/>
              </a:ext>
            </a:extLst>
          </p:cNvPr>
          <p:cNvGrpSpPr/>
          <p:nvPr userDrawn="1"/>
        </p:nvGrpSpPr>
        <p:grpSpPr>
          <a:xfrm>
            <a:off x="9224023" y="-6770"/>
            <a:ext cx="2969537" cy="850392"/>
            <a:chOff x="0" y="0"/>
            <a:chExt cx="2969537" cy="850392"/>
          </a:xfrm>
        </p:grpSpPr>
        <p:sp>
          <p:nvSpPr>
            <p:cNvPr id="7" name="Rectangle 6">
              <a:extLst>
                <a:ext uri="{FF2B5EF4-FFF2-40B4-BE49-F238E27FC236}">
                  <a16:creationId xmlns:a16="http://schemas.microsoft.com/office/drawing/2014/main" id="{7349FDB6-0DBE-4F97-B15E-765197B52357}"/>
                </a:ext>
              </a:extLst>
            </p:cNvPr>
            <p:cNvSpPr/>
            <p:nvPr userDrawn="1"/>
          </p:nvSpPr>
          <p:spPr>
            <a:xfrm>
              <a:off x="0" y="0"/>
              <a:ext cx="2969537" cy="85039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4BCD1D3-D923-479D-98A9-F48317ECE8CA}"/>
                </a:ext>
              </a:extLst>
            </p:cNvPr>
            <p:cNvSpPr txBox="1"/>
            <p:nvPr userDrawn="1"/>
          </p:nvSpPr>
          <p:spPr>
            <a:xfrm>
              <a:off x="114300" y="0"/>
              <a:ext cx="2855237" cy="584775"/>
            </a:xfrm>
            <a:prstGeom prst="rect">
              <a:avLst/>
            </a:prstGeom>
            <a:noFill/>
          </p:spPr>
          <p:txBody>
            <a:bodyPr wrap="square" rtlCol="0">
              <a:spAutoFit/>
            </a:bodyPr>
            <a:lstStyle/>
            <a:p>
              <a:r>
                <a:rPr lang="en-US" sz="3200" b="0" dirty="0">
                  <a:solidFill>
                    <a:schemeClr val="tx2">
                      <a:lumMod val="75000"/>
                    </a:schemeClr>
                  </a:solidFill>
                  <a:latin typeface="Franklin Gothic Medium" panose="020B0603020102020204" pitchFamily="34" charset="0"/>
                </a:rPr>
                <a:t>PCS Scorecard</a:t>
              </a:r>
            </a:p>
          </p:txBody>
        </p:sp>
        <p:sp>
          <p:nvSpPr>
            <p:cNvPr id="9" name="Oval 8">
              <a:extLst>
                <a:ext uri="{FF2B5EF4-FFF2-40B4-BE49-F238E27FC236}">
                  <a16:creationId xmlns:a16="http://schemas.microsoft.com/office/drawing/2014/main" id="{425AD458-E34B-4DCF-A63D-D119CE92E8F0}"/>
                </a:ext>
              </a:extLst>
            </p:cNvPr>
            <p:cNvSpPr/>
            <p:nvPr userDrawn="1"/>
          </p:nvSpPr>
          <p:spPr>
            <a:xfrm>
              <a:off x="234764" y="549813"/>
              <a:ext cx="228600" cy="228600"/>
            </a:xfrm>
            <a:prstGeom prst="ellipse">
              <a:avLst/>
            </a:prstGeom>
            <a:solidFill>
              <a:srgbClr val="F4B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380A5F47-400C-438A-BE12-3B8047B3C9C1}"/>
                </a:ext>
              </a:extLst>
            </p:cNvPr>
            <p:cNvSpPr/>
            <p:nvPr userDrawn="1"/>
          </p:nvSpPr>
          <p:spPr>
            <a:xfrm>
              <a:off x="616605" y="549813"/>
              <a:ext cx="228600" cy="228600"/>
            </a:xfrm>
            <a:prstGeom prst="ellipse">
              <a:avLst/>
            </a:prstGeom>
            <a:solidFill>
              <a:srgbClr val="9BC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795BE8F-5FAB-471F-8103-690B6BB33242}"/>
                </a:ext>
              </a:extLst>
            </p:cNvPr>
            <p:cNvSpPr/>
            <p:nvPr userDrawn="1"/>
          </p:nvSpPr>
          <p:spPr>
            <a:xfrm>
              <a:off x="998446" y="549813"/>
              <a:ext cx="228600" cy="228600"/>
            </a:xfrm>
            <a:prstGeom prst="ellips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0A4E0EA-86BC-4B65-9FDE-C7E2FC427A43}"/>
                </a:ext>
              </a:extLst>
            </p:cNvPr>
            <p:cNvSpPr/>
            <p:nvPr userDrawn="1"/>
          </p:nvSpPr>
          <p:spPr>
            <a:xfrm>
              <a:off x="1380287" y="549813"/>
              <a:ext cx="228600" cy="228600"/>
            </a:xfrm>
            <a:prstGeom prst="ellipse">
              <a:avLst/>
            </a:prstGeom>
            <a:solidFill>
              <a:srgbClr val="A9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1133BC9-3029-4A17-970C-AED18A5F1FF9}"/>
                </a:ext>
              </a:extLst>
            </p:cNvPr>
            <p:cNvSpPr/>
            <p:nvPr userDrawn="1"/>
          </p:nvSpPr>
          <p:spPr>
            <a:xfrm>
              <a:off x="1762128" y="549813"/>
              <a:ext cx="228600" cy="228600"/>
            </a:xfrm>
            <a:prstGeom prst="ellipse">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4E8F753-3671-4083-934D-A23157AB2E55}"/>
                </a:ext>
              </a:extLst>
            </p:cNvPr>
            <p:cNvSpPr/>
            <p:nvPr userDrawn="1"/>
          </p:nvSpPr>
          <p:spPr>
            <a:xfrm>
              <a:off x="2143969" y="549813"/>
              <a:ext cx="228600" cy="228600"/>
            </a:xfrm>
            <a:prstGeom prst="ellipse">
              <a:avLst/>
            </a:prstGeom>
            <a:solidFill>
              <a:srgbClr val="FFF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76FC48-5DE5-419C-A041-9634F013FEA0}"/>
                </a:ext>
              </a:extLst>
            </p:cNvPr>
            <p:cNvSpPr/>
            <p:nvPr userDrawn="1"/>
          </p:nvSpPr>
          <p:spPr>
            <a:xfrm>
              <a:off x="2525808" y="549813"/>
              <a:ext cx="228600" cy="228600"/>
            </a:xfrm>
            <a:prstGeom prst="ellipse">
              <a:avLst/>
            </a:prstGeom>
            <a:solidFill>
              <a:srgbClr val="C1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FC6DBA6C-FEF6-4F37-96AF-A0D8E2B81922}"/>
              </a:ext>
            </a:extLst>
          </p:cNvPr>
          <p:cNvSpPr/>
          <p:nvPr userDrawn="1"/>
        </p:nvSpPr>
        <p:spPr>
          <a:xfrm>
            <a:off x="1560" y="-6770"/>
            <a:ext cx="9222463" cy="850392"/>
          </a:xfrm>
          <a:prstGeom prst="rect">
            <a:avLst/>
          </a:prstGeom>
          <a:solidFill>
            <a:srgbClr val="C1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5B7D42B-32B6-48AD-BA96-91E94AA542EB}"/>
              </a:ext>
            </a:extLst>
          </p:cNvPr>
          <p:cNvSpPr txBox="1"/>
          <p:nvPr userDrawn="1"/>
        </p:nvSpPr>
        <p:spPr>
          <a:xfrm>
            <a:off x="595408" y="-11609"/>
            <a:ext cx="8050651" cy="830997"/>
          </a:xfrm>
          <a:prstGeom prst="rect">
            <a:avLst/>
          </a:prstGeom>
          <a:noFill/>
          <a:effectLst/>
        </p:spPr>
        <p:txBody>
          <a:bodyPr wrap="square" rtlCol="0">
            <a:spAutoFit/>
          </a:bodyPr>
          <a:lstStyle/>
          <a:p>
            <a:pPr algn="ctr"/>
            <a:r>
              <a:rPr lang="en-US" sz="4800" b="0" spc="200" baseline="0" dirty="0">
                <a:solidFill>
                  <a:schemeClr val="bg2"/>
                </a:solidFill>
                <a:effectLst/>
                <a:latin typeface="+mj-lt"/>
              </a:rPr>
              <a:t>THROUGHPUT</a:t>
            </a:r>
          </a:p>
        </p:txBody>
      </p:sp>
      <p:sp>
        <p:nvSpPr>
          <p:cNvPr id="19" name="Rectangle 18">
            <a:extLst>
              <a:ext uri="{FF2B5EF4-FFF2-40B4-BE49-F238E27FC236}">
                <a16:creationId xmlns:a16="http://schemas.microsoft.com/office/drawing/2014/main" id="{FC6DBA6C-FEF6-4F37-96AF-A0D8E2B81922}"/>
              </a:ext>
            </a:extLst>
          </p:cNvPr>
          <p:cNvSpPr/>
          <p:nvPr userDrawn="1"/>
        </p:nvSpPr>
        <p:spPr>
          <a:xfrm>
            <a:off x="1560" y="6309360"/>
            <a:ext cx="12193560" cy="548640"/>
          </a:xfrm>
          <a:prstGeom prst="rect">
            <a:avLst/>
          </a:prstGeom>
          <a:solidFill>
            <a:srgbClr val="C1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ng">
            <a:extLst>
              <a:ext uri="{FF2B5EF4-FFF2-40B4-BE49-F238E27FC236}">
                <a16:creationId xmlns:a16="http://schemas.microsoft.com/office/drawing/2014/main" id="{967E5FB7-D6AD-41FF-BF8E-55EA0CEB9260}"/>
              </a:ext>
            </a:extLst>
          </p:cNvPr>
          <p:cNvSpPr/>
          <p:nvPr userDrawn="1"/>
        </p:nvSpPr>
        <p:spPr>
          <a:xfrm>
            <a:off x="11729155" y="525722"/>
            <a:ext cx="246888" cy="24688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1D48C8B-6534-4C19-BBAB-C294EF0E3D3F}"/>
              </a:ext>
            </a:extLst>
          </p:cNvPr>
          <p:cNvPicPr>
            <a:picLocks noChangeAspect="1"/>
          </p:cNvPicPr>
          <p:nvPr userDrawn="1"/>
        </p:nvPicPr>
        <p:blipFill rotWithShape="1">
          <a:blip r:embed="rId3"/>
          <a:srcRect l="9427" r="9579"/>
          <a:stretch/>
        </p:blipFill>
        <p:spPr>
          <a:xfrm>
            <a:off x="3543300" y="6339908"/>
            <a:ext cx="5095875" cy="566977"/>
          </a:xfrm>
          <a:prstGeom prst="rect">
            <a:avLst/>
          </a:prstGeom>
        </p:spPr>
      </p:pic>
      <p:pic>
        <p:nvPicPr>
          <p:cNvPr id="22" name="Picture 21">
            <a:extLst>
              <a:ext uri="{FF2B5EF4-FFF2-40B4-BE49-F238E27FC236}">
                <a16:creationId xmlns:a16="http://schemas.microsoft.com/office/drawing/2014/main" id="{23FDE379-E3C9-44A0-84A5-2C9DDED1ACFD}"/>
              </a:ext>
            </a:extLst>
          </p:cNvPr>
          <p:cNvPicPr>
            <a:picLocks/>
          </p:cNvPicPr>
          <p:nvPr userDrawn="1"/>
        </p:nvPicPr>
        <p:blipFill>
          <a:blip r:embed="rId4"/>
          <a:stretch>
            <a:fillRect/>
          </a:stretch>
        </p:blipFill>
        <p:spPr>
          <a:xfrm>
            <a:off x="1857048" y="6343890"/>
            <a:ext cx="475501" cy="475501"/>
          </a:xfrm>
          <a:prstGeom prst="rect">
            <a:avLst/>
          </a:prstGeom>
        </p:spPr>
      </p:pic>
      <p:pic>
        <p:nvPicPr>
          <p:cNvPr id="23" name="Picture 22">
            <a:extLst>
              <a:ext uri="{FF2B5EF4-FFF2-40B4-BE49-F238E27FC236}">
                <a16:creationId xmlns:a16="http://schemas.microsoft.com/office/drawing/2014/main" id="{9920168D-9178-4D35-B221-35865E8506CF}"/>
              </a:ext>
            </a:extLst>
          </p:cNvPr>
          <p:cNvPicPr>
            <a:picLocks/>
          </p:cNvPicPr>
          <p:nvPr userDrawn="1"/>
        </p:nvPicPr>
        <p:blipFill>
          <a:blip r:embed="rId5"/>
          <a:stretch>
            <a:fillRect/>
          </a:stretch>
        </p:blipFill>
        <p:spPr>
          <a:xfrm>
            <a:off x="9824884" y="6320971"/>
            <a:ext cx="543180" cy="543180"/>
          </a:xfrm>
          <a:prstGeom prst="rect">
            <a:avLst/>
          </a:prstGeom>
        </p:spPr>
      </p:pic>
    </p:spTree>
    <p:extLst>
      <p:ext uri="{BB962C8B-B14F-4D97-AF65-F5344CB8AC3E}">
        <p14:creationId xmlns:p14="http://schemas.microsoft.com/office/powerpoint/2010/main" val="2005179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eak">
    <p:bg>
      <p:bgPr>
        <a:solidFill>
          <a:schemeClr val="tx1"/>
        </a:solidFill>
        <a:effectLst/>
      </p:bgPr>
    </p:b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50E2385F-F6FA-D345-AF77-A9EE8E49310D}"/>
              </a:ext>
            </a:extLst>
          </p:cNvPr>
          <p:cNvSpPr>
            <a:spLocks noGrp="1"/>
          </p:cNvSpPr>
          <p:nvPr>
            <p:ph type="pic" sz="quarter" idx="13"/>
          </p:nvPr>
        </p:nvSpPr>
        <p:spPr>
          <a:xfrm>
            <a:off x="0" y="0"/>
            <a:ext cx="12191998" cy="6858000"/>
          </a:xfrm>
          <a:solidFill>
            <a:schemeClr val="bg2"/>
          </a:solidFill>
        </p:spPr>
        <p:txBody>
          <a:body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p:nvPr>
        </p:nvSpPr>
        <p:spPr>
          <a:xfrm>
            <a:off x="7193943" y="3045437"/>
            <a:ext cx="4941477" cy="610863"/>
          </a:xfrm>
          <a:prstGeom prst="rect">
            <a:avLst/>
          </a:prstGeom>
        </p:spPr>
        <p:txBody>
          <a:bodyPr lIns="0" tIns="0" rIns="0" bIns="0" anchor="b" anchorCtr="0">
            <a:normAutofit/>
          </a:bodyPr>
          <a:lstStyle>
            <a:lvl1pPr>
              <a:defRPr sz="4100" b="1" i="0" baseline="0">
                <a:solidFill>
                  <a:schemeClr val="tx1"/>
                </a:solidFill>
                <a:latin typeface="+mj-lt"/>
              </a:defRPr>
            </a:lvl1pPr>
          </a:lstStyle>
          <a:p>
            <a:r>
              <a:rPr lang="en-US"/>
              <a:t>Click to edit Master title style</a:t>
            </a:r>
            <a:endParaRPr lang="en-US" dirty="0"/>
          </a:p>
        </p:txBody>
      </p:sp>
      <p:cxnSp>
        <p:nvCxnSpPr>
          <p:cNvPr id="20" name="Straight Connector 19">
            <a:extLst>
              <a:ext uri="{FF2B5EF4-FFF2-40B4-BE49-F238E27FC236}">
                <a16:creationId xmlns:a16="http://schemas.microsoft.com/office/drawing/2014/main" id="{4BE3A3D6-A0AD-C84D-8B2A-743F5F95432E}"/>
              </a:ext>
            </a:extLst>
          </p:cNvPr>
          <p:cNvCxnSpPr>
            <a:cxnSpLocks/>
          </p:cNvCxnSpPr>
          <p:nvPr userDrawn="1"/>
        </p:nvCxnSpPr>
        <p:spPr>
          <a:xfrm>
            <a:off x="7154721" y="4003877"/>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F4CB38BE-0FF2-694C-AA3C-D73DBF7C332C}"/>
              </a:ext>
            </a:extLst>
          </p:cNvPr>
          <p:cNvGrpSpPr>
            <a:grpSpLocks/>
          </p:cNvGrpSpPr>
          <p:nvPr userDrawn="1"/>
        </p:nvGrpSpPr>
        <p:grpSpPr bwMode="auto">
          <a:xfrm rot="10800000">
            <a:off x="9509760" y="-3"/>
            <a:ext cx="2682238" cy="2682238"/>
            <a:chOff x="0" y="12289"/>
            <a:chExt cx="3550" cy="3551"/>
          </a:xfrm>
          <a:solidFill>
            <a:schemeClr val="tx1"/>
          </a:solidFill>
        </p:grpSpPr>
        <p:sp>
          <p:nvSpPr>
            <p:cNvPr id="23" name="Freeform 22">
              <a:extLst>
                <a:ext uri="{FF2B5EF4-FFF2-40B4-BE49-F238E27FC236}">
                  <a16:creationId xmlns:a16="http://schemas.microsoft.com/office/drawing/2014/main" id="{F0257420-2EA0-6348-8B9E-1414F529726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4" name="Freeform 23">
              <a:extLst>
                <a:ext uri="{FF2B5EF4-FFF2-40B4-BE49-F238E27FC236}">
                  <a16:creationId xmlns:a16="http://schemas.microsoft.com/office/drawing/2014/main" id="{7FE65C23-C0EF-BB41-884A-01C2A7356159}"/>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5" name="Freeform 24">
              <a:extLst>
                <a:ext uri="{FF2B5EF4-FFF2-40B4-BE49-F238E27FC236}">
                  <a16:creationId xmlns:a16="http://schemas.microsoft.com/office/drawing/2014/main" id="{F73F5EB6-53C7-D44C-9003-FB5A81F9890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2293419211"/>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0" y="283639"/>
            <a:ext cx="12192000" cy="962489"/>
          </a:xfrm>
          <a:prstGeom prst="rect">
            <a:avLst/>
          </a:prstGeom>
        </p:spPr>
        <p:txBody>
          <a:bodyPr lIns="91125" tIns="45550" rIns="91125" bIns="45550"/>
          <a:lstStyle>
            <a:lvl1pPr>
              <a:defRPr sz="3006">
                <a:solidFill>
                  <a:srgbClr val="002060"/>
                </a:solidFill>
                <a:effectLst/>
                <a:latin typeface="Myriad Web Pro" panose="020B0503030403020204" pitchFamily="34" charset="0"/>
              </a:defRPr>
            </a:lvl1pPr>
          </a:lstStyle>
          <a:p>
            <a:r>
              <a:rPr lang="en-US" dirty="0"/>
              <a:t>Click to edit Master title style</a:t>
            </a:r>
          </a:p>
        </p:txBody>
      </p:sp>
      <p:sp>
        <p:nvSpPr>
          <p:cNvPr id="5" name="Content Placeholder 2"/>
          <p:cNvSpPr>
            <a:spLocks noGrp="1"/>
          </p:cNvSpPr>
          <p:nvPr>
            <p:ph idx="1"/>
          </p:nvPr>
        </p:nvSpPr>
        <p:spPr>
          <a:xfrm>
            <a:off x="609600" y="1568827"/>
            <a:ext cx="10972800" cy="2317375"/>
          </a:xfrm>
          <a:prstGeom prst="rect">
            <a:avLst/>
          </a:prstGeom>
        </p:spPr>
        <p:txBody>
          <a:bodyPr lIns="91125" tIns="45550" rIns="91125" bIns="45550"/>
          <a:lstStyle>
            <a:lvl1pPr>
              <a:spcAft>
                <a:spcPts val="900"/>
              </a:spcAft>
              <a:defRPr>
                <a:solidFill>
                  <a:schemeClr val="tx1">
                    <a:lumMod val="75000"/>
                    <a:lumOff val="25000"/>
                  </a:schemeClr>
                </a:solidFill>
                <a:latin typeface="Myriad Web Pro" panose="020B0503030403020204" pitchFamily="34" charset="0"/>
              </a:defRPr>
            </a:lvl1pPr>
            <a:lvl2pPr>
              <a:spcAft>
                <a:spcPts val="900"/>
              </a:spcAft>
              <a:defRPr>
                <a:solidFill>
                  <a:schemeClr val="tx1">
                    <a:lumMod val="75000"/>
                    <a:lumOff val="25000"/>
                  </a:schemeClr>
                </a:solidFill>
                <a:latin typeface="Myriad Web Pro" panose="020B0503030403020204" pitchFamily="34" charset="0"/>
              </a:defRPr>
            </a:lvl2pPr>
            <a:lvl3pPr>
              <a:spcAft>
                <a:spcPts val="900"/>
              </a:spcAft>
              <a:defRPr>
                <a:solidFill>
                  <a:schemeClr val="tx1">
                    <a:lumMod val="75000"/>
                    <a:lumOff val="25000"/>
                  </a:schemeClr>
                </a:solidFill>
                <a:latin typeface="Myriad Web Pro" panose="020B0503030403020204" pitchFamily="34" charset="0"/>
              </a:defRPr>
            </a:lvl3pPr>
            <a:lvl4pPr>
              <a:spcAft>
                <a:spcPts val="900"/>
              </a:spcAft>
              <a:defRPr>
                <a:solidFill>
                  <a:schemeClr val="tx1">
                    <a:lumMod val="75000"/>
                    <a:lumOff val="25000"/>
                  </a:schemeClr>
                </a:solidFill>
                <a:latin typeface="Myriad Web Pro" panose="020B0503030403020204" pitchFamily="34" charset="0"/>
              </a:defRPr>
            </a:lvl4pPr>
            <a:lvl5pPr>
              <a:spcAft>
                <a:spcPts val="900"/>
              </a:spcAft>
              <a:defRPr>
                <a:solidFill>
                  <a:schemeClr val="tx1">
                    <a:lumMod val="75000"/>
                    <a:lumOff val="25000"/>
                  </a:schemeClr>
                </a:solidFill>
                <a:latin typeface="Myriad Web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3" y="5105405"/>
            <a:ext cx="12189884" cy="17526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48054" tIns="24020" rIns="48054" bIns="24020" rtlCol="0" anchor="ctr"/>
          <a:lstStyle/>
          <a:p>
            <a:pPr algn="ctr" defTabSz="683419" hangingPunct="1"/>
            <a:endParaRPr lang="en-US" sz="1318" kern="1200" dirty="0">
              <a:solidFill>
                <a:prstClr val="white"/>
              </a:solidFill>
            </a:endParaRPr>
          </a:p>
        </p:txBody>
      </p:sp>
      <p:pic>
        <p:nvPicPr>
          <p:cNvPr id="7"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9" y="4419634"/>
            <a:ext cx="12208387" cy="8381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0340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reak">
    <p:bg>
      <p:bgPr>
        <a:solidFill>
          <a:schemeClr val="accent3"/>
        </a:solidFill>
        <a:effectLst/>
      </p:bgPr>
    </p:b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50E2385F-F6FA-D345-AF77-A9EE8E49310D}"/>
              </a:ext>
            </a:extLst>
          </p:cNvPr>
          <p:cNvSpPr>
            <a:spLocks noGrp="1"/>
          </p:cNvSpPr>
          <p:nvPr>
            <p:ph type="pic" sz="quarter" idx="13"/>
          </p:nvPr>
        </p:nvSpPr>
        <p:spPr>
          <a:xfrm>
            <a:off x="0" y="0"/>
            <a:ext cx="12191998" cy="6858000"/>
          </a:xfrm>
          <a:solidFill>
            <a:schemeClr val="accent3"/>
          </a:solidFill>
        </p:spPr>
        <p:txBody>
          <a:body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p:nvPr>
        </p:nvSpPr>
        <p:spPr>
          <a:xfrm>
            <a:off x="7193943" y="3045437"/>
            <a:ext cx="4941477" cy="610863"/>
          </a:xfrm>
          <a:prstGeom prst="rect">
            <a:avLst/>
          </a:prstGeom>
        </p:spPr>
        <p:txBody>
          <a:bodyPr lIns="0" tIns="0" rIns="0" bIns="0" anchor="b" anchorCtr="0">
            <a:normAutofit/>
          </a:bodyPr>
          <a:lstStyle>
            <a:lvl1pPr>
              <a:defRPr sz="4100" b="1" i="0" baseline="0">
                <a:solidFill>
                  <a:schemeClr val="tx1"/>
                </a:solidFill>
                <a:latin typeface="+mj-lt"/>
              </a:defRPr>
            </a:lvl1pPr>
          </a:lstStyle>
          <a:p>
            <a:r>
              <a:rPr lang="en-US"/>
              <a:t>Click to edit Master title style</a:t>
            </a:r>
            <a:endParaRPr lang="en-US" dirty="0"/>
          </a:p>
        </p:txBody>
      </p:sp>
      <p:cxnSp>
        <p:nvCxnSpPr>
          <p:cNvPr id="20" name="Straight Connector 19">
            <a:extLst>
              <a:ext uri="{FF2B5EF4-FFF2-40B4-BE49-F238E27FC236}">
                <a16:creationId xmlns:a16="http://schemas.microsoft.com/office/drawing/2014/main" id="{4BE3A3D6-A0AD-C84D-8B2A-743F5F95432E}"/>
              </a:ext>
            </a:extLst>
          </p:cNvPr>
          <p:cNvCxnSpPr>
            <a:cxnSpLocks/>
          </p:cNvCxnSpPr>
          <p:nvPr userDrawn="1"/>
        </p:nvCxnSpPr>
        <p:spPr>
          <a:xfrm>
            <a:off x="7154721" y="4003877"/>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F4CB38BE-0FF2-694C-AA3C-D73DBF7C332C}"/>
              </a:ext>
            </a:extLst>
          </p:cNvPr>
          <p:cNvGrpSpPr>
            <a:grpSpLocks/>
          </p:cNvGrpSpPr>
          <p:nvPr userDrawn="1"/>
        </p:nvGrpSpPr>
        <p:grpSpPr bwMode="auto">
          <a:xfrm rot="10800000">
            <a:off x="9509760" y="-3"/>
            <a:ext cx="2682238" cy="2682238"/>
            <a:chOff x="0" y="12289"/>
            <a:chExt cx="3550" cy="3551"/>
          </a:xfrm>
          <a:solidFill>
            <a:schemeClr val="tx1"/>
          </a:solidFill>
        </p:grpSpPr>
        <p:sp>
          <p:nvSpPr>
            <p:cNvPr id="23" name="Freeform 22">
              <a:extLst>
                <a:ext uri="{FF2B5EF4-FFF2-40B4-BE49-F238E27FC236}">
                  <a16:creationId xmlns:a16="http://schemas.microsoft.com/office/drawing/2014/main" id="{F0257420-2EA0-6348-8B9E-1414F529726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4" name="Freeform 23">
              <a:extLst>
                <a:ext uri="{FF2B5EF4-FFF2-40B4-BE49-F238E27FC236}">
                  <a16:creationId xmlns:a16="http://schemas.microsoft.com/office/drawing/2014/main" id="{7FE65C23-C0EF-BB41-884A-01C2A7356159}"/>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5" name="Freeform 24">
              <a:extLst>
                <a:ext uri="{FF2B5EF4-FFF2-40B4-BE49-F238E27FC236}">
                  <a16:creationId xmlns:a16="http://schemas.microsoft.com/office/drawing/2014/main" id="{F73F5EB6-53C7-D44C-9003-FB5A81F9890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818675510"/>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reak">
    <p:bg>
      <p:bgPr>
        <a:solidFill>
          <a:schemeClr val="accent3"/>
        </a:solidFill>
        <a:effectLst/>
      </p:bgPr>
    </p:b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50E2385F-F6FA-D345-AF77-A9EE8E49310D}"/>
              </a:ext>
            </a:extLst>
          </p:cNvPr>
          <p:cNvSpPr>
            <a:spLocks noGrp="1"/>
          </p:cNvSpPr>
          <p:nvPr>
            <p:ph type="pic" sz="quarter" idx="13"/>
          </p:nvPr>
        </p:nvSpPr>
        <p:spPr>
          <a:xfrm>
            <a:off x="0" y="0"/>
            <a:ext cx="12191998" cy="6858000"/>
          </a:xfrm>
          <a:solidFill>
            <a:schemeClr val="accent6"/>
          </a:solidFill>
        </p:spPr>
        <p:txBody>
          <a:body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p:nvPr>
        </p:nvSpPr>
        <p:spPr>
          <a:xfrm>
            <a:off x="7193943" y="3045437"/>
            <a:ext cx="4941477" cy="610863"/>
          </a:xfrm>
          <a:prstGeom prst="rect">
            <a:avLst/>
          </a:prstGeom>
        </p:spPr>
        <p:txBody>
          <a:bodyPr lIns="0" tIns="0" rIns="0" bIns="0" anchor="b" anchorCtr="0">
            <a:normAutofit/>
          </a:bodyPr>
          <a:lstStyle>
            <a:lvl1pPr>
              <a:defRPr sz="4100" b="1" i="0" baseline="0">
                <a:solidFill>
                  <a:schemeClr val="tx1"/>
                </a:solidFill>
                <a:latin typeface="+mj-lt"/>
              </a:defRPr>
            </a:lvl1pPr>
          </a:lstStyle>
          <a:p>
            <a:r>
              <a:rPr lang="en-US"/>
              <a:t>Click to edit Master title style</a:t>
            </a:r>
            <a:endParaRPr lang="en-US" dirty="0"/>
          </a:p>
        </p:txBody>
      </p:sp>
      <p:cxnSp>
        <p:nvCxnSpPr>
          <p:cNvPr id="20" name="Straight Connector 19">
            <a:extLst>
              <a:ext uri="{FF2B5EF4-FFF2-40B4-BE49-F238E27FC236}">
                <a16:creationId xmlns:a16="http://schemas.microsoft.com/office/drawing/2014/main" id="{4BE3A3D6-A0AD-C84D-8B2A-743F5F95432E}"/>
              </a:ext>
            </a:extLst>
          </p:cNvPr>
          <p:cNvCxnSpPr>
            <a:cxnSpLocks/>
          </p:cNvCxnSpPr>
          <p:nvPr userDrawn="1"/>
        </p:nvCxnSpPr>
        <p:spPr>
          <a:xfrm>
            <a:off x="7154721" y="4003877"/>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F4CB38BE-0FF2-694C-AA3C-D73DBF7C332C}"/>
              </a:ext>
            </a:extLst>
          </p:cNvPr>
          <p:cNvGrpSpPr>
            <a:grpSpLocks/>
          </p:cNvGrpSpPr>
          <p:nvPr userDrawn="1"/>
        </p:nvGrpSpPr>
        <p:grpSpPr bwMode="auto">
          <a:xfrm rot="10800000">
            <a:off x="9509760" y="-3"/>
            <a:ext cx="2682238" cy="2682238"/>
            <a:chOff x="0" y="12289"/>
            <a:chExt cx="3550" cy="3551"/>
          </a:xfrm>
          <a:solidFill>
            <a:schemeClr val="tx1"/>
          </a:solidFill>
        </p:grpSpPr>
        <p:sp>
          <p:nvSpPr>
            <p:cNvPr id="23" name="Freeform 22">
              <a:extLst>
                <a:ext uri="{FF2B5EF4-FFF2-40B4-BE49-F238E27FC236}">
                  <a16:creationId xmlns:a16="http://schemas.microsoft.com/office/drawing/2014/main" id="{F0257420-2EA0-6348-8B9E-1414F529726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4" name="Freeform 23">
              <a:extLst>
                <a:ext uri="{FF2B5EF4-FFF2-40B4-BE49-F238E27FC236}">
                  <a16:creationId xmlns:a16="http://schemas.microsoft.com/office/drawing/2014/main" id="{7FE65C23-C0EF-BB41-884A-01C2A7356159}"/>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5" name="Freeform 24">
              <a:extLst>
                <a:ext uri="{FF2B5EF4-FFF2-40B4-BE49-F238E27FC236}">
                  <a16:creationId xmlns:a16="http://schemas.microsoft.com/office/drawing/2014/main" id="{F73F5EB6-53C7-D44C-9003-FB5A81F9890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1086461385"/>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tx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75992517-0394-6B43-B15D-2A86A34512F3}"/>
              </a:ext>
            </a:extLst>
          </p:cNvPr>
          <p:cNvSpPr>
            <a:spLocks noGrp="1"/>
          </p:cNvSpPr>
          <p:nvPr>
            <p:ph type="chart" sz="quarter" idx="10"/>
          </p:nvPr>
        </p:nvSpPr>
        <p:spPr>
          <a:xfrm>
            <a:off x="952500" y="1939108"/>
            <a:ext cx="10352810" cy="4110702"/>
          </a:xfrm>
        </p:spPr>
        <p:txBody>
          <a:bodyPr/>
          <a:lstStyle>
            <a:lvl1pPr>
              <a:defRPr>
                <a:solidFill>
                  <a:schemeClr val="tx1"/>
                </a:solidFill>
              </a:defRPr>
            </a:lvl1pPr>
          </a:lstStyle>
          <a:p>
            <a:r>
              <a:rPr lang="en-US"/>
              <a:t>Click icon to add chart</a:t>
            </a:r>
            <a:endParaRPr lang="en-US" dirty="0"/>
          </a:p>
        </p:txBody>
      </p:sp>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371012B1-809A-45CE-9FED-46D08DC8C42B}"/>
              </a:ext>
            </a:extLst>
          </p:cNvPr>
          <p:cNvSpPr>
            <a:spLocks noGrp="1"/>
          </p:cNvSpPr>
          <p:nvPr>
            <p:ph type="dt" sz="half" idx="11"/>
          </p:nvPr>
        </p:nvSpPr>
        <p:spPr/>
        <p:txBody>
          <a:bodyPr/>
          <a:lstStyle/>
          <a:p>
            <a:fld id="{6FCA8E82-58CD-E045-8B98-B7A85B79B752}" type="datetime4">
              <a:rPr lang="en-US" smtClean="0"/>
              <a:pPr/>
              <a:t>January 16, 2022</a:t>
            </a:fld>
            <a:endParaRPr lang="en-US" dirty="0">
              <a:latin typeface="+mn-lt"/>
            </a:endParaRPr>
          </a:p>
        </p:txBody>
      </p:sp>
      <p:sp>
        <p:nvSpPr>
          <p:cNvPr id="3" name="Footer Placeholder 2">
            <a:extLst>
              <a:ext uri="{FF2B5EF4-FFF2-40B4-BE49-F238E27FC236}">
                <a16:creationId xmlns:a16="http://schemas.microsoft.com/office/drawing/2014/main" id="{3FB6FA27-6601-4107-A3C9-808CB4430246}"/>
              </a:ext>
            </a:extLst>
          </p:cNvPr>
          <p:cNvSpPr>
            <a:spLocks noGrp="1"/>
          </p:cNvSpPr>
          <p:nvPr>
            <p:ph type="ftr" sz="quarter" idx="12"/>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0919432A-F8B5-4A96-AEE6-2E159658D5DD}"/>
              </a:ext>
            </a:extLst>
          </p:cNvPr>
          <p:cNvSpPr>
            <a:spLocks noGrp="1"/>
          </p:cNvSpPr>
          <p:nvPr>
            <p:ph type="sldNum" sz="quarter" idx="13"/>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973536126"/>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952500" y="2209800"/>
            <a:ext cx="10287000" cy="2593109"/>
          </a:xfrm>
        </p:spPr>
        <p:txBody>
          <a:bodyPr/>
          <a:lstStyle/>
          <a:p>
            <a:r>
              <a:rPr lang="en-US"/>
              <a:t>Click icon to add table</a:t>
            </a:r>
            <a:endParaRPr lang="en-US" dirty="0"/>
          </a:p>
        </p:txBody>
      </p:sp>
      <p:sp>
        <p:nvSpPr>
          <p:cNvPr id="2" name="Date Placeholder 1">
            <a:extLst>
              <a:ext uri="{FF2B5EF4-FFF2-40B4-BE49-F238E27FC236}">
                <a16:creationId xmlns:a16="http://schemas.microsoft.com/office/drawing/2014/main" id="{9B2411D2-78FE-46C1-9EA9-C6A882903B53}"/>
              </a:ext>
            </a:extLst>
          </p:cNvPr>
          <p:cNvSpPr>
            <a:spLocks noGrp="1"/>
          </p:cNvSpPr>
          <p:nvPr>
            <p:ph type="dt" sz="half" idx="11"/>
          </p:nvPr>
        </p:nvSpPr>
        <p:spPr/>
        <p:txBody>
          <a:bodyPr/>
          <a:lstStyle/>
          <a:p>
            <a:fld id="{6FCA8E82-58CD-E045-8B98-B7A85B79B752}" type="datetime4">
              <a:rPr lang="en-US" smtClean="0"/>
              <a:pPr/>
              <a:t>January 16, 2022</a:t>
            </a:fld>
            <a:endParaRPr lang="en-US" dirty="0">
              <a:latin typeface="+mn-lt"/>
            </a:endParaRPr>
          </a:p>
        </p:txBody>
      </p:sp>
      <p:sp>
        <p:nvSpPr>
          <p:cNvPr id="3" name="Footer Placeholder 2">
            <a:extLst>
              <a:ext uri="{FF2B5EF4-FFF2-40B4-BE49-F238E27FC236}">
                <a16:creationId xmlns:a16="http://schemas.microsoft.com/office/drawing/2014/main" id="{C04DAF8F-82DB-4DBE-9041-71217A4516CB}"/>
              </a:ext>
            </a:extLst>
          </p:cNvPr>
          <p:cNvSpPr>
            <a:spLocks noGrp="1"/>
          </p:cNvSpPr>
          <p:nvPr>
            <p:ph type="ftr" sz="quarter" idx="12"/>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782F761B-6706-439D-9C75-43E751AB195C}"/>
              </a:ext>
            </a:extLst>
          </p:cNvPr>
          <p:cNvSpPr>
            <a:spLocks noGrp="1"/>
          </p:cNvSpPr>
          <p:nvPr>
            <p:ph type="sldNum" sz="quarter" idx="13"/>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141228192"/>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625549" y="2197500"/>
            <a:ext cx="10940902" cy="610863"/>
          </a:xfrm>
          <a:prstGeom prst="rect">
            <a:avLst/>
          </a:prstGeom>
        </p:spPr>
        <p:txBody>
          <a:bodyPr lIns="0" tIns="0" rIns="0" bIns="0" anchor="b" anchorCtr="0">
            <a:normAutofit/>
          </a:bodyPr>
          <a:lstStyle>
            <a:lvl1pPr algn="ctr">
              <a:defRPr sz="4400" b="1" i="0">
                <a:solidFill>
                  <a:schemeClr val="bg2"/>
                </a:solidFill>
                <a:latin typeface="Franklin Gothic Medium" panose="020B0603020102020204" pitchFamily="34" charset="0"/>
              </a:defRPr>
            </a:lvl1pPr>
          </a:lstStyle>
          <a:p>
            <a:r>
              <a:rPr lang="en-US"/>
              <a:t>Click to edit Master title style</a:t>
            </a:r>
            <a:endParaRPr lang="en-US" dirty="0"/>
          </a:p>
        </p:txBody>
      </p:sp>
      <p:pic>
        <p:nvPicPr>
          <p:cNvPr id="7" name="Picture 6" descr="A picture containing text, sign&#10;&#10;Description automatically generated">
            <a:extLst>
              <a:ext uri="{FF2B5EF4-FFF2-40B4-BE49-F238E27FC236}">
                <a16:creationId xmlns:a16="http://schemas.microsoft.com/office/drawing/2014/main" id="{384CD4B9-E14B-43DB-8BDE-12C8ED568B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3343" y="6362819"/>
            <a:ext cx="1297305" cy="358891"/>
          </a:xfrm>
          <a:prstGeom prst="rect">
            <a:avLst/>
          </a:prstGeom>
        </p:spPr>
      </p:pic>
    </p:spTree>
    <p:extLst>
      <p:ext uri="{BB962C8B-B14F-4D97-AF65-F5344CB8AC3E}">
        <p14:creationId xmlns:p14="http://schemas.microsoft.com/office/powerpoint/2010/main" val="276022179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2" y="2476500"/>
            <a:ext cx="7132320" cy="3289971"/>
          </a:xfrm>
          <a:prstGeom prst="rect">
            <a:avLst/>
          </a:prstGeom>
          <a:ln>
            <a:noFill/>
          </a:ln>
        </p:spPr>
        <p:txBody>
          <a:bodyPr lIns="0" tIns="0" rIns="0" bIns="0" anchor="t" anchorCtr="0">
            <a:normAutofit/>
          </a:bodyPr>
          <a:lstStyle>
            <a:lvl1pPr>
              <a:lnSpc>
                <a:spcPct val="100000"/>
              </a:lnSpc>
              <a:defRPr sz="2800" b="0" i="0">
                <a:solidFill>
                  <a:schemeClr val="bg1"/>
                </a:solidFill>
                <a:latin typeface="+mn-lt"/>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E902327D-DBD4-7A4E-ABF2-A946A559A8AD}"/>
              </a:ext>
            </a:extLst>
          </p:cNvPr>
          <p:cNvSpPr txBox="1"/>
          <p:nvPr userDrawn="1"/>
        </p:nvSpPr>
        <p:spPr>
          <a:xfrm>
            <a:off x="699948" y="548291"/>
            <a:ext cx="1589372" cy="3170099"/>
          </a:xfrm>
          <a:prstGeom prst="rect">
            <a:avLst/>
          </a:prstGeom>
          <a:noFill/>
        </p:spPr>
        <p:txBody>
          <a:bodyPr wrap="square" rtlCol="0">
            <a:spAutoFit/>
          </a:bodyPr>
          <a:lstStyle/>
          <a:p>
            <a:r>
              <a:rPr lang="en-US" sz="20000" b="1" dirty="0">
                <a:solidFill>
                  <a:schemeClr val="bg1"/>
                </a:solidFill>
              </a:rPr>
              <a:t>“</a:t>
            </a:r>
          </a:p>
        </p:txBody>
      </p:sp>
      <p:grpSp>
        <p:nvGrpSpPr>
          <p:cNvPr id="18" name="Group 17">
            <a:extLst>
              <a:ext uri="{FF2B5EF4-FFF2-40B4-BE49-F238E27FC236}">
                <a16:creationId xmlns:a16="http://schemas.microsoft.com/office/drawing/2014/main" id="{6ACB4ADD-D9F4-984E-B29D-A2CF6D19E810}"/>
              </a:ext>
            </a:extLst>
          </p:cNvPr>
          <p:cNvGrpSpPr/>
          <p:nvPr userDrawn="1"/>
        </p:nvGrpSpPr>
        <p:grpSpPr>
          <a:xfrm>
            <a:off x="6362700" y="0"/>
            <a:ext cx="5829298" cy="3235602"/>
            <a:chOff x="5612972" y="1"/>
            <a:chExt cx="6615961" cy="3672246"/>
          </a:xfrm>
        </p:grpSpPr>
        <p:sp>
          <p:nvSpPr>
            <p:cNvPr id="19" name="AutoShape 24">
              <a:extLst>
                <a:ext uri="{FF2B5EF4-FFF2-40B4-BE49-F238E27FC236}">
                  <a16:creationId xmlns:a16="http://schemas.microsoft.com/office/drawing/2014/main" id="{5017C477-A988-7041-8A67-3D8294D6AD7C}"/>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0" name="Freeform 19">
              <a:extLst>
                <a:ext uri="{FF2B5EF4-FFF2-40B4-BE49-F238E27FC236}">
                  <a16:creationId xmlns:a16="http://schemas.microsoft.com/office/drawing/2014/main" id="{206D7F37-5DD1-A24E-9CCA-84B2A168554D}"/>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A6E321C8-096C-1B41-B14F-4CA7AE04BB1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32B3FDD4-EB13-F44F-99D0-BFAB06F00B3A}"/>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23" name="Freeform 22">
              <a:extLst>
                <a:ext uri="{FF2B5EF4-FFF2-40B4-BE49-F238E27FC236}">
                  <a16:creationId xmlns:a16="http://schemas.microsoft.com/office/drawing/2014/main" id="{A20BCBD2-A735-0C43-8C55-B384372AC62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grpSp>
        <p:nvGrpSpPr>
          <p:cNvPr id="24" name="Group 23">
            <a:extLst>
              <a:ext uri="{FF2B5EF4-FFF2-40B4-BE49-F238E27FC236}">
                <a16:creationId xmlns:a16="http://schemas.microsoft.com/office/drawing/2014/main" id="{669A90A7-BF26-684E-8C8B-638053DA1234}"/>
              </a:ext>
            </a:extLst>
          </p:cNvPr>
          <p:cNvGrpSpPr>
            <a:grpSpLocks/>
          </p:cNvGrpSpPr>
          <p:nvPr userDrawn="1"/>
        </p:nvGrpSpPr>
        <p:grpSpPr bwMode="auto">
          <a:xfrm rot="16200000" flipV="1">
            <a:off x="0" y="3900132"/>
            <a:ext cx="2959226" cy="2959226"/>
            <a:chOff x="0" y="12289"/>
            <a:chExt cx="3550" cy="3551"/>
          </a:xfrm>
        </p:grpSpPr>
        <p:sp>
          <p:nvSpPr>
            <p:cNvPr id="25" name="Freeform 24">
              <a:extLst>
                <a:ext uri="{FF2B5EF4-FFF2-40B4-BE49-F238E27FC236}">
                  <a16:creationId xmlns:a16="http://schemas.microsoft.com/office/drawing/2014/main" id="{861D8E86-886A-8744-BC4C-FE82B02438F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6" name="Freeform 25">
              <a:extLst>
                <a:ext uri="{FF2B5EF4-FFF2-40B4-BE49-F238E27FC236}">
                  <a16:creationId xmlns:a16="http://schemas.microsoft.com/office/drawing/2014/main" id="{2D967470-E96E-8843-AAD2-E0C8B807793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7" name="Freeform 26">
              <a:extLst>
                <a:ext uri="{FF2B5EF4-FFF2-40B4-BE49-F238E27FC236}">
                  <a16:creationId xmlns:a16="http://schemas.microsoft.com/office/drawing/2014/main" id="{C8A27D09-765D-3949-BCCA-238C3514D4CF}"/>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41973530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560">
          <p15:clr>
            <a:srgbClr val="FBAE40"/>
          </p15:clr>
        </p15:guide>
        <p15:guide id="8" orient="horz" pos="1752">
          <p15:clr>
            <a:srgbClr val="FBAE40"/>
          </p15:clr>
        </p15:guide>
        <p15:guide id="9" orient="horz" pos="124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A7D9F21A-75CF-6045-8FA1-C4F4E21B699C}"/>
              </a:ext>
            </a:extLst>
          </p:cNvPr>
          <p:cNvGrpSpPr>
            <a:grpSpLocks/>
          </p:cNvGrpSpPr>
          <p:nvPr userDrawn="1"/>
        </p:nvGrpSpPr>
        <p:grpSpPr bwMode="auto">
          <a:xfrm rot="16200000" flipV="1">
            <a:off x="0" y="3900132"/>
            <a:ext cx="2959226" cy="2959226"/>
            <a:chOff x="0" y="12289"/>
            <a:chExt cx="3550" cy="3551"/>
          </a:xfrm>
        </p:grpSpPr>
        <p:sp>
          <p:nvSpPr>
            <p:cNvPr id="26" name="Freeform 25">
              <a:extLst>
                <a:ext uri="{FF2B5EF4-FFF2-40B4-BE49-F238E27FC236}">
                  <a16:creationId xmlns:a16="http://schemas.microsoft.com/office/drawing/2014/main" id="{AEA7E377-BB07-FA43-B532-10A92EE030B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7" name="Freeform 26">
              <a:extLst>
                <a:ext uri="{FF2B5EF4-FFF2-40B4-BE49-F238E27FC236}">
                  <a16:creationId xmlns:a16="http://schemas.microsoft.com/office/drawing/2014/main" id="{F18DE645-B3D5-2F4E-AAD6-002FEF13A310}"/>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6" name="Freeform 35">
              <a:extLst>
                <a:ext uri="{FF2B5EF4-FFF2-40B4-BE49-F238E27FC236}">
                  <a16:creationId xmlns:a16="http://schemas.microsoft.com/office/drawing/2014/main" id="{B90F6499-BA50-2340-A026-32C79B6BFAF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8" name="Picture Placeholder 25">
            <a:extLst>
              <a:ext uri="{FF2B5EF4-FFF2-40B4-BE49-F238E27FC236}">
                <a16:creationId xmlns:a16="http://schemas.microsoft.com/office/drawing/2014/main" id="{2274C164-503B-E746-A155-849A9BC2406E}"/>
              </a:ext>
            </a:extLst>
          </p:cNvPr>
          <p:cNvSpPr>
            <a:spLocks noGrp="1"/>
          </p:cNvSpPr>
          <p:nvPr>
            <p:ph type="pic" sz="quarter" idx="18"/>
          </p:nvPr>
        </p:nvSpPr>
        <p:spPr>
          <a:xfrm>
            <a:off x="954268" y="2572883"/>
            <a:ext cx="2118245" cy="2037217"/>
          </a:xfrm>
          <a:prstGeom prst="rect">
            <a:avLst/>
          </a:prstGeom>
        </p:spPr>
        <p:txBody>
          <a:bodyPr/>
          <a:lstStyle/>
          <a:p>
            <a:r>
              <a:rPr lang="en-US"/>
              <a:t>Click icon to add picture</a:t>
            </a:r>
            <a:endParaRPr lang="en-US" dirty="0"/>
          </a:p>
        </p:txBody>
      </p:sp>
      <p:sp>
        <p:nvSpPr>
          <p:cNvPr id="61" name="Title 1">
            <a:extLst>
              <a:ext uri="{FF2B5EF4-FFF2-40B4-BE49-F238E27FC236}">
                <a16:creationId xmlns:a16="http://schemas.microsoft.com/office/drawing/2014/main" id="{E2F20AFE-B282-5146-B0D6-F2FC1B6D303E}"/>
              </a:ext>
            </a:extLst>
          </p:cNvPr>
          <p:cNvSpPr>
            <a:spLocks noGrp="1"/>
          </p:cNvSpPr>
          <p:nvPr>
            <p:ph type="title"/>
          </p:nvPr>
        </p:nvSpPr>
        <p:spPr>
          <a:xfrm>
            <a:off x="964022" y="879063"/>
            <a:ext cx="75322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cxnSp>
        <p:nvCxnSpPr>
          <p:cNvPr id="62" name="Straight Connector 61">
            <a:extLst>
              <a:ext uri="{FF2B5EF4-FFF2-40B4-BE49-F238E27FC236}">
                <a16:creationId xmlns:a16="http://schemas.microsoft.com/office/drawing/2014/main" id="{F777D2F0-DE3F-8343-B97A-E7FA440532FD}"/>
              </a:ext>
            </a:extLst>
          </p:cNvPr>
          <p:cNvCxnSpPr>
            <a:cxnSpLocks/>
          </p:cNvCxnSpPr>
          <p:nvPr userDrawn="1"/>
        </p:nvCxnSpPr>
        <p:spPr>
          <a:xfrm>
            <a:off x="952500" y="1939108"/>
            <a:ext cx="2133600" cy="0"/>
          </a:xfrm>
          <a:prstGeom prst="line">
            <a:avLst/>
          </a:prstGeom>
          <a:ln w="101600">
            <a:solidFill>
              <a:schemeClr val="tx1"/>
            </a:solidFill>
          </a:ln>
        </p:spPr>
        <p:style>
          <a:lnRef idx="1">
            <a:schemeClr val="dk1"/>
          </a:lnRef>
          <a:fillRef idx="0">
            <a:schemeClr val="dk1"/>
          </a:fillRef>
          <a:effectRef idx="0">
            <a:schemeClr val="dk1"/>
          </a:effectRef>
          <a:fontRef idx="minor">
            <a:schemeClr val="tx1"/>
          </a:fontRef>
        </p:style>
      </p:cxnSp>
      <p:sp>
        <p:nvSpPr>
          <p:cNvPr id="63" name="Picture Placeholder 25">
            <a:extLst>
              <a:ext uri="{FF2B5EF4-FFF2-40B4-BE49-F238E27FC236}">
                <a16:creationId xmlns:a16="http://schemas.microsoft.com/office/drawing/2014/main" id="{AF1B5ED8-33F6-FB44-AA92-F0D227BB310C}"/>
              </a:ext>
            </a:extLst>
          </p:cNvPr>
          <p:cNvSpPr>
            <a:spLocks noGrp="1"/>
          </p:cNvSpPr>
          <p:nvPr>
            <p:ph type="pic" sz="quarter" idx="24"/>
          </p:nvPr>
        </p:nvSpPr>
        <p:spPr>
          <a:xfrm>
            <a:off x="3658280" y="2572883"/>
            <a:ext cx="2118245" cy="2037217"/>
          </a:xfrm>
          <a:prstGeom prst="rect">
            <a:avLst/>
          </a:prstGeom>
        </p:spPr>
        <p:txBody>
          <a:bodyPr/>
          <a:lstStyle/>
          <a:p>
            <a:r>
              <a:rPr lang="en-US"/>
              <a:t>Click icon to add picture</a:t>
            </a:r>
            <a:endParaRPr lang="en-US" dirty="0"/>
          </a:p>
        </p:txBody>
      </p:sp>
      <p:sp>
        <p:nvSpPr>
          <p:cNvPr id="72" name="Text Placeholder 29">
            <a:extLst>
              <a:ext uri="{FF2B5EF4-FFF2-40B4-BE49-F238E27FC236}">
                <a16:creationId xmlns:a16="http://schemas.microsoft.com/office/drawing/2014/main" id="{0D824BDD-2D23-C943-8FE9-60B7B23B5ECD}"/>
              </a:ext>
            </a:extLst>
          </p:cNvPr>
          <p:cNvSpPr>
            <a:spLocks noGrp="1"/>
          </p:cNvSpPr>
          <p:nvPr>
            <p:ph type="body" sz="quarter" idx="12"/>
          </p:nvPr>
        </p:nvSpPr>
        <p:spPr>
          <a:xfrm>
            <a:off x="952500" y="5393169"/>
            <a:ext cx="2133600"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3" name="Text Placeholder 29">
            <a:extLst>
              <a:ext uri="{FF2B5EF4-FFF2-40B4-BE49-F238E27FC236}">
                <a16:creationId xmlns:a16="http://schemas.microsoft.com/office/drawing/2014/main" id="{2F3D441E-DFB1-084B-8192-C6CBECCA40B9}"/>
              </a:ext>
            </a:extLst>
          </p:cNvPr>
          <p:cNvSpPr>
            <a:spLocks noGrp="1"/>
          </p:cNvSpPr>
          <p:nvPr>
            <p:ph type="body" sz="quarter" idx="11"/>
          </p:nvPr>
        </p:nvSpPr>
        <p:spPr>
          <a:xfrm>
            <a:off x="952500" y="4986745"/>
            <a:ext cx="2133600"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4" name="Text Placeholder 29">
            <a:extLst>
              <a:ext uri="{FF2B5EF4-FFF2-40B4-BE49-F238E27FC236}">
                <a16:creationId xmlns:a16="http://schemas.microsoft.com/office/drawing/2014/main" id="{25797825-E7AE-2C41-A965-E6F0D70D9747}"/>
              </a:ext>
            </a:extLst>
          </p:cNvPr>
          <p:cNvSpPr>
            <a:spLocks noGrp="1"/>
          </p:cNvSpPr>
          <p:nvPr>
            <p:ph type="body" sz="quarter" idx="13"/>
          </p:nvPr>
        </p:nvSpPr>
        <p:spPr>
          <a:xfrm>
            <a:off x="3663042" y="5393169"/>
            <a:ext cx="2128157"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5" name="Text Placeholder 29">
            <a:extLst>
              <a:ext uri="{FF2B5EF4-FFF2-40B4-BE49-F238E27FC236}">
                <a16:creationId xmlns:a16="http://schemas.microsoft.com/office/drawing/2014/main" id="{63C1927C-E23B-204E-9F3A-2A67D2BF702C}"/>
              </a:ext>
            </a:extLst>
          </p:cNvPr>
          <p:cNvSpPr>
            <a:spLocks noGrp="1"/>
          </p:cNvSpPr>
          <p:nvPr>
            <p:ph type="body" sz="quarter" idx="15"/>
          </p:nvPr>
        </p:nvSpPr>
        <p:spPr>
          <a:xfrm>
            <a:off x="3663042" y="4986745"/>
            <a:ext cx="2128157"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6" name="Text Placeholder 29">
            <a:extLst>
              <a:ext uri="{FF2B5EF4-FFF2-40B4-BE49-F238E27FC236}">
                <a16:creationId xmlns:a16="http://schemas.microsoft.com/office/drawing/2014/main" id="{EC81F0F5-C204-7248-A336-A655814A8A34}"/>
              </a:ext>
            </a:extLst>
          </p:cNvPr>
          <p:cNvSpPr>
            <a:spLocks noGrp="1"/>
          </p:cNvSpPr>
          <p:nvPr>
            <p:ph type="body" sz="quarter" idx="16"/>
          </p:nvPr>
        </p:nvSpPr>
        <p:spPr>
          <a:xfrm>
            <a:off x="6367054" y="5393169"/>
            <a:ext cx="2129245"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7" name="Text Placeholder 29">
            <a:extLst>
              <a:ext uri="{FF2B5EF4-FFF2-40B4-BE49-F238E27FC236}">
                <a16:creationId xmlns:a16="http://schemas.microsoft.com/office/drawing/2014/main" id="{C9FEF82E-4E9C-8343-9D36-C4A00D7137CC}"/>
              </a:ext>
            </a:extLst>
          </p:cNvPr>
          <p:cNvSpPr>
            <a:spLocks noGrp="1"/>
          </p:cNvSpPr>
          <p:nvPr>
            <p:ph type="body" sz="quarter" idx="31"/>
          </p:nvPr>
        </p:nvSpPr>
        <p:spPr>
          <a:xfrm>
            <a:off x="63670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8" name="Text Placeholder 29">
            <a:extLst>
              <a:ext uri="{FF2B5EF4-FFF2-40B4-BE49-F238E27FC236}">
                <a16:creationId xmlns:a16="http://schemas.microsoft.com/office/drawing/2014/main" id="{F8AF6664-A005-7A42-9AEF-C5AA5603E49D}"/>
              </a:ext>
            </a:extLst>
          </p:cNvPr>
          <p:cNvSpPr>
            <a:spLocks noGrp="1"/>
          </p:cNvSpPr>
          <p:nvPr>
            <p:ph type="body" sz="quarter" idx="19"/>
          </p:nvPr>
        </p:nvSpPr>
        <p:spPr>
          <a:xfrm>
            <a:off x="9110254" y="5393169"/>
            <a:ext cx="2129245"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9" name="Text Placeholder 29">
            <a:extLst>
              <a:ext uri="{FF2B5EF4-FFF2-40B4-BE49-F238E27FC236}">
                <a16:creationId xmlns:a16="http://schemas.microsoft.com/office/drawing/2014/main" id="{5F6C1E52-E2B6-5F45-A863-5BB35ABAFCD6}"/>
              </a:ext>
            </a:extLst>
          </p:cNvPr>
          <p:cNvSpPr>
            <a:spLocks noGrp="1"/>
          </p:cNvSpPr>
          <p:nvPr>
            <p:ph type="body" sz="quarter" idx="21"/>
          </p:nvPr>
        </p:nvSpPr>
        <p:spPr>
          <a:xfrm>
            <a:off x="91102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grpSp>
        <p:nvGrpSpPr>
          <p:cNvPr id="23" name="Group 22">
            <a:extLst>
              <a:ext uri="{FF2B5EF4-FFF2-40B4-BE49-F238E27FC236}">
                <a16:creationId xmlns:a16="http://schemas.microsoft.com/office/drawing/2014/main" id="{EFD0B2D5-B3C2-D847-A220-86CB6A37E418}"/>
              </a:ext>
            </a:extLst>
          </p:cNvPr>
          <p:cNvGrpSpPr/>
          <p:nvPr userDrawn="1"/>
        </p:nvGrpSpPr>
        <p:grpSpPr>
          <a:xfrm>
            <a:off x="6362700" y="0"/>
            <a:ext cx="5829298" cy="3235602"/>
            <a:chOff x="5612972" y="1"/>
            <a:chExt cx="6615961" cy="3672246"/>
          </a:xfrm>
        </p:grpSpPr>
        <p:sp>
          <p:nvSpPr>
            <p:cNvPr id="28" name="AutoShape 24">
              <a:extLst>
                <a:ext uri="{FF2B5EF4-FFF2-40B4-BE49-F238E27FC236}">
                  <a16:creationId xmlns:a16="http://schemas.microsoft.com/office/drawing/2014/main" id="{A7FD25A4-760F-814C-915F-DD6E89CA3A40}"/>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9" name="Freeform 28">
              <a:extLst>
                <a:ext uri="{FF2B5EF4-FFF2-40B4-BE49-F238E27FC236}">
                  <a16:creationId xmlns:a16="http://schemas.microsoft.com/office/drawing/2014/main" id="{A0CC8369-E81F-D447-87D8-1AF0C58EAC07}"/>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0" name="Freeform 29">
              <a:extLst>
                <a:ext uri="{FF2B5EF4-FFF2-40B4-BE49-F238E27FC236}">
                  <a16:creationId xmlns:a16="http://schemas.microsoft.com/office/drawing/2014/main" id="{C41CA81E-EF54-D048-8775-CD4AB37A7DF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1" name="Freeform 30">
              <a:extLst>
                <a:ext uri="{FF2B5EF4-FFF2-40B4-BE49-F238E27FC236}">
                  <a16:creationId xmlns:a16="http://schemas.microsoft.com/office/drawing/2014/main" id="{D95A4B85-923E-B641-B239-2A1999AB294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32" name="Freeform 31">
              <a:extLst>
                <a:ext uri="{FF2B5EF4-FFF2-40B4-BE49-F238E27FC236}">
                  <a16:creationId xmlns:a16="http://schemas.microsoft.com/office/drawing/2014/main" id="{501386DC-76EB-F34E-AD0E-22957D3B38D5}"/>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66" name="Picture Placeholder 25">
            <a:extLst>
              <a:ext uri="{FF2B5EF4-FFF2-40B4-BE49-F238E27FC236}">
                <a16:creationId xmlns:a16="http://schemas.microsoft.com/office/drawing/2014/main" id="{2D21D633-C51E-E94E-BAE3-96F52F76E496}"/>
              </a:ext>
            </a:extLst>
          </p:cNvPr>
          <p:cNvSpPr>
            <a:spLocks noGrp="1"/>
          </p:cNvSpPr>
          <p:nvPr>
            <p:ph type="pic" sz="quarter" idx="27"/>
          </p:nvPr>
        </p:nvSpPr>
        <p:spPr>
          <a:xfrm>
            <a:off x="6362292" y="2572883"/>
            <a:ext cx="2118245" cy="2037217"/>
          </a:xfrm>
          <a:prstGeom prst="rect">
            <a:avLst/>
          </a:prstGeom>
        </p:spPr>
        <p:txBody>
          <a:bodyPr/>
          <a:lstStyle/>
          <a:p>
            <a:r>
              <a:rPr lang="en-US"/>
              <a:t>Click icon to add picture</a:t>
            </a:r>
            <a:endParaRPr lang="en-US" dirty="0"/>
          </a:p>
        </p:txBody>
      </p:sp>
      <p:sp>
        <p:nvSpPr>
          <p:cNvPr id="69" name="Picture Placeholder 25">
            <a:extLst>
              <a:ext uri="{FF2B5EF4-FFF2-40B4-BE49-F238E27FC236}">
                <a16:creationId xmlns:a16="http://schemas.microsoft.com/office/drawing/2014/main" id="{639EFA5A-9C69-DF4D-81B7-FA1F8CCCF934}"/>
              </a:ext>
            </a:extLst>
          </p:cNvPr>
          <p:cNvSpPr>
            <a:spLocks noGrp="1"/>
          </p:cNvSpPr>
          <p:nvPr>
            <p:ph type="pic" sz="quarter" idx="30"/>
          </p:nvPr>
        </p:nvSpPr>
        <p:spPr>
          <a:xfrm>
            <a:off x="9112023" y="2572883"/>
            <a:ext cx="2118245" cy="2037217"/>
          </a:xfrm>
          <a:prstGeom prst="rect">
            <a:avLst/>
          </a:prstGeom>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8ED89364-B1CB-4E72-A6BB-95A34B50661C}"/>
              </a:ext>
            </a:extLst>
          </p:cNvPr>
          <p:cNvSpPr>
            <a:spLocks noGrp="1"/>
          </p:cNvSpPr>
          <p:nvPr>
            <p:ph type="dt" sz="half" idx="32"/>
          </p:nvPr>
        </p:nvSpPr>
        <p:spPr/>
        <p:txBody>
          <a:bodyPr/>
          <a:lstStyle/>
          <a:p>
            <a:fld id="{6FCA8E82-58CD-E045-8B98-B7A85B79B752}" type="datetime4">
              <a:rPr lang="en-US" smtClean="0"/>
              <a:pPr/>
              <a:t>January 16, 2022</a:t>
            </a:fld>
            <a:endParaRPr lang="en-US" dirty="0">
              <a:latin typeface="+mn-lt"/>
            </a:endParaRPr>
          </a:p>
        </p:txBody>
      </p:sp>
      <p:sp>
        <p:nvSpPr>
          <p:cNvPr id="3" name="Footer Placeholder 2">
            <a:extLst>
              <a:ext uri="{FF2B5EF4-FFF2-40B4-BE49-F238E27FC236}">
                <a16:creationId xmlns:a16="http://schemas.microsoft.com/office/drawing/2014/main" id="{8E09328F-B310-4BF3-883E-BA9A39676AF2}"/>
              </a:ext>
            </a:extLst>
          </p:cNvPr>
          <p:cNvSpPr>
            <a:spLocks noGrp="1"/>
          </p:cNvSpPr>
          <p:nvPr>
            <p:ph type="ftr" sz="quarter" idx="33"/>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04192EF2-9336-43EF-A365-1F54000F7DE9}"/>
              </a:ext>
            </a:extLst>
          </p:cNvPr>
          <p:cNvSpPr>
            <a:spLocks noGrp="1"/>
          </p:cNvSpPr>
          <p:nvPr>
            <p:ph type="sldNum" sz="quarter" idx="34"/>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0571941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4008">
          <p15:clr>
            <a:srgbClr val="FBAE40"/>
          </p15:clr>
        </p15:guide>
        <p15:guide id="5" pos="1944">
          <p15:clr>
            <a:srgbClr val="FBAE40"/>
          </p15:clr>
        </p15:guide>
        <p15:guide id="6" pos="3648">
          <p15:clr>
            <a:srgbClr val="FBAE40"/>
          </p15:clr>
        </p15:guide>
        <p15:guide id="7" orient="horz" pos="1392">
          <p15:clr>
            <a:srgbClr val="FBAE40"/>
          </p15:clr>
        </p15:guide>
        <p15:guide id="8" orient="horz" pos="552">
          <p15:clr>
            <a:srgbClr val="FBAE40"/>
          </p15:clr>
        </p15:guide>
        <p15:guide id="9" orient="horz" pos="1224">
          <p15:clr>
            <a:srgbClr val="FBAE40"/>
          </p15:clr>
        </p15:guide>
        <p15:guide id="10" pos="5352">
          <p15:clr>
            <a:srgbClr val="FBAE40"/>
          </p15:clr>
        </p15:guide>
        <p15:guide id="11" pos="5736">
          <p15:clr>
            <a:srgbClr val="FBAE40"/>
          </p15:clr>
        </p15:guide>
        <p15:guide id="12" orient="horz" pos="2904">
          <p15:clr>
            <a:srgbClr val="FBAE40"/>
          </p15:clr>
        </p15:guide>
        <p15:guide id="13" orient="horz" pos="160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
    <p:bg>
      <p:bgPr>
        <a:solidFill>
          <a:schemeClr val="tx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040046AF-E5BF-854D-9986-7C3019770FE7}"/>
              </a:ext>
            </a:extLst>
          </p:cNvPr>
          <p:cNvCxnSpPr>
            <a:cxnSpLocks/>
          </p:cNvCxnSpPr>
          <p:nvPr userDrawn="1"/>
        </p:nvCxnSpPr>
        <p:spPr>
          <a:xfrm flipH="1">
            <a:off x="1045959" y="2213783"/>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6CA14A6-0144-BC49-A8D4-C979D13258C0}"/>
              </a:ext>
            </a:extLst>
          </p:cNvPr>
          <p:cNvCxnSpPr>
            <a:cxnSpLocks/>
          </p:cNvCxnSpPr>
          <p:nvPr userDrawn="1"/>
        </p:nvCxnSpPr>
        <p:spPr>
          <a:xfrm flipH="1">
            <a:off x="6180493" y="2213783"/>
            <a:ext cx="11102"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582FC2-A135-5743-B9C0-6AC7225B42E1}"/>
              </a:ext>
            </a:extLst>
          </p:cNvPr>
          <p:cNvCxnSpPr>
            <a:cxnSpLocks/>
          </p:cNvCxnSpPr>
          <p:nvPr userDrawn="1"/>
        </p:nvCxnSpPr>
        <p:spPr>
          <a:xfrm flipH="1">
            <a:off x="8745623" y="3904712"/>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7C43222-5868-0247-838F-58F4F6C8EE75}"/>
              </a:ext>
            </a:extLst>
          </p:cNvPr>
          <p:cNvCxnSpPr>
            <a:cxnSpLocks/>
          </p:cNvCxnSpPr>
          <p:nvPr userDrawn="1"/>
        </p:nvCxnSpPr>
        <p:spPr>
          <a:xfrm flipH="1">
            <a:off x="3611089" y="3895941"/>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46EEE005-F78A-9D4F-B159-964376C387DD}"/>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sp>
        <p:nvSpPr>
          <p:cNvPr id="96" name="Text Placeholder 29">
            <a:extLst>
              <a:ext uri="{FF2B5EF4-FFF2-40B4-BE49-F238E27FC236}">
                <a16:creationId xmlns:a16="http://schemas.microsoft.com/office/drawing/2014/main" id="{FC61536F-8EA7-5A48-AF76-8B0E251BD8CB}"/>
              </a:ext>
            </a:extLst>
          </p:cNvPr>
          <p:cNvSpPr>
            <a:spLocks noGrp="1"/>
          </p:cNvSpPr>
          <p:nvPr>
            <p:ph type="body" sz="quarter" idx="12"/>
          </p:nvPr>
        </p:nvSpPr>
        <p:spPr>
          <a:xfrm>
            <a:off x="1296955" y="2934856"/>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97" name="Text Placeholder 29">
            <a:extLst>
              <a:ext uri="{FF2B5EF4-FFF2-40B4-BE49-F238E27FC236}">
                <a16:creationId xmlns:a16="http://schemas.microsoft.com/office/drawing/2014/main" id="{64FFD994-BD97-ED49-8607-286ECBB1CDA3}"/>
              </a:ext>
            </a:extLst>
          </p:cNvPr>
          <p:cNvSpPr>
            <a:spLocks noGrp="1"/>
          </p:cNvSpPr>
          <p:nvPr>
            <p:ph type="body" sz="quarter" idx="11"/>
          </p:nvPr>
        </p:nvSpPr>
        <p:spPr>
          <a:xfrm>
            <a:off x="1296955"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102" name="Text Placeholder 29">
            <a:extLst>
              <a:ext uri="{FF2B5EF4-FFF2-40B4-BE49-F238E27FC236}">
                <a16:creationId xmlns:a16="http://schemas.microsoft.com/office/drawing/2014/main" id="{D1ADE805-BFBC-ED47-B9CB-6CB2FF02E868}"/>
              </a:ext>
            </a:extLst>
          </p:cNvPr>
          <p:cNvSpPr>
            <a:spLocks noGrp="1"/>
          </p:cNvSpPr>
          <p:nvPr>
            <p:ph type="body" sz="quarter" idx="30"/>
          </p:nvPr>
        </p:nvSpPr>
        <p:spPr>
          <a:xfrm>
            <a:off x="3897799" y="5087328"/>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3" name="Text Placeholder 29">
            <a:extLst>
              <a:ext uri="{FF2B5EF4-FFF2-40B4-BE49-F238E27FC236}">
                <a16:creationId xmlns:a16="http://schemas.microsoft.com/office/drawing/2014/main" id="{334A3589-641F-F547-891B-149579153B75}"/>
              </a:ext>
            </a:extLst>
          </p:cNvPr>
          <p:cNvSpPr>
            <a:spLocks noGrp="1"/>
          </p:cNvSpPr>
          <p:nvPr>
            <p:ph type="body" sz="quarter" idx="31"/>
          </p:nvPr>
        </p:nvSpPr>
        <p:spPr>
          <a:xfrm>
            <a:off x="3897799"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Master text styles</a:t>
            </a:r>
          </a:p>
        </p:txBody>
      </p:sp>
      <p:sp>
        <p:nvSpPr>
          <p:cNvPr id="106" name="Text Placeholder 29">
            <a:extLst>
              <a:ext uri="{FF2B5EF4-FFF2-40B4-BE49-F238E27FC236}">
                <a16:creationId xmlns:a16="http://schemas.microsoft.com/office/drawing/2014/main" id="{A63F8454-D12E-A641-ABD0-8977D3F5EC05}"/>
              </a:ext>
            </a:extLst>
          </p:cNvPr>
          <p:cNvSpPr>
            <a:spLocks noGrp="1"/>
          </p:cNvSpPr>
          <p:nvPr>
            <p:ph type="body" sz="quarter" idx="32"/>
          </p:nvPr>
        </p:nvSpPr>
        <p:spPr>
          <a:xfrm>
            <a:off x="9001711" y="5087328"/>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7" name="Text Placeholder 29">
            <a:extLst>
              <a:ext uri="{FF2B5EF4-FFF2-40B4-BE49-F238E27FC236}">
                <a16:creationId xmlns:a16="http://schemas.microsoft.com/office/drawing/2014/main" id="{F35AA15D-DBAD-9840-8764-A5B6D486A234}"/>
              </a:ext>
            </a:extLst>
          </p:cNvPr>
          <p:cNvSpPr>
            <a:spLocks noGrp="1"/>
          </p:cNvSpPr>
          <p:nvPr>
            <p:ph type="body" sz="quarter" idx="33"/>
          </p:nvPr>
        </p:nvSpPr>
        <p:spPr>
          <a:xfrm>
            <a:off x="9001711"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Master text styles</a:t>
            </a:r>
          </a:p>
        </p:txBody>
      </p:sp>
      <p:sp>
        <p:nvSpPr>
          <p:cNvPr id="108" name="Text Placeholder 29">
            <a:extLst>
              <a:ext uri="{FF2B5EF4-FFF2-40B4-BE49-F238E27FC236}">
                <a16:creationId xmlns:a16="http://schemas.microsoft.com/office/drawing/2014/main" id="{8357CA0F-1A55-B145-8305-562F0DF22543}"/>
              </a:ext>
            </a:extLst>
          </p:cNvPr>
          <p:cNvSpPr>
            <a:spLocks noGrp="1"/>
          </p:cNvSpPr>
          <p:nvPr>
            <p:ph type="body" sz="quarter" idx="34"/>
          </p:nvPr>
        </p:nvSpPr>
        <p:spPr>
          <a:xfrm>
            <a:off x="6438143" y="2934856"/>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9" name="Text Placeholder 29">
            <a:extLst>
              <a:ext uri="{FF2B5EF4-FFF2-40B4-BE49-F238E27FC236}">
                <a16:creationId xmlns:a16="http://schemas.microsoft.com/office/drawing/2014/main" id="{D6C49F6F-AF28-8942-8442-8F54A1DC388B}"/>
              </a:ext>
            </a:extLst>
          </p:cNvPr>
          <p:cNvSpPr>
            <a:spLocks noGrp="1"/>
          </p:cNvSpPr>
          <p:nvPr>
            <p:ph type="body" sz="quarter" idx="35"/>
          </p:nvPr>
        </p:nvSpPr>
        <p:spPr>
          <a:xfrm>
            <a:off x="6438143"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8" name="Straight Connector 7">
            <a:extLst>
              <a:ext uri="{FF2B5EF4-FFF2-40B4-BE49-F238E27FC236}">
                <a16:creationId xmlns:a16="http://schemas.microsoft.com/office/drawing/2014/main" id="{4CE2724A-BCA1-604F-9D18-BF05746408C2}"/>
              </a:ext>
            </a:extLst>
          </p:cNvPr>
          <p:cNvCxnSpPr/>
          <p:nvPr userDrawn="1"/>
        </p:nvCxnSpPr>
        <p:spPr>
          <a:xfrm>
            <a:off x="967689" y="3968780"/>
            <a:ext cx="10275477" cy="0"/>
          </a:xfrm>
          <a:prstGeom prst="line">
            <a:avLst/>
          </a:prstGeom>
          <a:ln w="165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4923D7D1-A9CC-C34C-86FF-43B5C8978712}"/>
              </a:ext>
            </a:extLst>
          </p:cNvPr>
          <p:cNvSpPr/>
          <p:nvPr userDrawn="1"/>
        </p:nvSpPr>
        <p:spPr>
          <a:xfrm>
            <a:off x="964323"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6119FF13-13AB-3448-B24E-58E18B3CE2B6}"/>
              </a:ext>
            </a:extLst>
          </p:cNvPr>
          <p:cNvSpPr/>
          <p:nvPr userDrawn="1"/>
        </p:nvSpPr>
        <p:spPr>
          <a:xfrm>
            <a:off x="3531590"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2F8F982-870E-AE44-B0D3-B3313BC48DB7}"/>
              </a:ext>
            </a:extLst>
          </p:cNvPr>
          <p:cNvSpPr/>
          <p:nvPr userDrawn="1"/>
        </p:nvSpPr>
        <p:spPr>
          <a:xfrm>
            <a:off x="6098857"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549A137-DB5E-9C40-8C0A-ED607212022C}"/>
              </a:ext>
            </a:extLst>
          </p:cNvPr>
          <p:cNvSpPr/>
          <p:nvPr userDrawn="1"/>
        </p:nvSpPr>
        <p:spPr>
          <a:xfrm>
            <a:off x="8666124"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21DC2552-C347-4C3D-8C92-4A6981227C0E}"/>
              </a:ext>
            </a:extLst>
          </p:cNvPr>
          <p:cNvSpPr>
            <a:spLocks noGrp="1"/>
          </p:cNvSpPr>
          <p:nvPr>
            <p:ph type="dt" sz="half" idx="36"/>
          </p:nvPr>
        </p:nvSpPr>
        <p:spPr/>
        <p:txBody>
          <a:bodyPr/>
          <a:lstStyle/>
          <a:p>
            <a:fld id="{6FCA8E82-58CD-E045-8B98-B7A85B79B752}" type="datetime4">
              <a:rPr lang="en-US" smtClean="0"/>
              <a:pPr/>
              <a:t>January 16, 2022</a:t>
            </a:fld>
            <a:endParaRPr lang="en-US" dirty="0">
              <a:latin typeface="+mn-lt"/>
            </a:endParaRPr>
          </a:p>
        </p:txBody>
      </p:sp>
      <p:sp>
        <p:nvSpPr>
          <p:cNvPr id="3" name="Footer Placeholder 2">
            <a:extLst>
              <a:ext uri="{FF2B5EF4-FFF2-40B4-BE49-F238E27FC236}">
                <a16:creationId xmlns:a16="http://schemas.microsoft.com/office/drawing/2014/main" id="{A5B7C35C-F3E4-4522-8711-16E4F9052C2C}"/>
              </a:ext>
            </a:extLst>
          </p:cNvPr>
          <p:cNvSpPr>
            <a:spLocks noGrp="1"/>
          </p:cNvSpPr>
          <p:nvPr>
            <p:ph type="ftr" sz="quarter" idx="37"/>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1F4D6BAD-56F4-42F1-A2B3-FDB73364FD40}"/>
              </a:ext>
            </a:extLst>
          </p:cNvPr>
          <p:cNvSpPr>
            <a:spLocks noGrp="1"/>
          </p:cNvSpPr>
          <p:nvPr>
            <p:ph type="sldNum" sz="quarter" idx="38"/>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268596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3768">
          <p15:clr>
            <a:srgbClr val="FBAE40"/>
          </p15:clr>
        </p15:guide>
        <p15:guide id="9" orient="horz" pos="552">
          <p15:clr>
            <a:srgbClr val="FBAE40"/>
          </p15:clr>
        </p15:guide>
        <p15:guide id="10" orient="horz" pos="1512">
          <p15:clr>
            <a:srgbClr val="FBAE40"/>
          </p15:clr>
        </p15:guide>
        <p15:guide id="11" orient="horz" pos="283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
    <p:bg>
      <p:bgPr>
        <a:solidFill>
          <a:schemeClr val="tx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DEF3328-825B-3946-8472-DB93D6A32867}"/>
              </a:ext>
            </a:extLst>
          </p:cNvPr>
          <p:cNvGrpSpPr>
            <a:grpSpLocks/>
          </p:cNvGrpSpPr>
          <p:nvPr userDrawn="1"/>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4E4E09DF-AF21-0E4A-9838-14DFBFFED7D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653F54AE-9BC1-3A45-A129-4028EADE406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254F6D22-4944-974A-999E-F9E22F15952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64023" y="2300984"/>
            <a:ext cx="4827178"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2">
            <a:extLst>
              <a:ext uri="{FF2B5EF4-FFF2-40B4-BE49-F238E27FC236}">
                <a16:creationId xmlns:a16="http://schemas.microsoft.com/office/drawing/2014/main" id="{3A0EE708-F36B-444B-9A8B-D48D69535E45}"/>
              </a:ext>
            </a:extLst>
          </p:cNvPr>
          <p:cNvSpPr>
            <a:spLocks noGrp="1"/>
          </p:cNvSpPr>
          <p:nvPr>
            <p:ph type="body" idx="10"/>
          </p:nvPr>
        </p:nvSpPr>
        <p:spPr>
          <a:xfrm>
            <a:off x="6362700" y="2300984"/>
            <a:ext cx="4764829"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64023" y="2799146"/>
            <a:ext cx="482717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8" name="Content Placeholder 3">
            <a:extLst>
              <a:ext uri="{FF2B5EF4-FFF2-40B4-BE49-F238E27FC236}">
                <a16:creationId xmlns:a16="http://schemas.microsoft.com/office/drawing/2014/main" id="{E40D4044-0F7B-0647-BAB5-16B23EBD9ECD}"/>
              </a:ext>
            </a:extLst>
          </p:cNvPr>
          <p:cNvSpPr>
            <a:spLocks noGrp="1"/>
          </p:cNvSpPr>
          <p:nvPr>
            <p:ph sz="half" idx="13"/>
          </p:nvPr>
        </p:nvSpPr>
        <p:spPr>
          <a:xfrm>
            <a:off x="6362700" y="2799146"/>
            <a:ext cx="4756241"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cxnSp>
        <p:nvCxnSpPr>
          <p:cNvPr id="15" name="Straight Connector 14">
            <a:extLst>
              <a:ext uri="{FF2B5EF4-FFF2-40B4-BE49-F238E27FC236}">
                <a16:creationId xmlns:a16="http://schemas.microsoft.com/office/drawing/2014/main" id="{ED51C063-0222-064B-8A2E-485FE9EAC10D}"/>
              </a:ext>
            </a:extLst>
          </p:cNvPr>
          <p:cNvCxnSpPr>
            <a:cxnSpLocks/>
          </p:cNvCxnSpPr>
          <p:nvPr userDrawn="1"/>
        </p:nvCxnSpPr>
        <p:spPr>
          <a:xfrm>
            <a:off x="63627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4914D182-A7DD-4F7B-B207-262854316EDA}"/>
              </a:ext>
            </a:extLst>
          </p:cNvPr>
          <p:cNvSpPr>
            <a:spLocks noGrp="1"/>
          </p:cNvSpPr>
          <p:nvPr>
            <p:ph type="dt" sz="half" idx="14"/>
          </p:nvPr>
        </p:nvSpPr>
        <p:spPr/>
        <p:txBody>
          <a:bodyPr/>
          <a:lstStyle/>
          <a:p>
            <a:fld id="{6FCA8E82-58CD-E045-8B98-B7A85B79B752}" type="datetime4">
              <a:rPr lang="en-US" smtClean="0"/>
              <a:pPr/>
              <a:t>January 16, 2022</a:t>
            </a:fld>
            <a:endParaRPr lang="en-US" dirty="0">
              <a:latin typeface="+mn-lt"/>
            </a:endParaRPr>
          </a:p>
        </p:txBody>
      </p:sp>
      <p:sp>
        <p:nvSpPr>
          <p:cNvPr id="3" name="Footer Placeholder 2">
            <a:extLst>
              <a:ext uri="{FF2B5EF4-FFF2-40B4-BE49-F238E27FC236}">
                <a16:creationId xmlns:a16="http://schemas.microsoft.com/office/drawing/2014/main" id="{10B29252-5D0B-4B9D-9FBD-8EC0929FE096}"/>
              </a:ext>
            </a:extLst>
          </p:cNvPr>
          <p:cNvSpPr>
            <a:spLocks noGrp="1"/>
          </p:cNvSpPr>
          <p:nvPr>
            <p:ph type="ftr" sz="quarter" idx="15"/>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5BB4FEF6-E217-4110-BBF5-C4B77ADC8457}"/>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8289226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col">
    <p:bg>
      <p:bgPr>
        <a:solidFill>
          <a:schemeClr val="tx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868B08E5-2F7C-7749-8BDF-386EAF974BB0}"/>
              </a:ext>
            </a:extLst>
          </p:cNvPr>
          <p:cNvGrpSpPr>
            <a:grpSpLocks/>
          </p:cNvGrpSpPr>
          <p:nvPr userDrawn="1"/>
        </p:nvGrpSpPr>
        <p:grpSpPr bwMode="auto">
          <a:xfrm rot="16200000" flipV="1">
            <a:off x="0" y="3900132"/>
            <a:ext cx="2959226" cy="2959226"/>
            <a:chOff x="0" y="12289"/>
            <a:chExt cx="3550" cy="3551"/>
          </a:xfrm>
        </p:grpSpPr>
        <p:sp>
          <p:nvSpPr>
            <p:cNvPr id="38" name="Freeform 37">
              <a:extLst>
                <a:ext uri="{FF2B5EF4-FFF2-40B4-BE49-F238E27FC236}">
                  <a16:creationId xmlns:a16="http://schemas.microsoft.com/office/drawing/2014/main" id="{F3E300C0-0B72-9048-9E16-2166E1A88FE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9" name="Freeform 38">
              <a:extLst>
                <a:ext uri="{FF2B5EF4-FFF2-40B4-BE49-F238E27FC236}">
                  <a16:creationId xmlns:a16="http://schemas.microsoft.com/office/drawing/2014/main" id="{E4AA520D-9D51-3A42-B9B1-DF72169BC8DB}"/>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0" name="Freeform 39">
              <a:extLst>
                <a:ext uri="{FF2B5EF4-FFF2-40B4-BE49-F238E27FC236}">
                  <a16:creationId xmlns:a16="http://schemas.microsoft.com/office/drawing/2014/main" id="{D5F2735E-137C-DB47-AEF0-EFC871A3237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pic>
        <p:nvPicPr>
          <p:cNvPr id="6" name="Picture 5" descr="A picture containing person&#10;&#10;Description automatically generated">
            <a:extLst>
              <a:ext uri="{FF2B5EF4-FFF2-40B4-BE49-F238E27FC236}">
                <a16:creationId xmlns:a16="http://schemas.microsoft.com/office/drawing/2014/main" id="{4DCC5D08-E6D8-46EF-B9AC-C42B8A68BD28}"/>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0779"/>
          <a:stretch/>
        </p:blipFill>
        <p:spPr>
          <a:xfrm>
            <a:off x="6096000" y="0"/>
            <a:ext cx="6096000" cy="6866519"/>
          </a:xfrm>
          <a:prstGeom prst="rect">
            <a:avLst/>
          </a:prstGeom>
        </p:spPr>
      </p:pic>
    </p:spTree>
    <p:extLst>
      <p:ext uri="{BB962C8B-B14F-4D97-AF65-F5344CB8AC3E}">
        <p14:creationId xmlns:p14="http://schemas.microsoft.com/office/powerpoint/2010/main" val="61203210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520">
          <p15:clr>
            <a:srgbClr val="FBAE40"/>
          </p15:clr>
        </p15:guide>
        <p15:guide id="4" pos="5160">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4800">
          <p15:clr>
            <a:srgbClr val="FBAE40"/>
          </p15:clr>
        </p15:guide>
        <p15:guide id="11" pos="2880">
          <p15:clr>
            <a:srgbClr val="FBAE40"/>
          </p15:clr>
        </p15:guide>
        <p15:guide id="12" orient="horz" pos="17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9" y="6019834"/>
            <a:ext cx="12208387" cy="8381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5424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ummary ">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3" name="Text Placeholder 2">
            <a:extLst>
              <a:ext uri="{FF2B5EF4-FFF2-40B4-BE49-F238E27FC236}">
                <a16:creationId xmlns:a16="http://schemas.microsoft.com/office/drawing/2014/main" id="{0DA8C895-11B9-EA40-B0F8-0F4FE9881512}"/>
              </a:ext>
            </a:extLst>
          </p:cNvPr>
          <p:cNvSpPr>
            <a:spLocks noGrp="1"/>
          </p:cNvSpPr>
          <p:nvPr>
            <p:ph type="body" sz="quarter" idx="10"/>
          </p:nvPr>
        </p:nvSpPr>
        <p:spPr>
          <a:xfrm>
            <a:off x="952500" y="2656904"/>
            <a:ext cx="4838700" cy="574318"/>
          </a:xfrm>
        </p:spPr>
        <p:txBody>
          <a:bodyPr>
            <a:noAutofit/>
          </a:bodyPr>
          <a:lstStyle>
            <a:lvl1pPr marL="0" indent="0">
              <a:buNone/>
              <a:defRPr sz="1600">
                <a:latin typeface="+mn-lt"/>
              </a:defRPr>
            </a:lvl1pPr>
          </a:lstStyle>
          <a:p>
            <a:pPr lvl="0"/>
            <a:r>
              <a:rPr lang="en-US"/>
              <a:t>Click to edit Master text styles</a:t>
            </a:r>
          </a:p>
        </p:txBody>
      </p:sp>
      <p:grpSp>
        <p:nvGrpSpPr>
          <p:cNvPr id="15" name="Group 14">
            <a:extLst>
              <a:ext uri="{FF2B5EF4-FFF2-40B4-BE49-F238E27FC236}">
                <a16:creationId xmlns:a16="http://schemas.microsoft.com/office/drawing/2014/main" id="{C47A1EE0-4011-3749-B01C-FC489EEDF880}"/>
              </a:ext>
            </a:extLst>
          </p:cNvPr>
          <p:cNvGrpSpPr>
            <a:grpSpLocks/>
          </p:cNvGrpSpPr>
          <p:nvPr userDrawn="1"/>
        </p:nvGrpSpPr>
        <p:grpSpPr bwMode="auto">
          <a:xfrm rot="10800000">
            <a:off x="8870040" y="0"/>
            <a:ext cx="3325208" cy="3325208"/>
            <a:chOff x="0" y="12289"/>
            <a:chExt cx="3550" cy="3551"/>
          </a:xfrm>
        </p:grpSpPr>
        <p:sp>
          <p:nvSpPr>
            <p:cNvPr id="16" name="Freeform 15">
              <a:extLst>
                <a:ext uri="{FF2B5EF4-FFF2-40B4-BE49-F238E27FC236}">
                  <a16:creationId xmlns:a16="http://schemas.microsoft.com/office/drawing/2014/main" id="{17EED68A-6660-2643-BBFB-B6AB92A7C22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6">
              <a:extLst>
                <a:ext uri="{FF2B5EF4-FFF2-40B4-BE49-F238E27FC236}">
                  <a16:creationId xmlns:a16="http://schemas.microsoft.com/office/drawing/2014/main" id="{BECF9FB8-F6C7-C54D-99F4-11FDF26D7F9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17">
              <a:extLst>
                <a:ext uri="{FF2B5EF4-FFF2-40B4-BE49-F238E27FC236}">
                  <a16:creationId xmlns:a16="http://schemas.microsoft.com/office/drawing/2014/main" id="{46C7C62D-7D3B-934C-AFF9-0F10E727B42E}"/>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4" name="Text Placeholder 3">
            <a:extLst>
              <a:ext uri="{FF2B5EF4-FFF2-40B4-BE49-F238E27FC236}">
                <a16:creationId xmlns:a16="http://schemas.microsoft.com/office/drawing/2014/main" id="{FF85D552-3AFC-4D21-A944-9D41E128A96E}"/>
              </a:ext>
            </a:extLst>
          </p:cNvPr>
          <p:cNvSpPr>
            <a:spLocks noGrp="1"/>
          </p:cNvSpPr>
          <p:nvPr>
            <p:ph type="body" sz="quarter" idx="12"/>
          </p:nvPr>
        </p:nvSpPr>
        <p:spPr>
          <a:xfrm>
            <a:off x="952500" y="22860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1" name="Text Placeholder 2">
            <a:extLst>
              <a:ext uri="{FF2B5EF4-FFF2-40B4-BE49-F238E27FC236}">
                <a16:creationId xmlns:a16="http://schemas.microsoft.com/office/drawing/2014/main" id="{BE8C2EDB-9C70-49A2-865C-E5CD77D3E741}"/>
              </a:ext>
            </a:extLst>
          </p:cNvPr>
          <p:cNvSpPr>
            <a:spLocks noGrp="1"/>
          </p:cNvSpPr>
          <p:nvPr>
            <p:ph type="body" sz="quarter" idx="13"/>
          </p:nvPr>
        </p:nvSpPr>
        <p:spPr>
          <a:xfrm>
            <a:off x="953655" y="3841846"/>
            <a:ext cx="4838700" cy="636754"/>
          </a:xfrm>
        </p:spPr>
        <p:txBody>
          <a:bodyPr>
            <a:noAutofit/>
          </a:bodyPr>
          <a:lstStyle>
            <a:lvl1pPr marL="0" indent="0">
              <a:buNone/>
              <a:defRPr sz="1600">
                <a:latin typeface="+mn-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EE50320A-D017-45C6-9986-94BC43911E98}"/>
              </a:ext>
            </a:extLst>
          </p:cNvPr>
          <p:cNvSpPr>
            <a:spLocks noGrp="1"/>
          </p:cNvSpPr>
          <p:nvPr>
            <p:ph type="body" sz="quarter" idx="14"/>
          </p:nvPr>
        </p:nvSpPr>
        <p:spPr>
          <a:xfrm>
            <a:off x="953655" y="34709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3" name="Text Placeholder 2">
            <a:extLst>
              <a:ext uri="{FF2B5EF4-FFF2-40B4-BE49-F238E27FC236}">
                <a16:creationId xmlns:a16="http://schemas.microsoft.com/office/drawing/2014/main" id="{673EB498-F5D2-4E15-990A-2AFA4A377CBB}"/>
              </a:ext>
            </a:extLst>
          </p:cNvPr>
          <p:cNvSpPr>
            <a:spLocks noGrp="1"/>
          </p:cNvSpPr>
          <p:nvPr>
            <p:ph type="body" sz="quarter" idx="15"/>
          </p:nvPr>
        </p:nvSpPr>
        <p:spPr>
          <a:xfrm>
            <a:off x="952500" y="5017901"/>
            <a:ext cx="4838700" cy="908340"/>
          </a:xfrm>
        </p:spPr>
        <p:txBody>
          <a:bodyPr>
            <a:noAutofit/>
          </a:bodyPr>
          <a:lstStyle>
            <a:lvl1pPr marL="0" indent="0">
              <a:buNone/>
              <a:defRPr sz="1600">
                <a:latin typeface="+mn-lt"/>
              </a:defRPr>
            </a:lvl1pPr>
          </a:lstStyle>
          <a:p>
            <a:pPr lvl="0"/>
            <a:r>
              <a:rPr lang="en-US"/>
              <a:t>Click to edit Master text styles</a:t>
            </a:r>
          </a:p>
        </p:txBody>
      </p:sp>
      <p:sp>
        <p:nvSpPr>
          <p:cNvPr id="24" name="Text Placeholder 3">
            <a:extLst>
              <a:ext uri="{FF2B5EF4-FFF2-40B4-BE49-F238E27FC236}">
                <a16:creationId xmlns:a16="http://schemas.microsoft.com/office/drawing/2014/main" id="{1F528150-326B-4BB3-AC38-7FC805DB6BA7}"/>
              </a:ext>
            </a:extLst>
          </p:cNvPr>
          <p:cNvSpPr>
            <a:spLocks noGrp="1"/>
          </p:cNvSpPr>
          <p:nvPr>
            <p:ph type="body" sz="quarter" idx="16"/>
          </p:nvPr>
        </p:nvSpPr>
        <p:spPr>
          <a:xfrm>
            <a:off x="952500" y="4646997"/>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5" name="Text Placeholder 2">
            <a:extLst>
              <a:ext uri="{FF2B5EF4-FFF2-40B4-BE49-F238E27FC236}">
                <a16:creationId xmlns:a16="http://schemas.microsoft.com/office/drawing/2014/main" id="{20EBEFF7-AECA-409B-9ACC-A63A168283BE}"/>
              </a:ext>
            </a:extLst>
          </p:cNvPr>
          <p:cNvSpPr>
            <a:spLocks noGrp="1"/>
          </p:cNvSpPr>
          <p:nvPr>
            <p:ph type="body" sz="quarter" idx="17"/>
          </p:nvPr>
        </p:nvSpPr>
        <p:spPr>
          <a:xfrm>
            <a:off x="6399647" y="2656904"/>
            <a:ext cx="4838700" cy="574318"/>
          </a:xfrm>
        </p:spPr>
        <p:txBody>
          <a:bodyPr>
            <a:noAutofit/>
          </a:bodyPr>
          <a:lstStyle>
            <a:lvl1pPr marL="0" indent="0">
              <a:buNone/>
              <a:defRPr sz="1600">
                <a:latin typeface="+mn-lt"/>
              </a:defRPr>
            </a:lvl1pPr>
          </a:lstStyle>
          <a:p>
            <a:pPr lvl="0"/>
            <a:r>
              <a:rPr lang="en-US"/>
              <a:t>Click to edit Master text styles</a:t>
            </a:r>
          </a:p>
        </p:txBody>
      </p:sp>
      <p:sp>
        <p:nvSpPr>
          <p:cNvPr id="26" name="Text Placeholder 3">
            <a:extLst>
              <a:ext uri="{FF2B5EF4-FFF2-40B4-BE49-F238E27FC236}">
                <a16:creationId xmlns:a16="http://schemas.microsoft.com/office/drawing/2014/main" id="{29E4D063-8666-4D7A-B8C8-2B9383F798E0}"/>
              </a:ext>
            </a:extLst>
          </p:cNvPr>
          <p:cNvSpPr>
            <a:spLocks noGrp="1"/>
          </p:cNvSpPr>
          <p:nvPr>
            <p:ph type="body" sz="quarter" idx="18"/>
          </p:nvPr>
        </p:nvSpPr>
        <p:spPr>
          <a:xfrm>
            <a:off x="6399647" y="22860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7" name="Text Placeholder 2">
            <a:extLst>
              <a:ext uri="{FF2B5EF4-FFF2-40B4-BE49-F238E27FC236}">
                <a16:creationId xmlns:a16="http://schemas.microsoft.com/office/drawing/2014/main" id="{4717B7CD-A4F9-444E-82B9-8914CB574887}"/>
              </a:ext>
            </a:extLst>
          </p:cNvPr>
          <p:cNvSpPr>
            <a:spLocks noGrp="1"/>
          </p:cNvSpPr>
          <p:nvPr>
            <p:ph type="body" sz="quarter" idx="19"/>
          </p:nvPr>
        </p:nvSpPr>
        <p:spPr>
          <a:xfrm>
            <a:off x="6399647" y="3841846"/>
            <a:ext cx="4838700" cy="908340"/>
          </a:xfrm>
        </p:spPr>
        <p:txBody>
          <a:bodyPr>
            <a:noAutofit/>
          </a:bodyPr>
          <a:lstStyle>
            <a:lvl1pPr marL="0" indent="0">
              <a:buNone/>
              <a:defRPr sz="1600">
                <a:latin typeface="+mn-lt"/>
              </a:defRPr>
            </a:lvl1pPr>
          </a:lstStyle>
          <a:p>
            <a:pPr lvl="0"/>
            <a:r>
              <a:rPr lang="en-US"/>
              <a:t>Click to edit Master text styles</a:t>
            </a:r>
          </a:p>
        </p:txBody>
      </p:sp>
      <p:sp>
        <p:nvSpPr>
          <p:cNvPr id="28" name="Text Placeholder 3">
            <a:extLst>
              <a:ext uri="{FF2B5EF4-FFF2-40B4-BE49-F238E27FC236}">
                <a16:creationId xmlns:a16="http://schemas.microsoft.com/office/drawing/2014/main" id="{2CF285B7-A950-4326-A4D5-F5D542D2D65B}"/>
              </a:ext>
            </a:extLst>
          </p:cNvPr>
          <p:cNvSpPr>
            <a:spLocks noGrp="1"/>
          </p:cNvSpPr>
          <p:nvPr>
            <p:ph type="body" sz="quarter" idx="20"/>
          </p:nvPr>
        </p:nvSpPr>
        <p:spPr>
          <a:xfrm>
            <a:off x="6399647" y="34709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 name="Date Placeholder 1">
            <a:extLst>
              <a:ext uri="{FF2B5EF4-FFF2-40B4-BE49-F238E27FC236}">
                <a16:creationId xmlns:a16="http://schemas.microsoft.com/office/drawing/2014/main" id="{EC45E38A-5516-4C3E-88FC-0DCBD876054B}"/>
              </a:ext>
            </a:extLst>
          </p:cNvPr>
          <p:cNvSpPr>
            <a:spLocks noGrp="1"/>
          </p:cNvSpPr>
          <p:nvPr>
            <p:ph type="dt" sz="half" idx="21"/>
          </p:nvPr>
        </p:nvSpPr>
        <p:spPr/>
        <p:txBody>
          <a:bodyPr/>
          <a:lstStyle/>
          <a:p>
            <a:fld id="{6FCA8E82-58CD-E045-8B98-B7A85B79B752}" type="datetime4">
              <a:rPr lang="en-US" smtClean="0"/>
              <a:pPr/>
              <a:t>January 16, 2022</a:t>
            </a:fld>
            <a:endParaRPr lang="en-US" dirty="0">
              <a:latin typeface="+mn-lt"/>
            </a:endParaRPr>
          </a:p>
        </p:txBody>
      </p:sp>
      <p:sp>
        <p:nvSpPr>
          <p:cNvPr id="5" name="Footer Placeholder 4">
            <a:extLst>
              <a:ext uri="{FF2B5EF4-FFF2-40B4-BE49-F238E27FC236}">
                <a16:creationId xmlns:a16="http://schemas.microsoft.com/office/drawing/2014/main" id="{14225273-038D-4F51-A093-83D80104F21A}"/>
              </a:ext>
            </a:extLst>
          </p:cNvPr>
          <p:cNvSpPr>
            <a:spLocks noGrp="1"/>
          </p:cNvSpPr>
          <p:nvPr>
            <p:ph type="ftr" sz="quarter" idx="22"/>
          </p:nvPr>
        </p:nvSpPr>
        <p:spPr/>
        <p:txBody>
          <a:bodyPr/>
          <a:lstStyle/>
          <a:p>
            <a:r>
              <a:rPr lang="en-US"/>
              <a:t>Annual Review</a:t>
            </a:r>
            <a:endParaRPr lang="en-US" b="0" dirty="0"/>
          </a:p>
        </p:txBody>
      </p:sp>
      <p:sp>
        <p:nvSpPr>
          <p:cNvPr id="6" name="Slide Number Placeholder 5">
            <a:extLst>
              <a:ext uri="{FF2B5EF4-FFF2-40B4-BE49-F238E27FC236}">
                <a16:creationId xmlns:a16="http://schemas.microsoft.com/office/drawing/2014/main" id="{C7F24E14-E0E0-44FA-A4AA-FA63A858730C}"/>
              </a:ext>
            </a:extLst>
          </p:cNvPr>
          <p:cNvSpPr>
            <a:spLocks noGrp="1"/>
          </p:cNvSpPr>
          <p:nvPr>
            <p:ph type="sldNum" sz="quarter" idx="23"/>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8690622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16" name="Text Placeholder 29">
            <a:extLst>
              <a:ext uri="{FF2B5EF4-FFF2-40B4-BE49-F238E27FC236}">
                <a16:creationId xmlns:a16="http://schemas.microsoft.com/office/drawing/2014/main" id="{BB778BC5-5409-574B-96E2-B45CDD940DF4}"/>
              </a:ext>
            </a:extLst>
          </p:cNvPr>
          <p:cNvSpPr>
            <a:spLocks noGrp="1"/>
          </p:cNvSpPr>
          <p:nvPr>
            <p:ph type="body" sz="quarter" idx="11"/>
          </p:nvPr>
        </p:nvSpPr>
        <p:spPr>
          <a:xfrm>
            <a:off x="6896100" y="5102063"/>
            <a:ext cx="4914900" cy="588795"/>
          </a:xfrm>
        </p:spPr>
        <p:txBody>
          <a:bodyPr lIns="0" tIns="0" rIns="0" bIns="0" anchor="b">
            <a:noAutofit/>
          </a:bodyPr>
          <a:lstStyle>
            <a:lvl1pPr marL="0" indent="0">
              <a:buNone/>
              <a:defRPr sz="1600" b="0" i="0">
                <a:solidFill>
                  <a:schemeClr val="tx2"/>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7" name="Subtitle 2">
            <a:extLst>
              <a:ext uri="{FF2B5EF4-FFF2-40B4-BE49-F238E27FC236}">
                <a16:creationId xmlns:a16="http://schemas.microsoft.com/office/drawing/2014/main" id="{32916F3A-28FA-9A4B-A780-0D687D932893}"/>
              </a:ext>
            </a:extLst>
          </p:cNvPr>
          <p:cNvSpPr>
            <a:spLocks noGrp="1"/>
          </p:cNvSpPr>
          <p:nvPr>
            <p:ph type="subTitle" idx="1"/>
          </p:nvPr>
        </p:nvSpPr>
        <p:spPr>
          <a:xfrm>
            <a:off x="6907623" y="3591098"/>
            <a:ext cx="4903377" cy="1057791"/>
          </a:xfrm>
        </p:spPr>
        <p:txBody>
          <a:bodyPr lIns="0" tIns="0" rIns="0" bIns="0">
            <a:normAutofit/>
          </a:bodyPr>
          <a:lstStyle>
            <a:lvl1pPr marL="0" indent="0" algn="l">
              <a:buNone/>
              <a:defRPr sz="16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6" name="Title 1">
            <a:extLst>
              <a:ext uri="{FF2B5EF4-FFF2-40B4-BE49-F238E27FC236}">
                <a16:creationId xmlns:a16="http://schemas.microsoft.com/office/drawing/2014/main" id="{E29321F6-59C5-6E4C-A846-6AD00848A444}"/>
              </a:ext>
            </a:extLst>
          </p:cNvPr>
          <p:cNvSpPr>
            <a:spLocks noGrp="1"/>
          </p:cNvSpPr>
          <p:nvPr>
            <p:ph type="title"/>
          </p:nvPr>
        </p:nvSpPr>
        <p:spPr>
          <a:xfrm>
            <a:off x="6907623" y="2173658"/>
            <a:ext cx="49033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27" name="Straight Connector 26">
            <a:extLst>
              <a:ext uri="{FF2B5EF4-FFF2-40B4-BE49-F238E27FC236}">
                <a16:creationId xmlns:a16="http://schemas.microsoft.com/office/drawing/2014/main" id="{AB5C3BF3-A164-DD48-BD02-4587489DA105}"/>
              </a:ext>
            </a:extLst>
          </p:cNvPr>
          <p:cNvCxnSpPr>
            <a:cxnSpLocks/>
          </p:cNvCxnSpPr>
          <p:nvPr userDrawn="1"/>
        </p:nvCxnSpPr>
        <p:spPr>
          <a:xfrm>
            <a:off x="6896100" y="3233703"/>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1" name="Picture Placeholder 2">
            <a:extLst>
              <a:ext uri="{FF2B5EF4-FFF2-40B4-BE49-F238E27FC236}">
                <a16:creationId xmlns:a16="http://schemas.microsoft.com/office/drawing/2014/main" id="{F8C225AD-C009-894E-8AFA-C94EAA06509C}"/>
              </a:ext>
            </a:extLst>
          </p:cNvPr>
          <p:cNvSpPr>
            <a:spLocks noGrp="1"/>
          </p:cNvSpPr>
          <p:nvPr>
            <p:ph type="pic" sz="quarter" idx="13"/>
          </p:nvPr>
        </p:nvSpPr>
        <p:spPr>
          <a:xfrm>
            <a:off x="0" y="0"/>
            <a:ext cx="6096000" cy="6858000"/>
          </a:xfrm>
        </p:spPr>
        <p:txBody>
          <a:bodyPr/>
          <a:lstStyle/>
          <a:p>
            <a:r>
              <a:rPr lang="en-US"/>
              <a:t>Click icon to add picture</a:t>
            </a:r>
            <a:endParaRPr lang="en-US" dirty="0"/>
          </a:p>
        </p:txBody>
      </p:sp>
      <p:grpSp>
        <p:nvGrpSpPr>
          <p:cNvPr id="30" name="Group 29">
            <a:extLst>
              <a:ext uri="{FF2B5EF4-FFF2-40B4-BE49-F238E27FC236}">
                <a16:creationId xmlns:a16="http://schemas.microsoft.com/office/drawing/2014/main" id="{FFEF81ED-50DF-3946-87D9-407C13C3CE9F}"/>
              </a:ext>
            </a:extLst>
          </p:cNvPr>
          <p:cNvGrpSpPr>
            <a:grpSpLocks/>
          </p:cNvGrpSpPr>
          <p:nvPr userDrawn="1"/>
        </p:nvGrpSpPr>
        <p:grpSpPr bwMode="auto">
          <a:xfrm rot="10800000">
            <a:off x="8870040" y="0"/>
            <a:ext cx="3325208" cy="3325208"/>
            <a:chOff x="0" y="12289"/>
            <a:chExt cx="3550" cy="3551"/>
          </a:xfrm>
        </p:grpSpPr>
        <p:sp>
          <p:nvSpPr>
            <p:cNvPr id="31" name="Freeform 30">
              <a:extLst>
                <a:ext uri="{FF2B5EF4-FFF2-40B4-BE49-F238E27FC236}">
                  <a16:creationId xmlns:a16="http://schemas.microsoft.com/office/drawing/2014/main" id="{4B6857A0-601C-9C40-ADB4-7927C7A4ECA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2" name="Freeform 31">
              <a:extLst>
                <a:ext uri="{FF2B5EF4-FFF2-40B4-BE49-F238E27FC236}">
                  <a16:creationId xmlns:a16="http://schemas.microsoft.com/office/drawing/2014/main" id="{31562ACC-ECB3-4841-A52C-00DAFF438EBF}"/>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3" name="Freeform 32">
              <a:extLst>
                <a:ext uri="{FF2B5EF4-FFF2-40B4-BE49-F238E27FC236}">
                  <a16:creationId xmlns:a16="http://schemas.microsoft.com/office/drawing/2014/main" id="{77C317B8-91B4-7040-AB8C-CE822CA28AA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1454519058"/>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reserve="1">
  <p:cSld name="Standard Slide">
    <p:spTree>
      <p:nvGrpSpPr>
        <p:cNvPr id="1" name=""/>
        <p:cNvGrpSpPr/>
        <p:nvPr/>
      </p:nvGrpSpPr>
      <p:grpSpPr>
        <a:xfrm>
          <a:off x="0" y="0"/>
          <a:ext cx="0" cy="0"/>
          <a:chOff x="0" y="0"/>
          <a:chExt cx="0" cy="0"/>
        </a:xfrm>
      </p:grpSpPr>
      <p:sp>
        <p:nvSpPr>
          <p:cNvPr id="14" name="Title Text"/>
          <p:cNvSpPr txBox="1">
            <a:spLocks noGrp="1"/>
          </p:cNvSpPr>
          <p:nvPr>
            <p:ph type="title" hasCustomPrompt="1"/>
          </p:nvPr>
        </p:nvSpPr>
        <p:spPr>
          <a:xfrm>
            <a:off x="249353" y="276508"/>
            <a:ext cx="10700587" cy="612002"/>
          </a:xfrm>
          <a:prstGeom prst="rect">
            <a:avLst/>
          </a:prstGeom>
        </p:spPr>
        <p:txBody>
          <a:bodyPr lIns="0" tIns="0" rIns="0" bIns="0" anchor="ctr">
            <a:noAutofit/>
          </a:bodyPr>
          <a:lstStyle>
            <a:lvl1pPr defTabSz="1219753">
              <a:lnSpc>
                <a:spcPts val="5250"/>
              </a:lnSpc>
              <a:defRPr sz="4000" b="1" spc="0">
                <a:solidFill>
                  <a:srgbClr val="000000"/>
                </a:solidFill>
              </a:defRPr>
            </a:lvl1pPr>
          </a:lstStyle>
          <a:p>
            <a:r>
              <a:rPr lang="en-US" dirty="0"/>
              <a:t>Slide Title</a:t>
            </a:r>
            <a:endParaRPr dirty="0"/>
          </a:p>
        </p:txBody>
      </p:sp>
      <p:sp>
        <p:nvSpPr>
          <p:cNvPr id="15" name="Rectangle"/>
          <p:cNvSpPr/>
          <p:nvPr/>
        </p:nvSpPr>
        <p:spPr>
          <a:xfrm>
            <a:off x="1139" y="-14387"/>
            <a:ext cx="12189722" cy="131751"/>
          </a:xfrm>
          <a:prstGeom prst="rect">
            <a:avLst/>
          </a:prstGeom>
          <a:solidFill>
            <a:srgbClr val="062841"/>
          </a:solidFill>
          <a:ln w="12700">
            <a:miter lim="400000"/>
          </a:ln>
        </p:spPr>
        <p:txBody>
          <a:bodyPr lIns="45718" tIns="45718" rIns="45718" bIns="45718" anchor="ctr"/>
          <a:lstStyle/>
          <a:p>
            <a:pPr algn="ctr" defTabSz="412733">
              <a:defRPr sz="3200" b="1">
                <a:solidFill>
                  <a:srgbClr val="FFFFFF"/>
                </a:solidFill>
              </a:defRPr>
            </a:pPr>
            <a:endParaRPr sz="1600" dirty="0"/>
          </a:p>
        </p:txBody>
      </p:sp>
      <p:pic>
        <p:nvPicPr>
          <p:cNvPr id="16" name="Perceptyx-Logo-RGB-2020.png" descr="Perceptyx-Logo-RGB-2020.png"/>
          <p:cNvPicPr>
            <a:picLocks noChangeAspect="1"/>
          </p:cNvPicPr>
          <p:nvPr/>
        </p:nvPicPr>
        <p:blipFill>
          <a:blip r:embed="rId2"/>
          <a:stretch>
            <a:fillRect/>
          </a:stretch>
        </p:blipFill>
        <p:spPr>
          <a:xfrm>
            <a:off x="148828" y="6515689"/>
            <a:ext cx="1211711" cy="260519"/>
          </a:xfrm>
          <a:prstGeom prst="rect">
            <a:avLst/>
          </a:prstGeom>
          <a:ln w="12700">
            <a:miter lim="400000"/>
          </a:ln>
        </p:spPr>
      </p:pic>
      <p:sp>
        <p:nvSpPr>
          <p:cNvPr id="17" name="Slide Number"/>
          <p:cNvSpPr txBox="1">
            <a:spLocks noGrp="1"/>
          </p:cNvSpPr>
          <p:nvPr>
            <p:ph type="sldNum" sz="quarter" idx="2"/>
          </p:nvPr>
        </p:nvSpPr>
        <p:spPr>
          <a:xfrm>
            <a:off x="11754538" y="6573535"/>
            <a:ext cx="288636" cy="202672"/>
          </a:xfrm>
          <a:prstGeom prst="rect">
            <a:avLst/>
          </a:prstGeom>
        </p:spPr>
        <p:txBody>
          <a:bodyPr lIns="0" tIns="0" rIns="0" bIns="0" anchor="ctr"/>
          <a:lstStyle>
            <a:lvl1pPr algn="l" defTabSz="1219753">
              <a:defRPr sz="1200">
                <a:solidFill>
                  <a:schemeClr val="tx1"/>
                </a:solidFill>
              </a:defRPr>
            </a:lvl1pPr>
          </a:lstStyle>
          <a:p>
            <a:fld id="{24B5148C-3CE6-264D-9229-A273CFF6C0C6}" type="slidenum">
              <a:rPr lang="en-US" smtClean="0"/>
              <a:pPr/>
              <a:t>‹#›</a:t>
            </a:fld>
            <a:endParaRPr lang="en-US" dirty="0"/>
          </a:p>
        </p:txBody>
      </p:sp>
      <p:pic>
        <p:nvPicPr>
          <p:cNvPr id="7" name="Picture 6" descr="A picture containing text, sign&#10;&#10;Description automatically generated">
            <a:extLst>
              <a:ext uri="{FF2B5EF4-FFF2-40B4-BE49-F238E27FC236}">
                <a16:creationId xmlns:a16="http://schemas.microsoft.com/office/drawing/2014/main" id="{C4A7AF69-68AA-584E-AEF9-32F22AFA34B4}"/>
              </a:ext>
            </a:extLst>
          </p:cNvPr>
          <p:cNvPicPr>
            <a:picLocks noChangeAspect="1"/>
          </p:cNvPicPr>
          <p:nvPr userDrawn="1"/>
        </p:nvPicPr>
        <p:blipFill>
          <a:blip r:embed="rId3"/>
          <a:stretch>
            <a:fillRect/>
          </a:stretch>
        </p:blipFill>
        <p:spPr>
          <a:xfrm>
            <a:off x="10243958" y="332618"/>
            <a:ext cx="1799216" cy="499783"/>
          </a:xfrm>
          <a:prstGeom prst="rect">
            <a:avLst/>
          </a:prstGeom>
        </p:spPr>
      </p:pic>
    </p:spTree>
    <p:extLst>
      <p:ext uri="{BB962C8B-B14F-4D97-AF65-F5344CB8AC3E}">
        <p14:creationId xmlns:p14="http://schemas.microsoft.com/office/powerpoint/2010/main" val="16937573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11" name="Triangle 10">
            <a:extLst>
              <a:ext uri="{FF2B5EF4-FFF2-40B4-BE49-F238E27FC236}">
                <a16:creationId xmlns:a16="http://schemas.microsoft.com/office/drawing/2014/main" id="{CE626840-F0C0-6E45-9543-C0D7DE4DA2DD}"/>
              </a:ext>
            </a:extLst>
          </p:cNvPr>
          <p:cNvSpPr/>
          <p:nvPr userDrawn="1"/>
        </p:nvSpPr>
        <p:spPr>
          <a:xfrm rot="10800000" flipV="1">
            <a:off x="9144000" y="0"/>
            <a:ext cx="3048000" cy="6858002"/>
          </a:xfrm>
          <a:prstGeom prst="triangle">
            <a:avLst>
              <a:gd name="adj" fmla="val 0"/>
            </a:avLst>
          </a:prstGeom>
          <a:solidFill>
            <a:srgbClr val="49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riangle 9">
            <a:extLst>
              <a:ext uri="{FF2B5EF4-FFF2-40B4-BE49-F238E27FC236}">
                <a16:creationId xmlns:a16="http://schemas.microsoft.com/office/drawing/2014/main" id="{B0C3BD86-7706-3247-86A9-DEB4A069D159}"/>
              </a:ext>
            </a:extLst>
          </p:cNvPr>
          <p:cNvSpPr/>
          <p:nvPr userDrawn="1"/>
        </p:nvSpPr>
        <p:spPr>
          <a:xfrm rot="10800000" flipV="1">
            <a:off x="8654475" y="2162569"/>
            <a:ext cx="3537526" cy="4687456"/>
          </a:xfrm>
          <a:prstGeom prst="triangle">
            <a:avLst>
              <a:gd name="adj" fmla="val 0"/>
            </a:avLst>
          </a:prstGeom>
          <a:solidFill>
            <a:srgbClr val="47A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riangle 8">
            <a:extLst>
              <a:ext uri="{FF2B5EF4-FFF2-40B4-BE49-F238E27FC236}">
                <a16:creationId xmlns:a16="http://schemas.microsoft.com/office/drawing/2014/main" id="{C4A5EB17-0106-4640-BBF2-18E3FEA2BD7B}"/>
              </a:ext>
            </a:extLst>
          </p:cNvPr>
          <p:cNvSpPr/>
          <p:nvPr userDrawn="1"/>
        </p:nvSpPr>
        <p:spPr>
          <a:xfrm rot="10800000" flipV="1">
            <a:off x="10178473" y="3080328"/>
            <a:ext cx="2013527" cy="3777672"/>
          </a:xfrm>
          <a:prstGeom prst="triangle">
            <a:avLst>
              <a:gd name="adj" fmla="val 1"/>
            </a:avLst>
          </a:prstGeom>
          <a:solidFill>
            <a:srgbClr val="31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riangle 13">
            <a:extLst>
              <a:ext uri="{FF2B5EF4-FFF2-40B4-BE49-F238E27FC236}">
                <a16:creationId xmlns:a16="http://schemas.microsoft.com/office/drawing/2014/main" id="{633214A9-A095-6542-BA2F-F245452C3327}"/>
              </a:ext>
            </a:extLst>
          </p:cNvPr>
          <p:cNvSpPr/>
          <p:nvPr userDrawn="1"/>
        </p:nvSpPr>
        <p:spPr>
          <a:xfrm rot="10800000" flipV="1">
            <a:off x="1" y="-3793"/>
            <a:ext cx="1805651" cy="6861794"/>
          </a:xfrm>
          <a:prstGeom prst="triangle">
            <a:avLst>
              <a:gd name="adj" fmla="val 100000"/>
            </a:avLst>
          </a:prstGeom>
          <a:solidFill>
            <a:srgbClr val="062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riangle 7">
            <a:extLst>
              <a:ext uri="{FF2B5EF4-FFF2-40B4-BE49-F238E27FC236}">
                <a16:creationId xmlns:a16="http://schemas.microsoft.com/office/drawing/2014/main" id="{63A6A013-0B0E-2F4B-84E5-43AA44B3067C}"/>
              </a:ext>
            </a:extLst>
          </p:cNvPr>
          <p:cNvSpPr/>
          <p:nvPr userDrawn="1"/>
        </p:nvSpPr>
        <p:spPr>
          <a:xfrm flipV="1">
            <a:off x="10178473" y="0"/>
            <a:ext cx="2013527" cy="6562436"/>
          </a:xfrm>
          <a:prstGeom prst="triangle">
            <a:avLst>
              <a:gd name="adj" fmla="val 100000"/>
            </a:avLst>
          </a:prstGeom>
          <a:solidFill>
            <a:srgbClr val="519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riangle 12">
            <a:extLst>
              <a:ext uri="{FF2B5EF4-FFF2-40B4-BE49-F238E27FC236}">
                <a16:creationId xmlns:a16="http://schemas.microsoft.com/office/drawing/2014/main" id="{C4758CA0-7477-E248-891E-BFBC0DAE20EA}"/>
              </a:ext>
            </a:extLst>
          </p:cNvPr>
          <p:cNvSpPr/>
          <p:nvPr userDrawn="1"/>
        </p:nvSpPr>
        <p:spPr>
          <a:xfrm flipV="1">
            <a:off x="9661236" y="-14884"/>
            <a:ext cx="2681234" cy="4332725"/>
          </a:xfrm>
          <a:prstGeom prst="triangle">
            <a:avLst>
              <a:gd name="adj" fmla="val 94388"/>
            </a:avLst>
          </a:prstGeom>
          <a:solidFill>
            <a:srgbClr val="062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7" name="Straight Connector 16">
            <a:extLst>
              <a:ext uri="{FF2B5EF4-FFF2-40B4-BE49-F238E27FC236}">
                <a16:creationId xmlns:a16="http://schemas.microsoft.com/office/drawing/2014/main" id="{71205226-4684-334D-8B4E-8936A2D8B852}"/>
              </a:ext>
            </a:extLst>
          </p:cNvPr>
          <p:cNvCxnSpPr>
            <a:cxnSpLocks/>
          </p:cNvCxnSpPr>
          <p:nvPr userDrawn="1"/>
        </p:nvCxnSpPr>
        <p:spPr>
          <a:xfrm>
            <a:off x="2312549" y="2754775"/>
            <a:ext cx="6296628" cy="0"/>
          </a:xfrm>
          <a:prstGeom prst="line">
            <a:avLst/>
          </a:prstGeom>
          <a:ln w="38100">
            <a:solidFill>
              <a:srgbClr val="47AEBE"/>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DB2C0F3-F850-EF47-A532-649AD54211C7}"/>
              </a:ext>
            </a:extLst>
          </p:cNvPr>
          <p:cNvSpPr>
            <a:spLocks noGrp="1"/>
          </p:cNvSpPr>
          <p:nvPr>
            <p:ph type="body" sz="quarter" idx="13" hasCustomPrompt="1"/>
          </p:nvPr>
        </p:nvSpPr>
        <p:spPr>
          <a:xfrm>
            <a:off x="2252866" y="1685077"/>
            <a:ext cx="8699374" cy="1039813"/>
          </a:xfrm>
        </p:spPr>
        <p:txBody>
          <a:bodyPr anchor="b">
            <a:noAutofit/>
          </a:bodyPr>
          <a:lstStyle>
            <a:lvl1pPr marL="0" indent="0">
              <a:buNone/>
              <a:defRPr sz="4000" b="1">
                <a:solidFill>
                  <a:srgbClr val="47AEBE"/>
                </a:solidFill>
              </a:defRPr>
            </a:lvl1pPr>
            <a:lvl2pPr>
              <a:defRPr sz="2400"/>
            </a:lvl2pPr>
            <a:lvl3pPr>
              <a:defRPr sz="2400"/>
            </a:lvl3pPr>
            <a:lvl4pPr>
              <a:defRPr sz="2400"/>
            </a:lvl4pPr>
            <a:lvl5pPr>
              <a:defRPr sz="2400"/>
            </a:lvl5pPr>
          </a:lstStyle>
          <a:p>
            <a:pPr lvl="0"/>
            <a:r>
              <a:rPr lang="en-US" dirty="0"/>
              <a:t>Section Name</a:t>
            </a:r>
          </a:p>
        </p:txBody>
      </p:sp>
      <p:pic>
        <p:nvPicPr>
          <p:cNvPr id="16" name="Picture 15" descr="A picture containing text, clipart, tableware, dishware&#10;&#10;Description automatically generated">
            <a:extLst>
              <a:ext uri="{FF2B5EF4-FFF2-40B4-BE49-F238E27FC236}">
                <a16:creationId xmlns:a16="http://schemas.microsoft.com/office/drawing/2014/main" id="{66698D8C-122E-AD4D-B0F7-98E38A01772D}"/>
              </a:ext>
            </a:extLst>
          </p:cNvPr>
          <p:cNvPicPr>
            <a:picLocks noChangeAspect="1"/>
          </p:cNvPicPr>
          <p:nvPr userDrawn="1"/>
        </p:nvPicPr>
        <p:blipFill>
          <a:blip r:embed="rId2"/>
          <a:stretch>
            <a:fillRect/>
          </a:stretch>
        </p:blipFill>
        <p:spPr>
          <a:xfrm>
            <a:off x="148827" y="6515817"/>
            <a:ext cx="1211713" cy="260518"/>
          </a:xfrm>
          <a:prstGeom prst="rect">
            <a:avLst/>
          </a:prstGeom>
        </p:spPr>
      </p:pic>
      <p:sp>
        <p:nvSpPr>
          <p:cNvPr id="18" name="Text Placeholder 2">
            <a:extLst>
              <a:ext uri="{FF2B5EF4-FFF2-40B4-BE49-F238E27FC236}">
                <a16:creationId xmlns:a16="http://schemas.microsoft.com/office/drawing/2014/main" id="{8CC3EA25-6626-2B4A-AD22-EB68F54950C9}"/>
              </a:ext>
            </a:extLst>
          </p:cNvPr>
          <p:cNvSpPr>
            <a:spLocks noGrp="1"/>
          </p:cNvSpPr>
          <p:nvPr>
            <p:ph type="body" sz="quarter" idx="14" hasCustomPrompt="1"/>
          </p:nvPr>
        </p:nvSpPr>
        <p:spPr>
          <a:xfrm>
            <a:off x="929725" y="1972665"/>
            <a:ext cx="1323141" cy="1039813"/>
          </a:xfrm>
        </p:spPr>
        <p:txBody>
          <a:bodyPr anchor="ctr">
            <a:noAutofit/>
          </a:bodyPr>
          <a:lstStyle>
            <a:lvl1pPr marL="0" indent="0" algn="ctr">
              <a:buNone/>
              <a:defRPr sz="10000" b="1">
                <a:solidFill>
                  <a:srgbClr val="47AEBE"/>
                </a:solidFill>
              </a:defRPr>
            </a:lvl1pPr>
            <a:lvl2pPr>
              <a:defRPr sz="2400"/>
            </a:lvl2pPr>
            <a:lvl3pPr>
              <a:defRPr sz="2400"/>
            </a:lvl3pPr>
            <a:lvl4pPr>
              <a:defRPr sz="2400"/>
            </a:lvl4pPr>
            <a:lvl5pPr>
              <a:defRPr sz="2400"/>
            </a:lvl5pPr>
          </a:lstStyle>
          <a:p>
            <a:pPr lvl="0"/>
            <a:r>
              <a:rPr lang="en-US" dirty="0"/>
              <a:t>1</a:t>
            </a:r>
          </a:p>
        </p:txBody>
      </p:sp>
      <p:sp>
        <p:nvSpPr>
          <p:cNvPr id="19" name="Text Placeholder 2">
            <a:extLst>
              <a:ext uri="{FF2B5EF4-FFF2-40B4-BE49-F238E27FC236}">
                <a16:creationId xmlns:a16="http://schemas.microsoft.com/office/drawing/2014/main" id="{9728069A-C981-6F49-B6AC-E94E1FBE6433}"/>
              </a:ext>
            </a:extLst>
          </p:cNvPr>
          <p:cNvSpPr>
            <a:spLocks noGrp="1"/>
          </p:cNvSpPr>
          <p:nvPr>
            <p:ph type="body" sz="quarter" idx="15" hasCustomPrompt="1"/>
          </p:nvPr>
        </p:nvSpPr>
        <p:spPr>
          <a:xfrm>
            <a:off x="2411413" y="3080329"/>
            <a:ext cx="6732587" cy="1039813"/>
          </a:xfrm>
        </p:spPr>
        <p:txBody>
          <a:bodyPr>
            <a:noAutofit/>
          </a:bodyPr>
          <a:lstStyle>
            <a:lvl1pPr marL="0" indent="0">
              <a:lnSpc>
                <a:spcPct val="100000"/>
              </a:lnSpc>
              <a:spcBef>
                <a:spcPts val="500"/>
              </a:spcBef>
              <a:buNone/>
              <a:defRPr sz="2400"/>
            </a:lvl1pPr>
            <a:lvl2pPr>
              <a:defRPr sz="2400"/>
            </a:lvl2pPr>
            <a:lvl3pPr>
              <a:defRPr sz="2400"/>
            </a:lvl3pPr>
            <a:lvl4pPr>
              <a:defRPr sz="2400"/>
            </a:lvl4pPr>
            <a:lvl5pPr>
              <a:defRPr sz="2400"/>
            </a:lvl5pPr>
          </a:lstStyle>
          <a:p>
            <a:pPr lvl="0"/>
            <a:r>
              <a:rPr lang="en-US" dirty="0"/>
              <a:t>Details</a:t>
            </a:r>
          </a:p>
          <a:p>
            <a:pPr lvl="0"/>
            <a:r>
              <a:rPr lang="en-US" dirty="0"/>
              <a:t>Details</a:t>
            </a:r>
          </a:p>
        </p:txBody>
      </p:sp>
      <p:sp>
        <p:nvSpPr>
          <p:cNvPr id="20" name="Slide Number">
            <a:extLst>
              <a:ext uri="{FF2B5EF4-FFF2-40B4-BE49-F238E27FC236}">
                <a16:creationId xmlns:a16="http://schemas.microsoft.com/office/drawing/2014/main" id="{57814954-4ED0-C240-9300-76CB41AC2CFF}"/>
              </a:ext>
            </a:extLst>
          </p:cNvPr>
          <p:cNvSpPr txBox="1">
            <a:spLocks noGrp="1"/>
          </p:cNvSpPr>
          <p:nvPr>
            <p:ph type="sldNum" sz="quarter" idx="2"/>
          </p:nvPr>
        </p:nvSpPr>
        <p:spPr>
          <a:xfrm>
            <a:off x="11754538" y="6573535"/>
            <a:ext cx="288636" cy="202672"/>
          </a:xfrm>
          <a:prstGeom prst="rect">
            <a:avLst/>
          </a:prstGeom>
        </p:spPr>
        <p:txBody>
          <a:bodyPr lIns="0" tIns="0" rIns="0" bIns="0" anchor="ctr"/>
          <a:lstStyle>
            <a:lvl1pPr algn="l" defTabSz="1219753">
              <a:defRPr sz="1200">
                <a:solidFill>
                  <a:schemeClr val="bg1"/>
                </a:solidFill>
              </a:defRPr>
            </a:lvl1pPr>
          </a:lstStyle>
          <a:p>
            <a:fld id="{86CB4B4D-7CA3-9044-876B-883B54F8677D}" type="slidenum">
              <a:rPr lang="en-US" smtClean="0"/>
              <a:pPr/>
              <a:t>‹#›</a:t>
            </a:fld>
            <a:endParaRPr lang="en-US" dirty="0"/>
          </a:p>
        </p:txBody>
      </p:sp>
      <p:pic>
        <p:nvPicPr>
          <p:cNvPr id="21" name="Picture 20" descr="Logo&#10;&#10;Description automatically generated">
            <a:extLst>
              <a:ext uri="{FF2B5EF4-FFF2-40B4-BE49-F238E27FC236}">
                <a16:creationId xmlns:a16="http://schemas.microsoft.com/office/drawing/2014/main" id="{273AA1E6-CBE4-C643-A432-5DA11633CE8D}"/>
              </a:ext>
            </a:extLst>
          </p:cNvPr>
          <p:cNvPicPr>
            <a:picLocks noChangeAspect="1"/>
          </p:cNvPicPr>
          <p:nvPr userDrawn="1"/>
        </p:nvPicPr>
        <p:blipFill>
          <a:blip r:embed="rId3"/>
          <a:stretch>
            <a:fillRect/>
          </a:stretch>
        </p:blipFill>
        <p:spPr>
          <a:xfrm>
            <a:off x="10046787" y="47829"/>
            <a:ext cx="2193557" cy="1069358"/>
          </a:xfrm>
          <a:prstGeom prst="rect">
            <a:avLst/>
          </a:prstGeom>
        </p:spPr>
      </p:pic>
    </p:spTree>
    <p:extLst>
      <p:ext uri="{BB962C8B-B14F-4D97-AF65-F5344CB8AC3E}">
        <p14:creationId xmlns:p14="http://schemas.microsoft.com/office/powerpoint/2010/main" val="36675038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sp>
        <p:nvSpPr>
          <p:cNvPr id="38" name="Shape"/>
          <p:cNvSpPr/>
          <p:nvPr/>
        </p:nvSpPr>
        <p:spPr>
          <a:xfrm>
            <a:off x="6216266" y="-25069"/>
            <a:ext cx="4701309" cy="6908141"/>
          </a:xfrm>
          <a:custGeom>
            <a:avLst/>
            <a:gdLst/>
            <a:ahLst/>
            <a:cxnLst>
              <a:cxn ang="0">
                <a:pos x="wd2" y="hd2"/>
              </a:cxn>
              <a:cxn ang="5400000">
                <a:pos x="wd2" y="hd2"/>
              </a:cxn>
              <a:cxn ang="10800000">
                <a:pos x="wd2" y="hd2"/>
              </a:cxn>
              <a:cxn ang="16200000">
                <a:pos x="wd2" y="hd2"/>
              </a:cxn>
            </a:cxnLst>
            <a:rect l="0" t="0" r="r" b="b"/>
            <a:pathLst>
              <a:path w="21584" h="21600" extrusionOk="0">
                <a:moveTo>
                  <a:pt x="0" y="9"/>
                </a:moveTo>
                <a:lnTo>
                  <a:pt x="9953" y="0"/>
                </a:lnTo>
                <a:lnTo>
                  <a:pt x="18641" y="6011"/>
                </a:lnTo>
                <a:cubicBezTo>
                  <a:pt x="19510" y="6563"/>
                  <a:pt x="20210" y="7215"/>
                  <a:pt x="20706" y="7938"/>
                </a:cubicBezTo>
                <a:cubicBezTo>
                  <a:pt x="21268" y="8758"/>
                  <a:pt x="21565" y="9663"/>
                  <a:pt x="21583" y="10618"/>
                </a:cubicBezTo>
                <a:cubicBezTo>
                  <a:pt x="21600" y="11511"/>
                  <a:pt x="21401" y="12350"/>
                  <a:pt x="20983" y="13126"/>
                </a:cubicBezTo>
                <a:cubicBezTo>
                  <a:pt x="20555" y="13919"/>
                  <a:pt x="19901" y="14643"/>
                  <a:pt x="19047" y="15282"/>
                </a:cubicBezTo>
                <a:lnTo>
                  <a:pt x="9906" y="21600"/>
                </a:lnTo>
                <a:lnTo>
                  <a:pt x="141" y="21593"/>
                </a:lnTo>
                <a:lnTo>
                  <a:pt x="11259" y="14185"/>
                </a:lnTo>
                <a:cubicBezTo>
                  <a:pt x="12676" y="13256"/>
                  <a:pt x="13471" y="11963"/>
                  <a:pt x="13383" y="10569"/>
                </a:cubicBezTo>
                <a:cubicBezTo>
                  <a:pt x="13303" y="9301"/>
                  <a:pt x="12493" y="8146"/>
                  <a:pt x="11169" y="7313"/>
                </a:cubicBezTo>
                <a:lnTo>
                  <a:pt x="0" y="9"/>
                </a:lnTo>
                <a:close/>
              </a:path>
            </a:pathLst>
          </a:custGeom>
          <a:gradFill>
            <a:gsLst>
              <a:gs pos="0">
                <a:srgbClr val="72C2B5"/>
              </a:gs>
              <a:gs pos="100000">
                <a:srgbClr val="3A83C3"/>
              </a:gs>
            </a:gsLst>
            <a:lin ang="5400000"/>
          </a:gradFill>
          <a:ln w="12700">
            <a:miter lim="400000"/>
          </a:ln>
        </p:spPr>
        <p:txBody>
          <a:bodyPr lIns="45718" tIns="45718" rIns="45718" bIns="45718" anchor="ctr"/>
          <a:lstStyle/>
          <a:p>
            <a:pPr algn="ctr" defTabSz="412733">
              <a:defRPr sz="3200" b="1">
                <a:solidFill>
                  <a:srgbClr val="FFFFFF"/>
                </a:solidFill>
              </a:defRPr>
            </a:pPr>
            <a:endParaRPr sz="1600" dirty="0"/>
          </a:p>
        </p:txBody>
      </p:sp>
      <p:pic>
        <p:nvPicPr>
          <p:cNvPr id="10" name="Perceptyx-Logo-RGB-2020.png" descr="Perceptyx-Logo-RGB-2020.png">
            <a:extLst>
              <a:ext uri="{FF2B5EF4-FFF2-40B4-BE49-F238E27FC236}">
                <a16:creationId xmlns:a16="http://schemas.microsoft.com/office/drawing/2014/main" id="{D886287A-8DC1-DC40-851C-2A13BC73907F}"/>
              </a:ext>
            </a:extLst>
          </p:cNvPr>
          <p:cNvPicPr>
            <a:picLocks noChangeAspect="1"/>
          </p:cNvPicPr>
          <p:nvPr userDrawn="1"/>
        </p:nvPicPr>
        <p:blipFill>
          <a:blip r:embed="rId2"/>
          <a:stretch>
            <a:fillRect/>
          </a:stretch>
        </p:blipFill>
        <p:spPr>
          <a:xfrm>
            <a:off x="148828" y="6515689"/>
            <a:ext cx="1211711" cy="260519"/>
          </a:xfrm>
          <a:prstGeom prst="rect">
            <a:avLst/>
          </a:prstGeom>
          <a:ln w="12700">
            <a:miter lim="400000"/>
          </a:ln>
        </p:spPr>
      </p:pic>
      <p:sp>
        <p:nvSpPr>
          <p:cNvPr id="11" name="Slide Number">
            <a:extLst>
              <a:ext uri="{FF2B5EF4-FFF2-40B4-BE49-F238E27FC236}">
                <a16:creationId xmlns:a16="http://schemas.microsoft.com/office/drawing/2014/main" id="{018AEE0C-A010-2944-B112-0467F998DC87}"/>
              </a:ext>
            </a:extLst>
          </p:cNvPr>
          <p:cNvSpPr txBox="1">
            <a:spLocks noGrp="1"/>
          </p:cNvSpPr>
          <p:nvPr>
            <p:ph type="sldNum" sz="quarter" idx="2"/>
          </p:nvPr>
        </p:nvSpPr>
        <p:spPr>
          <a:xfrm>
            <a:off x="11754538" y="6573535"/>
            <a:ext cx="288636" cy="202672"/>
          </a:xfrm>
          <a:prstGeom prst="rect">
            <a:avLst/>
          </a:prstGeom>
        </p:spPr>
        <p:txBody>
          <a:bodyPr lIns="0" tIns="0" rIns="0" bIns="0" anchor="ctr"/>
          <a:lstStyle>
            <a:lvl1pPr algn="l" defTabSz="1219753">
              <a:defRPr sz="1200">
                <a:solidFill>
                  <a:schemeClr val="tx1"/>
                </a:solidFill>
              </a:defRPr>
            </a:lvl1pPr>
          </a:lstStyle>
          <a:p>
            <a:fld id="{86CB4B4D-7CA3-9044-876B-883B54F8677D}" type="slidenum">
              <a:rPr lang="en-US" smtClean="0"/>
              <a:pPr/>
              <a:t>‹#›</a:t>
            </a:fld>
            <a:endParaRPr lang="en-US" dirty="0"/>
          </a:p>
        </p:txBody>
      </p:sp>
      <p:sp>
        <p:nvSpPr>
          <p:cNvPr id="13" name="Text Placeholder 2">
            <a:extLst>
              <a:ext uri="{FF2B5EF4-FFF2-40B4-BE49-F238E27FC236}">
                <a16:creationId xmlns:a16="http://schemas.microsoft.com/office/drawing/2014/main" id="{3149C92E-D335-6842-8049-FFFFCED8B00B}"/>
              </a:ext>
            </a:extLst>
          </p:cNvPr>
          <p:cNvSpPr>
            <a:spLocks noGrp="1"/>
          </p:cNvSpPr>
          <p:nvPr>
            <p:ph type="body" sz="quarter" idx="13" hasCustomPrompt="1"/>
          </p:nvPr>
        </p:nvSpPr>
        <p:spPr>
          <a:xfrm>
            <a:off x="1518075" y="2428559"/>
            <a:ext cx="8699374" cy="1039813"/>
          </a:xfrm>
        </p:spPr>
        <p:txBody>
          <a:bodyPr anchor="b">
            <a:noAutofit/>
          </a:bodyPr>
          <a:lstStyle>
            <a:lvl1pPr marL="0" indent="0">
              <a:buNone/>
              <a:defRPr sz="4000" b="1"/>
            </a:lvl1pPr>
            <a:lvl2pPr>
              <a:defRPr sz="2400"/>
            </a:lvl2pPr>
            <a:lvl3pPr>
              <a:defRPr sz="2400"/>
            </a:lvl3pPr>
            <a:lvl4pPr>
              <a:defRPr sz="2400"/>
            </a:lvl4pPr>
            <a:lvl5pPr>
              <a:defRPr sz="2400"/>
            </a:lvl5pPr>
          </a:lstStyle>
          <a:p>
            <a:pPr lvl="0"/>
            <a:r>
              <a:rPr lang="en-US" dirty="0"/>
              <a:t>Section Name</a:t>
            </a:r>
          </a:p>
        </p:txBody>
      </p:sp>
      <p:sp>
        <p:nvSpPr>
          <p:cNvPr id="14" name="Text Placeholder 2">
            <a:extLst>
              <a:ext uri="{FF2B5EF4-FFF2-40B4-BE49-F238E27FC236}">
                <a16:creationId xmlns:a16="http://schemas.microsoft.com/office/drawing/2014/main" id="{7FDCDA67-E723-1E49-A0BC-42B76B11599E}"/>
              </a:ext>
            </a:extLst>
          </p:cNvPr>
          <p:cNvSpPr>
            <a:spLocks noGrp="1"/>
          </p:cNvSpPr>
          <p:nvPr>
            <p:ph type="body" sz="quarter" idx="14" hasCustomPrompt="1"/>
          </p:nvPr>
        </p:nvSpPr>
        <p:spPr>
          <a:xfrm>
            <a:off x="194934" y="2716148"/>
            <a:ext cx="1323141" cy="1039813"/>
          </a:xfrm>
        </p:spPr>
        <p:txBody>
          <a:bodyPr anchor="ctr">
            <a:noAutofit/>
          </a:bodyPr>
          <a:lstStyle>
            <a:lvl1pPr marL="0" indent="0" algn="ctr">
              <a:buNone/>
              <a:defRPr sz="10000" b="1"/>
            </a:lvl1pPr>
            <a:lvl2pPr>
              <a:defRPr sz="2400"/>
            </a:lvl2pPr>
            <a:lvl3pPr>
              <a:defRPr sz="2400"/>
            </a:lvl3pPr>
            <a:lvl4pPr>
              <a:defRPr sz="2400"/>
            </a:lvl4pPr>
            <a:lvl5pPr>
              <a:defRPr sz="2400"/>
            </a:lvl5pPr>
          </a:lstStyle>
          <a:p>
            <a:pPr lvl="0"/>
            <a:r>
              <a:rPr lang="en-US" dirty="0"/>
              <a:t>1</a:t>
            </a:r>
          </a:p>
        </p:txBody>
      </p:sp>
      <p:sp>
        <p:nvSpPr>
          <p:cNvPr id="15" name="Text Placeholder 2">
            <a:extLst>
              <a:ext uri="{FF2B5EF4-FFF2-40B4-BE49-F238E27FC236}">
                <a16:creationId xmlns:a16="http://schemas.microsoft.com/office/drawing/2014/main" id="{33C992D4-5AD1-8E43-8A16-523DE1C0FD2F}"/>
              </a:ext>
            </a:extLst>
          </p:cNvPr>
          <p:cNvSpPr>
            <a:spLocks noGrp="1"/>
          </p:cNvSpPr>
          <p:nvPr>
            <p:ph type="body" sz="quarter" idx="15" hasCustomPrompt="1"/>
          </p:nvPr>
        </p:nvSpPr>
        <p:spPr>
          <a:xfrm>
            <a:off x="1676622" y="3823810"/>
            <a:ext cx="6732587" cy="1039813"/>
          </a:xfrm>
        </p:spPr>
        <p:txBody>
          <a:bodyPr>
            <a:noAutofit/>
          </a:bodyPr>
          <a:lstStyle>
            <a:lvl1pPr marL="0" indent="0">
              <a:lnSpc>
                <a:spcPct val="100000"/>
              </a:lnSpc>
              <a:spcBef>
                <a:spcPts val="500"/>
              </a:spcBef>
              <a:buNone/>
              <a:defRPr sz="2400"/>
            </a:lvl1pPr>
            <a:lvl2pPr>
              <a:defRPr sz="2400"/>
            </a:lvl2pPr>
            <a:lvl3pPr>
              <a:defRPr sz="2400"/>
            </a:lvl3pPr>
            <a:lvl4pPr>
              <a:defRPr sz="2400"/>
            </a:lvl4pPr>
            <a:lvl5pPr>
              <a:defRPr sz="2400"/>
            </a:lvl5pPr>
          </a:lstStyle>
          <a:p>
            <a:pPr lvl="0"/>
            <a:r>
              <a:rPr lang="en-US" dirty="0"/>
              <a:t>Details</a:t>
            </a:r>
          </a:p>
          <a:p>
            <a:pPr lvl="0"/>
            <a:r>
              <a:rPr lang="en-US" dirty="0"/>
              <a:t>Details</a:t>
            </a:r>
          </a:p>
        </p:txBody>
      </p:sp>
    </p:spTree>
    <p:extLst>
      <p:ext uri="{BB962C8B-B14F-4D97-AF65-F5344CB8AC3E}">
        <p14:creationId xmlns:p14="http://schemas.microsoft.com/office/powerpoint/2010/main" val="2959180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reserve="1">
  <p:cSld name="Title Slide 1">
    <p:spTree>
      <p:nvGrpSpPr>
        <p:cNvPr id="1" name=""/>
        <p:cNvGrpSpPr/>
        <p:nvPr/>
      </p:nvGrpSpPr>
      <p:grpSpPr>
        <a:xfrm>
          <a:off x="0" y="0"/>
          <a:ext cx="0" cy="0"/>
          <a:chOff x="0" y="0"/>
          <a:chExt cx="0" cy="0"/>
        </a:xfrm>
      </p:grpSpPr>
      <p:pic>
        <p:nvPicPr>
          <p:cNvPr id="59" name="Image" descr="Image"/>
          <p:cNvPicPr>
            <a:picLocks noChangeAspect="1"/>
          </p:cNvPicPr>
          <p:nvPr/>
        </p:nvPicPr>
        <p:blipFill>
          <a:blip r:embed="rId2"/>
          <a:stretch>
            <a:fillRect/>
          </a:stretch>
        </p:blipFill>
        <p:spPr>
          <a:xfrm>
            <a:off x="0" y="-12701"/>
            <a:ext cx="12192000" cy="6883401"/>
          </a:xfrm>
          <a:prstGeom prst="rect">
            <a:avLst/>
          </a:prstGeom>
          <a:ln w="12700">
            <a:miter lim="400000"/>
          </a:ln>
        </p:spPr>
      </p:pic>
      <p:sp>
        <p:nvSpPr>
          <p:cNvPr id="60" name="Presentation Title"/>
          <p:cNvSpPr txBox="1">
            <a:spLocks noGrp="1"/>
          </p:cNvSpPr>
          <p:nvPr>
            <p:ph type="title" hasCustomPrompt="1"/>
          </p:nvPr>
        </p:nvSpPr>
        <p:spPr>
          <a:xfrm>
            <a:off x="603250" y="1287622"/>
            <a:ext cx="10985500" cy="2324101"/>
          </a:xfrm>
          <a:prstGeom prst="rect">
            <a:avLst/>
          </a:prstGeom>
        </p:spPr>
        <p:txBody>
          <a:bodyPr anchor="b"/>
          <a:lstStyle>
            <a:lvl1pPr defTabSz="1219120">
              <a:defRPr sz="5800" b="1" spc="-116">
                <a:solidFill>
                  <a:srgbClr val="FFFFFF"/>
                </a:solidFill>
              </a:defRPr>
            </a:lvl1pPr>
          </a:lstStyle>
          <a:p>
            <a:r>
              <a:rPr dirty="0"/>
              <a:t>Presentation Title</a:t>
            </a:r>
          </a:p>
        </p:txBody>
      </p:sp>
      <p:sp>
        <p:nvSpPr>
          <p:cNvPr id="61" name="Body Level One…"/>
          <p:cNvSpPr txBox="1">
            <a:spLocks noGrp="1"/>
          </p:cNvSpPr>
          <p:nvPr>
            <p:ph type="body" sz="quarter" idx="1" hasCustomPrompt="1"/>
          </p:nvPr>
        </p:nvSpPr>
        <p:spPr>
          <a:xfrm>
            <a:off x="603844" y="6339183"/>
            <a:ext cx="10984312" cy="318491"/>
          </a:xfrm>
          <a:prstGeom prst="rect">
            <a:avLst/>
          </a:prstGeom>
        </p:spPr>
        <p:txBody>
          <a:bodyPr lIns="45718" tIns="45718" rIns="45718" bIns="45718"/>
          <a:lstStyle>
            <a:lvl1pPr marL="0" indent="0" defTabSz="412733">
              <a:lnSpc>
                <a:spcPct val="100000"/>
              </a:lnSpc>
              <a:spcBef>
                <a:spcPts val="0"/>
              </a:spcBef>
              <a:buSzTx/>
              <a:buNone/>
              <a:defRPr sz="1800" b="1">
                <a:solidFill>
                  <a:srgbClr val="FFFFFF"/>
                </a:solidFill>
              </a:defRPr>
            </a:lvl1pPr>
            <a:lvl2pPr marL="533379" indent="-228591" defTabSz="412733">
              <a:lnSpc>
                <a:spcPct val="100000"/>
              </a:lnSpc>
              <a:spcBef>
                <a:spcPts val="0"/>
              </a:spcBef>
              <a:defRPr sz="1800" b="1">
                <a:solidFill>
                  <a:srgbClr val="FFFFFF"/>
                </a:solidFill>
              </a:defRPr>
            </a:lvl2pPr>
            <a:lvl3pPr marL="838166" indent="-228591" defTabSz="412733">
              <a:lnSpc>
                <a:spcPct val="100000"/>
              </a:lnSpc>
              <a:spcBef>
                <a:spcPts val="0"/>
              </a:spcBef>
              <a:defRPr sz="1800" b="1">
                <a:solidFill>
                  <a:srgbClr val="FFFFFF"/>
                </a:solidFill>
              </a:defRPr>
            </a:lvl3pPr>
            <a:lvl4pPr marL="1142954" indent="-228591" defTabSz="412733">
              <a:lnSpc>
                <a:spcPct val="100000"/>
              </a:lnSpc>
              <a:spcBef>
                <a:spcPts val="0"/>
              </a:spcBef>
              <a:defRPr sz="1800" b="1">
                <a:solidFill>
                  <a:srgbClr val="FFFFFF"/>
                </a:solidFill>
              </a:defRPr>
            </a:lvl4pPr>
            <a:lvl5pPr marL="1447742" indent="-228591" defTabSz="412733">
              <a:lnSpc>
                <a:spcPct val="100000"/>
              </a:lnSpc>
              <a:spcBef>
                <a:spcPts val="0"/>
              </a:spcBef>
              <a:defRPr sz="1800" b="1">
                <a:solidFill>
                  <a:srgbClr val="FFFFFF"/>
                </a:solidFill>
              </a:defRPr>
            </a:lvl5pPr>
          </a:lstStyle>
          <a:p>
            <a:r>
              <a:rPr lang="en-US" dirty="0"/>
              <a:t>Month and Year</a:t>
            </a:r>
            <a:endParaRPr dirty="0"/>
          </a:p>
          <a:p>
            <a:pPr lvl="1"/>
            <a:endParaRPr dirty="0"/>
          </a:p>
          <a:p>
            <a:pPr lvl="2"/>
            <a:endParaRPr dirty="0"/>
          </a:p>
          <a:p>
            <a:pPr lvl="3"/>
            <a:endParaRPr dirty="0"/>
          </a:p>
          <a:p>
            <a:pPr lvl="4"/>
            <a:endParaRPr dirty="0"/>
          </a:p>
        </p:txBody>
      </p:sp>
      <p:sp>
        <p:nvSpPr>
          <p:cNvPr id="62" name="Body Level One…"/>
          <p:cNvSpPr txBox="1">
            <a:spLocks noGrp="1"/>
          </p:cNvSpPr>
          <p:nvPr>
            <p:ph type="body" sz="quarter" idx="21" hasCustomPrompt="1"/>
          </p:nvPr>
        </p:nvSpPr>
        <p:spPr>
          <a:xfrm>
            <a:off x="603250" y="3530225"/>
            <a:ext cx="10985500" cy="558478"/>
          </a:xfrm>
          <a:prstGeom prst="rect">
            <a:avLst/>
          </a:prstGeom>
        </p:spPr>
        <p:txBody>
          <a:bodyPr/>
          <a:lstStyle>
            <a:lvl1pPr marL="0" indent="0" defTabSz="412733">
              <a:lnSpc>
                <a:spcPct val="100000"/>
              </a:lnSpc>
              <a:spcBef>
                <a:spcPts val="0"/>
              </a:spcBef>
              <a:buSzTx/>
              <a:buNone/>
              <a:defRPr sz="2750" b="1">
                <a:solidFill>
                  <a:srgbClr val="FFFFFF"/>
                </a:solidFill>
              </a:defRPr>
            </a:lvl1pPr>
          </a:lstStyle>
          <a:p>
            <a:r>
              <a:t>Presentation Subtitle</a:t>
            </a:r>
          </a:p>
        </p:txBody>
      </p:sp>
      <p:pic>
        <p:nvPicPr>
          <p:cNvPr id="63" name="Perceptyx-Logo-RGB-2020-white.png" descr="Perceptyx-Logo-RGB-2020-white.png"/>
          <p:cNvPicPr>
            <a:picLocks noChangeAspect="1"/>
          </p:cNvPicPr>
          <p:nvPr/>
        </p:nvPicPr>
        <p:blipFill>
          <a:blip r:embed="rId3"/>
          <a:stretch>
            <a:fillRect/>
          </a:stretch>
        </p:blipFill>
        <p:spPr>
          <a:xfrm>
            <a:off x="595806" y="733897"/>
            <a:ext cx="4430235" cy="952501"/>
          </a:xfrm>
          <a:prstGeom prst="rect">
            <a:avLst/>
          </a:prstGeom>
          <a:ln w="12700">
            <a:miter lim="400000"/>
          </a:ln>
        </p:spPr>
      </p:pic>
    </p:spTree>
    <p:extLst>
      <p:ext uri="{BB962C8B-B14F-4D97-AF65-F5344CB8AC3E}">
        <p14:creationId xmlns:p14="http://schemas.microsoft.com/office/powerpoint/2010/main" val="19661128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6941F-18D0-BE48-A34E-D5B42172C00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523912-BDA3-7B4F-8DB0-AB76500D58D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Tree>
    <p:extLst>
      <p:ext uri="{BB962C8B-B14F-4D97-AF65-F5344CB8AC3E}">
        <p14:creationId xmlns:p14="http://schemas.microsoft.com/office/powerpoint/2010/main" val="836616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LIGHT: Title and Content">
    <p:bg>
      <p:bgPr>
        <a:solidFill>
          <a:srgbClr val="FFFFFF"/>
        </a:solidFill>
        <a:effectLst/>
      </p:bgPr>
    </p:bg>
    <p:spTree>
      <p:nvGrpSpPr>
        <p:cNvPr id="1" name=""/>
        <p:cNvGrpSpPr/>
        <p:nvPr/>
      </p:nvGrpSpPr>
      <p:grpSpPr>
        <a:xfrm>
          <a:off x="0" y="0"/>
          <a:ext cx="0" cy="0"/>
          <a:chOff x="0" y="0"/>
          <a:chExt cx="0" cy="0"/>
        </a:xfrm>
      </p:grpSpPr>
      <p:pic>
        <p:nvPicPr>
          <p:cNvPr id="85" name="AU_PresDeck_Back_LIGHT_4-3-02.png"/>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86" name="Shape 86"/>
          <p:cNvSpPr>
            <a:spLocks noGrp="1"/>
          </p:cNvSpPr>
          <p:nvPr>
            <p:ph type="title"/>
          </p:nvPr>
        </p:nvSpPr>
        <p:spPr>
          <a:xfrm>
            <a:off x="1468111" y="881576"/>
            <a:ext cx="9255781" cy="735189"/>
          </a:xfrm>
          <a:prstGeom prst="rect">
            <a:avLst/>
          </a:prstGeom>
        </p:spPr>
        <p:txBody>
          <a:bodyPr/>
          <a:lstStyle>
            <a:lvl1pPr>
              <a:defRPr>
                <a:solidFill>
                  <a:srgbClr val="082F57"/>
                </a:solidFill>
              </a:defRPr>
            </a:lvl1pPr>
          </a:lstStyle>
          <a:p>
            <a:r>
              <a:t>Title Text</a:t>
            </a:r>
          </a:p>
        </p:txBody>
      </p:sp>
      <p:sp>
        <p:nvSpPr>
          <p:cNvPr id="87" name="Shape 87"/>
          <p:cNvSpPr>
            <a:spLocks noGrp="1"/>
          </p:cNvSpPr>
          <p:nvPr>
            <p:ph type="body" sz="half" idx="1"/>
          </p:nvPr>
        </p:nvSpPr>
        <p:spPr>
          <a:xfrm>
            <a:off x="1448236" y="2066916"/>
            <a:ext cx="9255781" cy="3300327"/>
          </a:xfrm>
          <a:prstGeom prst="rect">
            <a:avLst/>
          </a:prstGeom>
        </p:spPr>
        <p:txBody>
          <a:bodyPr anchor="t"/>
          <a:lstStyle>
            <a:lvl1pPr marL="237312" indent="-237312">
              <a:lnSpc>
                <a:spcPct val="100000"/>
              </a:lnSpc>
              <a:spcBef>
                <a:spcPts val="527"/>
              </a:spcBef>
              <a:buSzPct val="100000"/>
              <a:buFont typeface="Arial"/>
              <a:buChar char="•"/>
              <a:defRPr sz="1582">
                <a:solidFill>
                  <a:srgbClr val="082F57"/>
                </a:solidFill>
              </a:defRPr>
            </a:lvl1pPr>
            <a:lvl2pPr marL="467092" indent="-226012">
              <a:lnSpc>
                <a:spcPct val="100000"/>
              </a:lnSpc>
              <a:spcBef>
                <a:spcPts val="527"/>
              </a:spcBef>
              <a:buSzPct val="100000"/>
              <a:buFont typeface="Arial"/>
              <a:buChar char="–"/>
              <a:defRPr sz="1582">
                <a:solidFill>
                  <a:srgbClr val="082F57"/>
                </a:solidFill>
              </a:defRPr>
            </a:lvl2pPr>
            <a:lvl3pPr marL="693104" indent="-210944">
              <a:lnSpc>
                <a:spcPct val="100000"/>
              </a:lnSpc>
              <a:spcBef>
                <a:spcPts val="527"/>
              </a:spcBef>
              <a:buSzPct val="100000"/>
              <a:buFont typeface="Arial"/>
              <a:buChar char="•"/>
              <a:defRPr sz="1582">
                <a:solidFill>
                  <a:srgbClr val="082F57"/>
                </a:solidFill>
              </a:defRPr>
            </a:lvl3pPr>
            <a:lvl4pPr marL="976372" indent="-253134">
              <a:lnSpc>
                <a:spcPct val="100000"/>
              </a:lnSpc>
              <a:spcBef>
                <a:spcPts val="527"/>
              </a:spcBef>
              <a:buSzPct val="100000"/>
              <a:buFont typeface="Arial"/>
              <a:buChar char="–"/>
              <a:defRPr sz="1582">
                <a:solidFill>
                  <a:srgbClr val="082F57"/>
                </a:solidFill>
              </a:defRPr>
            </a:lvl4pPr>
            <a:lvl5pPr marL="1217452" indent="-253134">
              <a:lnSpc>
                <a:spcPct val="100000"/>
              </a:lnSpc>
              <a:spcBef>
                <a:spcPts val="527"/>
              </a:spcBef>
              <a:buSzPct val="100000"/>
              <a:buFont typeface="Arial"/>
              <a:buChar char="»"/>
              <a:defRPr sz="1582">
                <a:solidFill>
                  <a:srgbClr val="082F57"/>
                </a:solidFill>
              </a:defRPr>
            </a:lvl5pPr>
          </a:lstStyle>
          <a:p>
            <a:r>
              <a:t>Body Level One</a:t>
            </a:r>
          </a:p>
          <a:p>
            <a:pPr lvl="1"/>
            <a:r>
              <a:t>Body Level Two</a:t>
            </a:r>
          </a:p>
          <a:p>
            <a:pPr lvl="2"/>
            <a:r>
              <a:t>Body Level Three</a:t>
            </a:r>
          </a:p>
          <a:p>
            <a:pPr lvl="3"/>
            <a:r>
              <a:t>Body Level Four</a:t>
            </a:r>
          </a:p>
          <a:p>
            <a:pPr lvl="4"/>
            <a:r>
              <a:t>Body Level Five</a:t>
            </a:r>
          </a:p>
        </p:txBody>
      </p:sp>
      <p:sp>
        <p:nvSpPr>
          <p:cNvPr id="88" name="Shape 88"/>
          <p:cNvSpPr>
            <a:spLocks noGrp="1"/>
          </p:cNvSpPr>
          <p:nvPr>
            <p:ph type="sldNum" sz="quarter" idx="2"/>
          </p:nvPr>
        </p:nvSpPr>
        <p:spPr>
          <a:xfrm>
            <a:off x="8926788" y="5081174"/>
            <a:ext cx="255315" cy="194311"/>
          </a:xfrm>
          <a:prstGeom prst="rect">
            <a:avLst/>
          </a:prstGeom>
        </p:spPr>
        <p:txBody>
          <a:bodyPr/>
          <a:lstStyle/>
          <a:p>
            <a:pPr defTabSz="685762"/>
            <a:fld id="{86CB4B4D-7CA3-9044-876B-883B54F8677D}" type="slidenum">
              <a:rPr lang="en-US" smtClean="0">
                <a:solidFill>
                  <a:prstClr val="black"/>
                </a:solidFill>
              </a:rPr>
              <a:pPr defTabSz="685762"/>
              <a:t>‹#›</a:t>
            </a:fld>
            <a:endParaRPr lang="en-US" dirty="0">
              <a:solidFill>
                <a:prstClr val="black"/>
              </a:solidFill>
            </a:endParaRPr>
          </a:p>
        </p:txBody>
      </p:sp>
      <p:pic>
        <p:nvPicPr>
          <p:cNvPr id="6" name="Picture 5"/>
          <p:cNvPicPr>
            <a:picLocks noChangeAspect="1"/>
          </p:cNvPicPr>
          <p:nvPr userDrawn="1"/>
        </p:nvPicPr>
        <p:blipFill rotWithShape="1">
          <a:blip r:embed="rId3"/>
          <a:srcRect l="62531" t="76123" r="10985" b="14143"/>
          <a:stretch/>
        </p:blipFill>
        <p:spPr>
          <a:xfrm>
            <a:off x="9456443" y="6258595"/>
            <a:ext cx="2297443" cy="579313"/>
          </a:xfrm>
          <a:prstGeom prst="rect">
            <a:avLst/>
          </a:prstGeom>
        </p:spPr>
      </p:pic>
      <p:pic>
        <p:nvPicPr>
          <p:cNvPr id="7" name="Picture 6"/>
          <p:cNvPicPr>
            <a:picLocks noChangeAspect="1"/>
          </p:cNvPicPr>
          <p:nvPr userDrawn="1"/>
        </p:nvPicPr>
        <p:blipFill rotWithShape="1">
          <a:blip r:embed="rId3"/>
          <a:srcRect l="52825" t="61111" r="1434" b="24535"/>
          <a:stretch/>
        </p:blipFill>
        <p:spPr>
          <a:xfrm>
            <a:off x="763103" y="6233146"/>
            <a:ext cx="3697083" cy="577713"/>
          </a:xfrm>
          <a:prstGeom prst="rect">
            <a:avLst/>
          </a:prstGeom>
        </p:spPr>
      </p:pic>
    </p:spTree>
    <p:extLst>
      <p:ext uri="{BB962C8B-B14F-4D97-AF65-F5344CB8AC3E}">
        <p14:creationId xmlns:p14="http://schemas.microsoft.com/office/powerpoint/2010/main" val="237450963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reserve="1">
  <p:cSld name="Standard Slide">
    <p:spTree>
      <p:nvGrpSpPr>
        <p:cNvPr id="1" name=""/>
        <p:cNvGrpSpPr/>
        <p:nvPr/>
      </p:nvGrpSpPr>
      <p:grpSpPr>
        <a:xfrm>
          <a:off x="0" y="0"/>
          <a:ext cx="0" cy="0"/>
          <a:chOff x="0" y="0"/>
          <a:chExt cx="0" cy="0"/>
        </a:xfrm>
      </p:grpSpPr>
      <p:sp>
        <p:nvSpPr>
          <p:cNvPr id="14" name="Title Text"/>
          <p:cNvSpPr txBox="1">
            <a:spLocks noGrp="1"/>
          </p:cNvSpPr>
          <p:nvPr>
            <p:ph type="title" hasCustomPrompt="1"/>
          </p:nvPr>
        </p:nvSpPr>
        <p:spPr>
          <a:xfrm>
            <a:off x="249353" y="276508"/>
            <a:ext cx="10700587" cy="612002"/>
          </a:xfrm>
          <a:prstGeom prst="rect">
            <a:avLst/>
          </a:prstGeom>
        </p:spPr>
        <p:txBody>
          <a:bodyPr lIns="0" tIns="0" rIns="0" bIns="0" anchor="ctr">
            <a:noAutofit/>
          </a:bodyPr>
          <a:lstStyle>
            <a:lvl1pPr defTabSz="1219753">
              <a:lnSpc>
                <a:spcPts val="5250"/>
              </a:lnSpc>
              <a:defRPr sz="4000" b="1" spc="0">
                <a:solidFill>
                  <a:srgbClr val="000000"/>
                </a:solidFill>
              </a:defRPr>
            </a:lvl1pPr>
          </a:lstStyle>
          <a:p>
            <a:r>
              <a:rPr lang="en-US" dirty="0"/>
              <a:t>Slide Title</a:t>
            </a:r>
            <a:endParaRPr dirty="0"/>
          </a:p>
        </p:txBody>
      </p:sp>
      <p:sp>
        <p:nvSpPr>
          <p:cNvPr id="15" name="Rectangle"/>
          <p:cNvSpPr/>
          <p:nvPr/>
        </p:nvSpPr>
        <p:spPr>
          <a:xfrm>
            <a:off x="1139" y="-14387"/>
            <a:ext cx="12189722" cy="131751"/>
          </a:xfrm>
          <a:prstGeom prst="rect">
            <a:avLst/>
          </a:prstGeom>
          <a:solidFill>
            <a:srgbClr val="062841"/>
          </a:solidFill>
          <a:ln w="12700">
            <a:miter lim="400000"/>
          </a:ln>
        </p:spPr>
        <p:txBody>
          <a:bodyPr lIns="45718" tIns="45718" rIns="45718" bIns="45718" anchor="ctr"/>
          <a:lstStyle/>
          <a:p>
            <a:pPr algn="ctr" defTabSz="412733">
              <a:defRPr sz="3200" b="1">
                <a:solidFill>
                  <a:srgbClr val="FFFFFF"/>
                </a:solidFill>
              </a:defRPr>
            </a:pPr>
            <a:endParaRPr sz="1600" dirty="0"/>
          </a:p>
        </p:txBody>
      </p:sp>
      <p:pic>
        <p:nvPicPr>
          <p:cNvPr id="16" name="Perceptyx-Logo-RGB-2020.png" descr="Perceptyx-Logo-RGB-2020.png"/>
          <p:cNvPicPr>
            <a:picLocks noChangeAspect="1"/>
          </p:cNvPicPr>
          <p:nvPr/>
        </p:nvPicPr>
        <p:blipFill>
          <a:blip r:embed="rId2"/>
          <a:stretch>
            <a:fillRect/>
          </a:stretch>
        </p:blipFill>
        <p:spPr>
          <a:xfrm>
            <a:off x="148828" y="6515689"/>
            <a:ext cx="1211711" cy="260519"/>
          </a:xfrm>
          <a:prstGeom prst="rect">
            <a:avLst/>
          </a:prstGeom>
          <a:ln w="12700">
            <a:miter lim="400000"/>
          </a:ln>
        </p:spPr>
      </p:pic>
      <p:sp>
        <p:nvSpPr>
          <p:cNvPr id="17" name="Slide Number"/>
          <p:cNvSpPr txBox="1">
            <a:spLocks noGrp="1"/>
          </p:cNvSpPr>
          <p:nvPr>
            <p:ph type="sldNum" sz="quarter" idx="2"/>
          </p:nvPr>
        </p:nvSpPr>
        <p:spPr>
          <a:xfrm>
            <a:off x="11754538" y="6573535"/>
            <a:ext cx="288636" cy="202672"/>
          </a:xfrm>
          <a:prstGeom prst="rect">
            <a:avLst/>
          </a:prstGeom>
        </p:spPr>
        <p:txBody>
          <a:bodyPr lIns="0" tIns="0" rIns="0" bIns="0" anchor="ctr"/>
          <a:lstStyle>
            <a:lvl1pPr algn="l" defTabSz="1219753">
              <a:defRPr sz="1200">
                <a:solidFill>
                  <a:schemeClr val="tx1"/>
                </a:solidFill>
              </a:defRPr>
            </a:lvl1pPr>
          </a:lstStyle>
          <a:p>
            <a:fld id="{24B5148C-3CE6-264D-9229-A273CFF6C0C6}" type="slidenum">
              <a:rPr lang="en-US" smtClean="0"/>
              <a:pPr/>
              <a:t>‹#›</a:t>
            </a:fld>
            <a:endParaRPr lang="en-US" dirty="0"/>
          </a:p>
        </p:txBody>
      </p:sp>
      <p:pic>
        <p:nvPicPr>
          <p:cNvPr id="7" name="Picture 6" descr="A picture containing text, sign&#10;&#10;Description automatically generated">
            <a:extLst>
              <a:ext uri="{FF2B5EF4-FFF2-40B4-BE49-F238E27FC236}">
                <a16:creationId xmlns:a16="http://schemas.microsoft.com/office/drawing/2014/main" id="{C4A7AF69-68AA-584E-AEF9-32F22AFA34B4}"/>
              </a:ext>
            </a:extLst>
          </p:cNvPr>
          <p:cNvPicPr>
            <a:picLocks noChangeAspect="1"/>
          </p:cNvPicPr>
          <p:nvPr userDrawn="1"/>
        </p:nvPicPr>
        <p:blipFill>
          <a:blip r:embed="rId3"/>
          <a:stretch>
            <a:fillRect/>
          </a:stretch>
        </p:blipFill>
        <p:spPr>
          <a:xfrm>
            <a:off x="10243958" y="332618"/>
            <a:ext cx="1799216" cy="499783"/>
          </a:xfrm>
          <a:prstGeom prst="rect">
            <a:avLst/>
          </a:prstGeom>
        </p:spPr>
      </p:pic>
    </p:spTree>
    <p:extLst>
      <p:ext uri="{BB962C8B-B14F-4D97-AF65-F5344CB8AC3E}">
        <p14:creationId xmlns:p14="http://schemas.microsoft.com/office/powerpoint/2010/main" val="2438116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11" name="Triangle 10">
            <a:extLst>
              <a:ext uri="{FF2B5EF4-FFF2-40B4-BE49-F238E27FC236}">
                <a16:creationId xmlns:a16="http://schemas.microsoft.com/office/drawing/2014/main" id="{CE626840-F0C0-6E45-9543-C0D7DE4DA2DD}"/>
              </a:ext>
            </a:extLst>
          </p:cNvPr>
          <p:cNvSpPr/>
          <p:nvPr userDrawn="1"/>
        </p:nvSpPr>
        <p:spPr>
          <a:xfrm rot="10800000" flipV="1">
            <a:off x="9144000" y="0"/>
            <a:ext cx="3048000" cy="6858002"/>
          </a:xfrm>
          <a:prstGeom prst="triangle">
            <a:avLst>
              <a:gd name="adj" fmla="val 0"/>
            </a:avLst>
          </a:prstGeom>
          <a:solidFill>
            <a:srgbClr val="49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riangle 9">
            <a:extLst>
              <a:ext uri="{FF2B5EF4-FFF2-40B4-BE49-F238E27FC236}">
                <a16:creationId xmlns:a16="http://schemas.microsoft.com/office/drawing/2014/main" id="{B0C3BD86-7706-3247-86A9-DEB4A069D159}"/>
              </a:ext>
            </a:extLst>
          </p:cNvPr>
          <p:cNvSpPr/>
          <p:nvPr userDrawn="1"/>
        </p:nvSpPr>
        <p:spPr>
          <a:xfrm rot="10800000" flipV="1">
            <a:off x="8654475" y="2162569"/>
            <a:ext cx="3537526" cy="4687456"/>
          </a:xfrm>
          <a:prstGeom prst="triangle">
            <a:avLst>
              <a:gd name="adj" fmla="val 0"/>
            </a:avLst>
          </a:prstGeom>
          <a:solidFill>
            <a:srgbClr val="47A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riangle 8">
            <a:extLst>
              <a:ext uri="{FF2B5EF4-FFF2-40B4-BE49-F238E27FC236}">
                <a16:creationId xmlns:a16="http://schemas.microsoft.com/office/drawing/2014/main" id="{C4A5EB17-0106-4640-BBF2-18E3FEA2BD7B}"/>
              </a:ext>
            </a:extLst>
          </p:cNvPr>
          <p:cNvSpPr/>
          <p:nvPr userDrawn="1"/>
        </p:nvSpPr>
        <p:spPr>
          <a:xfrm rot="10800000" flipV="1">
            <a:off x="10178473" y="3080328"/>
            <a:ext cx="2013527" cy="3777672"/>
          </a:xfrm>
          <a:prstGeom prst="triangle">
            <a:avLst>
              <a:gd name="adj" fmla="val 1"/>
            </a:avLst>
          </a:prstGeom>
          <a:solidFill>
            <a:srgbClr val="31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riangle 13">
            <a:extLst>
              <a:ext uri="{FF2B5EF4-FFF2-40B4-BE49-F238E27FC236}">
                <a16:creationId xmlns:a16="http://schemas.microsoft.com/office/drawing/2014/main" id="{633214A9-A095-6542-BA2F-F245452C3327}"/>
              </a:ext>
            </a:extLst>
          </p:cNvPr>
          <p:cNvSpPr/>
          <p:nvPr userDrawn="1"/>
        </p:nvSpPr>
        <p:spPr>
          <a:xfrm rot="10800000" flipV="1">
            <a:off x="1" y="-3793"/>
            <a:ext cx="1805651" cy="6861794"/>
          </a:xfrm>
          <a:prstGeom prst="triangle">
            <a:avLst>
              <a:gd name="adj" fmla="val 100000"/>
            </a:avLst>
          </a:prstGeom>
          <a:solidFill>
            <a:srgbClr val="062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riangle 7">
            <a:extLst>
              <a:ext uri="{FF2B5EF4-FFF2-40B4-BE49-F238E27FC236}">
                <a16:creationId xmlns:a16="http://schemas.microsoft.com/office/drawing/2014/main" id="{63A6A013-0B0E-2F4B-84E5-43AA44B3067C}"/>
              </a:ext>
            </a:extLst>
          </p:cNvPr>
          <p:cNvSpPr/>
          <p:nvPr userDrawn="1"/>
        </p:nvSpPr>
        <p:spPr>
          <a:xfrm flipV="1">
            <a:off x="10178473" y="0"/>
            <a:ext cx="2013527" cy="6562436"/>
          </a:xfrm>
          <a:prstGeom prst="triangle">
            <a:avLst>
              <a:gd name="adj" fmla="val 100000"/>
            </a:avLst>
          </a:prstGeom>
          <a:solidFill>
            <a:srgbClr val="519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riangle 12">
            <a:extLst>
              <a:ext uri="{FF2B5EF4-FFF2-40B4-BE49-F238E27FC236}">
                <a16:creationId xmlns:a16="http://schemas.microsoft.com/office/drawing/2014/main" id="{C4758CA0-7477-E248-891E-BFBC0DAE20EA}"/>
              </a:ext>
            </a:extLst>
          </p:cNvPr>
          <p:cNvSpPr/>
          <p:nvPr userDrawn="1"/>
        </p:nvSpPr>
        <p:spPr>
          <a:xfrm flipV="1">
            <a:off x="9661236" y="-14884"/>
            <a:ext cx="2681234" cy="4332725"/>
          </a:xfrm>
          <a:prstGeom prst="triangle">
            <a:avLst>
              <a:gd name="adj" fmla="val 94388"/>
            </a:avLst>
          </a:prstGeom>
          <a:solidFill>
            <a:srgbClr val="062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7" name="Straight Connector 16">
            <a:extLst>
              <a:ext uri="{FF2B5EF4-FFF2-40B4-BE49-F238E27FC236}">
                <a16:creationId xmlns:a16="http://schemas.microsoft.com/office/drawing/2014/main" id="{71205226-4684-334D-8B4E-8936A2D8B852}"/>
              </a:ext>
            </a:extLst>
          </p:cNvPr>
          <p:cNvCxnSpPr>
            <a:cxnSpLocks/>
          </p:cNvCxnSpPr>
          <p:nvPr userDrawn="1"/>
        </p:nvCxnSpPr>
        <p:spPr>
          <a:xfrm>
            <a:off x="2312549" y="2754775"/>
            <a:ext cx="6296628" cy="0"/>
          </a:xfrm>
          <a:prstGeom prst="line">
            <a:avLst/>
          </a:prstGeom>
          <a:ln w="38100">
            <a:solidFill>
              <a:srgbClr val="47AEBE"/>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DB2C0F3-F850-EF47-A532-649AD54211C7}"/>
              </a:ext>
            </a:extLst>
          </p:cNvPr>
          <p:cNvSpPr>
            <a:spLocks noGrp="1"/>
          </p:cNvSpPr>
          <p:nvPr>
            <p:ph type="body" sz="quarter" idx="13" hasCustomPrompt="1"/>
          </p:nvPr>
        </p:nvSpPr>
        <p:spPr>
          <a:xfrm>
            <a:off x="2252866" y="1685077"/>
            <a:ext cx="8699374" cy="1039813"/>
          </a:xfrm>
        </p:spPr>
        <p:txBody>
          <a:bodyPr anchor="b">
            <a:noAutofit/>
          </a:bodyPr>
          <a:lstStyle>
            <a:lvl1pPr marL="0" indent="0">
              <a:buNone/>
              <a:defRPr sz="4000" b="1">
                <a:solidFill>
                  <a:srgbClr val="47AEBE"/>
                </a:solidFill>
              </a:defRPr>
            </a:lvl1pPr>
            <a:lvl2pPr>
              <a:defRPr sz="2400"/>
            </a:lvl2pPr>
            <a:lvl3pPr>
              <a:defRPr sz="2400"/>
            </a:lvl3pPr>
            <a:lvl4pPr>
              <a:defRPr sz="2400"/>
            </a:lvl4pPr>
            <a:lvl5pPr>
              <a:defRPr sz="2400"/>
            </a:lvl5pPr>
          </a:lstStyle>
          <a:p>
            <a:pPr lvl="0"/>
            <a:r>
              <a:rPr lang="en-US" dirty="0"/>
              <a:t>Section Name</a:t>
            </a:r>
          </a:p>
        </p:txBody>
      </p:sp>
      <p:pic>
        <p:nvPicPr>
          <p:cNvPr id="16" name="Picture 15" descr="A picture containing text, clipart, tableware, dishware&#10;&#10;Description automatically generated">
            <a:extLst>
              <a:ext uri="{FF2B5EF4-FFF2-40B4-BE49-F238E27FC236}">
                <a16:creationId xmlns:a16="http://schemas.microsoft.com/office/drawing/2014/main" id="{66698D8C-122E-AD4D-B0F7-98E38A01772D}"/>
              </a:ext>
            </a:extLst>
          </p:cNvPr>
          <p:cNvPicPr>
            <a:picLocks noChangeAspect="1"/>
          </p:cNvPicPr>
          <p:nvPr userDrawn="1"/>
        </p:nvPicPr>
        <p:blipFill>
          <a:blip r:embed="rId2"/>
          <a:stretch>
            <a:fillRect/>
          </a:stretch>
        </p:blipFill>
        <p:spPr>
          <a:xfrm>
            <a:off x="148827" y="6515817"/>
            <a:ext cx="1211713" cy="260518"/>
          </a:xfrm>
          <a:prstGeom prst="rect">
            <a:avLst/>
          </a:prstGeom>
        </p:spPr>
      </p:pic>
      <p:sp>
        <p:nvSpPr>
          <p:cNvPr id="18" name="Text Placeholder 2">
            <a:extLst>
              <a:ext uri="{FF2B5EF4-FFF2-40B4-BE49-F238E27FC236}">
                <a16:creationId xmlns:a16="http://schemas.microsoft.com/office/drawing/2014/main" id="{8CC3EA25-6626-2B4A-AD22-EB68F54950C9}"/>
              </a:ext>
            </a:extLst>
          </p:cNvPr>
          <p:cNvSpPr>
            <a:spLocks noGrp="1"/>
          </p:cNvSpPr>
          <p:nvPr>
            <p:ph type="body" sz="quarter" idx="14" hasCustomPrompt="1"/>
          </p:nvPr>
        </p:nvSpPr>
        <p:spPr>
          <a:xfrm>
            <a:off x="929725" y="1972665"/>
            <a:ext cx="1323141" cy="1039813"/>
          </a:xfrm>
        </p:spPr>
        <p:txBody>
          <a:bodyPr anchor="ctr">
            <a:noAutofit/>
          </a:bodyPr>
          <a:lstStyle>
            <a:lvl1pPr marL="0" indent="0" algn="ctr">
              <a:buNone/>
              <a:defRPr sz="10000" b="1">
                <a:solidFill>
                  <a:srgbClr val="47AEBE"/>
                </a:solidFill>
              </a:defRPr>
            </a:lvl1pPr>
            <a:lvl2pPr>
              <a:defRPr sz="2400"/>
            </a:lvl2pPr>
            <a:lvl3pPr>
              <a:defRPr sz="2400"/>
            </a:lvl3pPr>
            <a:lvl4pPr>
              <a:defRPr sz="2400"/>
            </a:lvl4pPr>
            <a:lvl5pPr>
              <a:defRPr sz="2400"/>
            </a:lvl5pPr>
          </a:lstStyle>
          <a:p>
            <a:pPr lvl="0"/>
            <a:r>
              <a:rPr lang="en-US" dirty="0"/>
              <a:t>1</a:t>
            </a:r>
          </a:p>
        </p:txBody>
      </p:sp>
      <p:sp>
        <p:nvSpPr>
          <p:cNvPr id="19" name="Text Placeholder 2">
            <a:extLst>
              <a:ext uri="{FF2B5EF4-FFF2-40B4-BE49-F238E27FC236}">
                <a16:creationId xmlns:a16="http://schemas.microsoft.com/office/drawing/2014/main" id="{9728069A-C981-6F49-B6AC-E94E1FBE6433}"/>
              </a:ext>
            </a:extLst>
          </p:cNvPr>
          <p:cNvSpPr>
            <a:spLocks noGrp="1"/>
          </p:cNvSpPr>
          <p:nvPr>
            <p:ph type="body" sz="quarter" idx="15" hasCustomPrompt="1"/>
          </p:nvPr>
        </p:nvSpPr>
        <p:spPr>
          <a:xfrm>
            <a:off x="2411413" y="3080329"/>
            <a:ext cx="6732587" cy="1039813"/>
          </a:xfrm>
        </p:spPr>
        <p:txBody>
          <a:bodyPr>
            <a:noAutofit/>
          </a:bodyPr>
          <a:lstStyle>
            <a:lvl1pPr marL="0" indent="0">
              <a:lnSpc>
                <a:spcPct val="100000"/>
              </a:lnSpc>
              <a:spcBef>
                <a:spcPts val="500"/>
              </a:spcBef>
              <a:buNone/>
              <a:defRPr sz="2400"/>
            </a:lvl1pPr>
            <a:lvl2pPr>
              <a:defRPr sz="2400"/>
            </a:lvl2pPr>
            <a:lvl3pPr>
              <a:defRPr sz="2400"/>
            </a:lvl3pPr>
            <a:lvl4pPr>
              <a:defRPr sz="2400"/>
            </a:lvl4pPr>
            <a:lvl5pPr>
              <a:defRPr sz="2400"/>
            </a:lvl5pPr>
          </a:lstStyle>
          <a:p>
            <a:pPr lvl="0"/>
            <a:r>
              <a:rPr lang="en-US" dirty="0"/>
              <a:t>Details</a:t>
            </a:r>
          </a:p>
          <a:p>
            <a:pPr lvl="0"/>
            <a:r>
              <a:rPr lang="en-US" dirty="0"/>
              <a:t>Details</a:t>
            </a:r>
          </a:p>
        </p:txBody>
      </p:sp>
      <p:sp>
        <p:nvSpPr>
          <p:cNvPr id="20" name="Slide Number">
            <a:extLst>
              <a:ext uri="{FF2B5EF4-FFF2-40B4-BE49-F238E27FC236}">
                <a16:creationId xmlns:a16="http://schemas.microsoft.com/office/drawing/2014/main" id="{57814954-4ED0-C240-9300-76CB41AC2CFF}"/>
              </a:ext>
            </a:extLst>
          </p:cNvPr>
          <p:cNvSpPr txBox="1">
            <a:spLocks noGrp="1"/>
          </p:cNvSpPr>
          <p:nvPr>
            <p:ph type="sldNum" sz="quarter" idx="2"/>
          </p:nvPr>
        </p:nvSpPr>
        <p:spPr>
          <a:xfrm>
            <a:off x="11754538" y="6573535"/>
            <a:ext cx="288636" cy="202672"/>
          </a:xfrm>
          <a:prstGeom prst="rect">
            <a:avLst/>
          </a:prstGeom>
        </p:spPr>
        <p:txBody>
          <a:bodyPr lIns="0" tIns="0" rIns="0" bIns="0" anchor="ctr"/>
          <a:lstStyle>
            <a:lvl1pPr algn="l" defTabSz="1219753">
              <a:defRPr sz="1200">
                <a:solidFill>
                  <a:schemeClr val="bg1"/>
                </a:solidFill>
              </a:defRPr>
            </a:lvl1pPr>
          </a:lstStyle>
          <a:p>
            <a:fld id="{86CB4B4D-7CA3-9044-876B-883B54F8677D}" type="slidenum">
              <a:rPr lang="en-US" smtClean="0"/>
              <a:pPr/>
              <a:t>‹#›</a:t>
            </a:fld>
            <a:endParaRPr lang="en-US" dirty="0"/>
          </a:p>
        </p:txBody>
      </p:sp>
      <p:pic>
        <p:nvPicPr>
          <p:cNvPr id="21" name="Picture 20" descr="Logo&#10;&#10;Description automatically generated">
            <a:extLst>
              <a:ext uri="{FF2B5EF4-FFF2-40B4-BE49-F238E27FC236}">
                <a16:creationId xmlns:a16="http://schemas.microsoft.com/office/drawing/2014/main" id="{273AA1E6-CBE4-C643-A432-5DA11633CE8D}"/>
              </a:ext>
            </a:extLst>
          </p:cNvPr>
          <p:cNvPicPr>
            <a:picLocks noChangeAspect="1"/>
          </p:cNvPicPr>
          <p:nvPr userDrawn="1"/>
        </p:nvPicPr>
        <p:blipFill>
          <a:blip r:embed="rId3"/>
          <a:stretch>
            <a:fillRect/>
          </a:stretch>
        </p:blipFill>
        <p:spPr>
          <a:xfrm>
            <a:off x="10046787" y="47829"/>
            <a:ext cx="2193557" cy="1069358"/>
          </a:xfrm>
          <a:prstGeom prst="rect">
            <a:avLst/>
          </a:prstGeom>
        </p:spPr>
      </p:pic>
    </p:spTree>
    <p:extLst>
      <p:ext uri="{BB962C8B-B14F-4D97-AF65-F5344CB8AC3E}">
        <p14:creationId xmlns:p14="http://schemas.microsoft.com/office/powerpoint/2010/main" val="1448360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sp>
        <p:nvSpPr>
          <p:cNvPr id="38" name="Shape"/>
          <p:cNvSpPr/>
          <p:nvPr/>
        </p:nvSpPr>
        <p:spPr>
          <a:xfrm>
            <a:off x="6216266" y="-25069"/>
            <a:ext cx="4701309" cy="6908141"/>
          </a:xfrm>
          <a:custGeom>
            <a:avLst/>
            <a:gdLst/>
            <a:ahLst/>
            <a:cxnLst>
              <a:cxn ang="0">
                <a:pos x="wd2" y="hd2"/>
              </a:cxn>
              <a:cxn ang="5400000">
                <a:pos x="wd2" y="hd2"/>
              </a:cxn>
              <a:cxn ang="10800000">
                <a:pos x="wd2" y="hd2"/>
              </a:cxn>
              <a:cxn ang="16200000">
                <a:pos x="wd2" y="hd2"/>
              </a:cxn>
            </a:cxnLst>
            <a:rect l="0" t="0" r="r" b="b"/>
            <a:pathLst>
              <a:path w="21584" h="21600" extrusionOk="0">
                <a:moveTo>
                  <a:pt x="0" y="9"/>
                </a:moveTo>
                <a:lnTo>
                  <a:pt x="9953" y="0"/>
                </a:lnTo>
                <a:lnTo>
                  <a:pt x="18641" y="6011"/>
                </a:lnTo>
                <a:cubicBezTo>
                  <a:pt x="19510" y="6563"/>
                  <a:pt x="20210" y="7215"/>
                  <a:pt x="20706" y="7938"/>
                </a:cubicBezTo>
                <a:cubicBezTo>
                  <a:pt x="21268" y="8758"/>
                  <a:pt x="21565" y="9663"/>
                  <a:pt x="21583" y="10618"/>
                </a:cubicBezTo>
                <a:cubicBezTo>
                  <a:pt x="21600" y="11511"/>
                  <a:pt x="21401" y="12350"/>
                  <a:pt x="20983" y="13126"/>
                </a:cubicBezTo>
                <a:cubicBezTo>
                  <a:pt x="20555" y="13919"/>
                  <a:pt x="19901" y="14643"/>
                  <a:pt x="19047" y="15282"/>
                </a:cubicBezTo>
                <a:lnTo>
                  <a:pt x="9906" y="21600"/>
                </a:lnTo>
                <a:lnTo>
                  <a:pt x="141" y="21593"/>
                </a:lnTo>
                <a:lnTo>
                  <a:pt x="11259" y="14185"/>
                </a:lnTo>
                <a:cubicBezTo>
                  <a:pt x="12676" y="13256"/>
                  <a:pt x="13471" y="11963"/>
                  <a:pt x="13383" y="10569"/>
                </a:cubicBezTo>
                <a:cubicBezTo>
                  <a:pt x="13303" y="9301"/>
                  <a:pt x="12493" y="8146"/>
                  <a:pt x="11169" y="7313"/>
                </a:cubicBezTo>
                <a:lnTo>
                  <a:pt x="0" y="9"/>
                </a:lnTo>
                <a:close/>
              </a:path>
            </a:pathLst>
          </a:custGeom>
          <a:gradFill>
            <a:gsLst>
              <a:gs pos="0">
                <a:srgbClr val="72C2B5"/>
              </a:gs>
              <a:gs pos="100000">
                <a:srgbClr val="3A83C3"/>
              </a:gs>
            </a:gsLst>
            <a:lin ang="5400000"/>
          </a:gradFill>
          <a:ln w="12700">
            <a:miter lim="400000"/>
          </a:ln>
        </p:spPr>
        <p:txBody>
          <a:bodyPr lIns="45718" tIns="45718" rIns="45718" bIns="45718" anchor="ctr"/>
          <a:lstStyle/>
          <a:p>
            <a:pPr algn="ctr" defTabSz="412733">
              <a:defRPr sz="3200" b="1">
                <a:solidFill>
                  <a:srgbClr val="FFFFFF"/>
                </a:solidFill>
              </a:defRPr>
            </a:pPr>
            <a:endParaRPr sz="1600" dirty="0"/>
          </a:p>
        </p:txBody>
      </p:sp>
      <p:pic>
        <p:nvPicPr>
          <p:cNvPr id="10" name="Perceptyx-Logo-RGB-2020.png" descr="Perceptyx-Logo-RGB-2020.png">
            <a:extLst>
              <a:ext uri="{FF2B5EF4-FFF2-40B4-BE49-F238E27FC236}">
                <a16:creationId xmlns:a16="http://schemas.microsoft.com/office/drawing/2014/main" id="{D886287A-8DC1-DC40-851C-2A13BC73907F}"/>
              </a:ext>
            </a:extLst>
          </p:cNvPr>
          <p:cNvPicPr>
            <a:picLocks noChangeAspect="1"/>
          </p:cNvPicPr>
          <p:nvPr userDrawn="1"/>
        </p:nvPicPr>
        <p:blipFill>
          <a:blip r:embed="rId2"/>
          <a:stretch>
            <a:fillRect/>
          </a:stretch>
        </p:blipFill>
        <p:spPr>
          <a:xfrm>
            <a:off x="148828" y="6515689"/>
            <a:ext cx="1211711" cy="260519"/>
          </a:xfrm>
          <a:prstGeom prst="rect">
            <a:avLst/>
          </a:prstGeom>
          <a:ln w="12700">
            <a:miter lim="400000"/>
          </a:ln>
        </p:spPr>
      </p:pic>
      <p:sp>
        <p:nvSpPr>
          <p:cNvPr id="11" name="Slide Number">
            <a:extLst>
              <a:ext uri="{FF2B5EF4-FFF2-40B4-BE49-F238E27FC236}">
                <a16:creationId xmlns:a16="http://schemas.microsoft.com/office/drawing/2014/main" id="{018AEE0C-A010-2944-B112-0467F998DC87}"/>
              </a:ext>
            </a:extLst>
          </p:cNvPr>
          <p:cNvSpPr txBox="1">
            <a:spLocks noGrp="1"/>
          </p:cNvSpPr>
          <p:nvPr>
            <p:ph type="sldNum" sz="quarter" idx="2"/>
          </p:nvPr>
        </p:nvSpPr>
        <p:spPr>
          <a:xfrm>
            <a:off x="11754538" y="6573535"/>
            <a:ext cx="288636" cy="202672"/>
          </a:xfrm>
          <a:prstGeom prst="rect">
            <a:avLst/>
          </a:prstGeom>
        </p:spPr>
        <p:txBody>
          <a:bodyPr lIns="0" tIns="0" rIns="0" bIns="0" anchor="ctr"/>
          <a:lstStyle>
            <a:lvl1pPr algn="l" defTabSz="1219753">
              <a:defRPr sz="1200">
                <a:solidFill>
                  <a:schemeClr val="tx1"/>
                </a:solidFill>
              </a:defRPr>
            </a:lvl1pPr>
          </a:lstStyle>
          <a:p>
            <a:fld id="{86CB4B4D-7CA3-9044-876B-883B54F8677D}" type="slidenum">
              <a:rPr lang="en-US" smtClean="0"/>
              <a:pPr/>
              <a:t>‹#›</a:t>
            </a:fld>
            <a:endParaRPr lang="en-US" dirty="0"/>
          </a:p>
        </p:txBody>
      </p:sp>
      <p:sp>
        <p:nvSpPr>
          <p:cNvPr id="13" name="Text Placeholder 2">
            <a:extLst>
              <a:ext uri="{FF2B5EF4-FFF2-40B4-BE49-F238E27FC236}">
                <a16:creationId xmlns:a16="http://schemas.microsoft.com/office/drawing/2014/main" id="{3149C92E-D335-6842-8049-FFFFCED8B00B}"/>
              </a:ext>
            </a:extLst>
          </p:cNvPr>
          <p:cNvSpPr>
            <a:spLocks noGrp="1"/>
          </p:cNvSpPr>
          <p:nvPr>
            <p:ph type="body" sz="quarter" idx="13" hasCustomPrompt="1"/>
          </p:nvPr>
        </p:nvSpPr>
        <p:spPr>
          <a:xfrm>
            <a:off x="1518075" y="2428559"/>
            <a:ext cx="8699374" cy="1039813"/>
          </a:xfrm>
        </p:spPr>
        <p:txBody>
          <a:bodyPr anchor="b">
            <a:noAutofit/>
          </a:bodyPr>
          <a:lstStyle>
            <a:lvl1pPr marL="0" indent="0">
              <a:buNone/>
              <a:defRPr sz="4000" b="1"/>
            </a:lvl1pPr>
            <a:lvl2pPr>
              <a:defRPr sz="2400"/>
            </a:lvl2pPr>
            <a:lvl3pPr>
              <a:defRPr sz="2400"/>
            </a:lvl3pPr>
            <a:lvl4pPr>
              <a:defRPr sz="2400"/>
            </a:lvl4pPr>
            <a:lvl5pPr>
              <a:defRPr sz="2400"/>
            </a:lvl5pPr>
          </a:lstStyle>
          <a:p>
            <a:pPr lvl="0"/>
            <a:r>
              <a:rPr lang="en-US" dirty="0"/>
              <a:t>Section Name</a:t>
            </a:r>
          </a:p>
        </p:txBody>
      </p:sp>
      <p:sp>
        <p:nvSpPr>
          <p:cNvPr id="14" name="Text Placeholder 2">
            <a:extLst>
              <a:ext uri="{FF2B5EF4-FFF2-40B4-BE49-F238E27FC236}">
                <a16:creationId xmlns:a16="http://schemas.microsoft.com/office/drawing/2014/main" id="{7FDCDA67-E723-1E49-A0BC-42B76B11599E}"/>
              </a:ext>
            </a:extLst>
          </p:cNvPr>
          <p:cNvSpPr>
            <a:spLocks noGrp="1"/>
          </p:cNvSpPr>
          <p:nvPr>
            <p:ph type="body" sz="quarter" idx="14" hasCustomPrompt="1"/>
          </p:nvPr>
        </p:nvSpPr>
        <p:spPr>
          <a:xfrm>
            <a:off x="194934" y="2716148"/>
            <a:ext cx="1323141" cy="1039813"/>
          </a:xfrm>
        </p:spPr>
        <p:txBody>
          <a:bodyPr anchor="ctr">
            <a:noAutofit/>
          </a:bodyPr>
          <a:lstStyle>
            <a:lvl1pPr marL="0" indent="0" algn="ctr">
              <a:buNone/>
              <a:defRPr sz="10000" b="1"/>
            </a:lvl1pPr>
            <a:lvl2pPr>
              <a:defRPr sz="2400"/>
            </a:lvl2pPr>
            <a:lvl3pPr>
              <a:defRPr sz="2400"/>
            </a:lvl3pPr>
            <a:lvl4pPr>
              <a:defRPr sz="2400"/>
            </a:lvl4pPr>
            <a:lvl5pPr>
              <a:defRPr sz="2400"/>
            </a:lvl5pPr>
          </a:lstStyle>
          <a:p>
            <a:pPr lvl="0"/>
            <a:r>
              <a:rPr lang="en-US" dirty="0"/>
              <a:t>1</a:t>
            </a:r>
          </a:p>
        </p:txBody>
      </p:sp>
      <p:sp>
        <p:nvSpPr>
          <p:cNvPr id="15" name="Text Placeholder 2">
            <a:extLst>
              <a:ext uri="{FF2B5EF4-FFF2-40B4-BE49-F238E27FC236}">
                <a16:creationId xmlns:a16="http://schemas.microsoft.com/office/drawing/2014/main" id="{33C992D4-5AD1-8E43-8A16-523DE1C0FD2F}"/>
              </a:ext>
            </a:extLst>
          </p:cNvPr>
          <p:cNvSpPr>
            <a:spLocks noGrp="1"/>
          </p:cNvSpPr>
          <p:nvPr>
            <p:ph type="body" sz="quarter" idx="15" hasCustomPrompt="1"/>
          </p:nvPr>
        </p:nvSpPr>
        <p:spPr>
          <a:xfrm>
            <a:off x="1676622" y="3823810"/>
            <a:ext cx="6732587" cy="1039813"/>
          </a:xfrm>
        </p:spPr>
        <p:txBody>
          <a:bodyPr>
            <a:noAutofit/>
          </a:bodyPr>
          <a:lstStyle>
            <a:lvl1pPr marL="0" indent="0">
              <a:lnSpc>
                <a:spcPct val="100000"/>
              </a:lnSpc>
              <a:spcBef>
                <a:spcPts val="500"/>
              </a:spcBef>
              <a:buNone/>
              <a:defRPr sz="2400"/>
            </a:lvl1pPr>
            <a:lvl2pPr>
              <a:defRPr sz="2400"/>
            </a:lvl2pPr>
            <a:lvl3pPr>
              <a:defRPr sz="2400"/>
            </a:lvl3pPr>
            <a:lvl4pPr>
              <a:defRPr sz="2400"/>
            </a:lvl4pPr>
            <a:lvl5pPr>
              <a:defRPr sz="2400"/>
            </a:lvl5pPr>
          </a:lstStyle>
          <a:p>
            <a:pPr lvl="0"/>
            <a:r>
              <a:rPr lang="en-US" dirty="0"/>
              <a:t>Details</a:t>
            </a:r>
          </a:p>
          <a:p>
            <a:pPr lvl="0"/>
            <a:r>
              <a:rPr lang="en-US" dirty="0"/>
              <a:t>Details</a:t>
            </a:r>
          </a:p>
        </p:txBody>
      </p:sp>
    </p:spTree>
    <p:extLst>
      <p:ext uri="{BB962C8B-B14F-4D97-AF65-F5344CB8AC3E}">
        <p14:creationId xmlns:p14="http://schemas.microsoft.com/office/powerpoint/2010/main" val="1355603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reserve="1">
  <p:cSld name="Title Slide 1">
    <p:spTree>
      <p:nvGrpSpPr>
        <p:cNvPr id="1" name=""/>
        <p:cNvGrpSpPr/>
        <p:nvPr/>
      </p:nvGrpSpPr>
      <p:grpSpPr>
        <a:xfrm>
          <a:off x="0" y="0"/>
          <a:ext cx="0" cy="0"/>
          <a:chOff x="0" y="0"/>
          <a:chExt cx="0" cy="0"/>
        </a:xfrm>
      </p:grpSpPr>
      <p:pic>
        <p:nvPicPr>
          <p:cNvPr id="59" name="Image" descr="Image"/>
          <p:cNvPicPr>
            <a:picLocks noChangeAspect="1"/>
          </p:cNvPicPr>
          <p:nvPr/>
        </p:nvPicPr>
        <p:blipFill>
          <a:blip r:embed="rId2"/>
          <a:stretch>
            <a:fillRect/>
          </a:stretch>
        </p:blipFill>
        <p:spPr>
          <a:xfrm>
            <a:off x="0" y="-12701"/>
            <a:ext cx="12192000" cy="6883401"/>
          </a:xfrm>
          <a:prstGeom prst="rect">
            <a:avLst/>
          </a:prstGeom>
          <a:ln w="12700">
            <a:miter lim="400000"/>
          </a:ln>
        </p:spPr>
      </p:pic>
      <p:sp>
        <p:nvSpPr>
          <p:cNvPr id="60" name="Presentation Title"/>
          <p:cNvSpPr txBox="1">
            <a:spLocks noGrp="1"/>
          </p:cNvSpPr>
          <p:nvPr>
            <p:ph type="title" hasCustomPrompt="1"/>
          </p:nvPr>
        </p:nvSpPr>
        <p:spPr>
          <a:xfrm>
            <a:off x="603250" y="1287622"/>
            <a:ext cx="10985500" cy="2324101"/>
          </a:xfrm>
          <a:prstGeom prst="rect">
            <a:avLst/>
          </a:prstGeom>
        </p:spPr>
        <p:txBody>
          <a:bodyPr anchor="b"/>
          <a:lstStyle>
            <a:lvl1pPr defTabSz="1219120">
              <a:defRPr sz="5800" b="1" spc="-116">
                <a:solidFill>
                  <a:srgbClr val="FFFFFF"/>
                </a:solidFill>
              </a:defRPr>
            </a:lvl1pPr>
          </a:lstStyle>
          <a:p>
            <a:r>
              <a:rPr dirty="0"/>
              <a:t>Presentation Title</a:t>
            </a:r>
          </a:p>
        </p:txBody>
      </p:sp>
      <p:sp>
        <p:nvSpPr>
          <p:cNvPr id="61" name="Body Level One…"/>
          <p:cNvSpPr txBox="1">
            <a:spLocks noGrp="1"/>
          </p:cNvSpPr>
          <p:nvPr>
            <p:ph type="body" sz="quarter" idx="1" hasCustomPrompt="1"/>
          </p:nvPr>
        </p:nvSpPr>
        <p:spPr>
          <a:xfrm>
            <a:off x="603844" y="6339183"/>
            <a:ext cx="10984312" cy="318491"/>
          </a:xfrm>
          <a:prstGeom prst="rect">
            <a:avLst/>
          </a:prstGeom>
        </p:spPr>
        <p:txBody>
          <a:bodyPr lIns="45718" tIns="45718" rIns="45718" bIns="45718"/>
          <a:lstStyle>
            <a:lvl1pPr marL="0" indent="0" defTabSz="412733">
              <a:lnSpc>
                <a:spcPct val="100000"/>
              </a:lnSpc>
              <a:spcBef>
                <a:spcPts val="0"/>
              </a:spcBef>
              <a:buSzTx/>
              <a:buNone/>
              <a:defRPr sz="1800" b="1">
                <a:solidFill>
                  <a:srgbClr val="FFFFFF"/>
                </a:solidFill>
              </a:defRPr>
            </a:lvl1pPr>
            <a:lvl2pPr marL="533379" indent="-228591" defTabSz="412733">
              <a:lnSpc>
                <a:spcPct val="100000"/>
              </a:lnSpc>
              <a:spcBef>
                <a:spcPts val="0"/>
              </a:spcBef>
              <a:defRPr sz="1800" b="1">
                <a:solidFill>
                  <a:srgbClr val="FFFFFF"/>
                </a:solidFill>
              </a:defRPr>
            </a:lvl2pPr>
            <a:lvl3pPr marL="838166" indent="-228591" defTabSz="412733">
              <a:lnSpc>
                <a:spcPct val="100000"/>
              </a:lnSpc>
              <a:spcBef>
                <a:spcPts val="0"/>
              </a:spcBef>
              <a:defRPr sz="1800" b="1">
                <a:solidFill>
                  <a:srgbClr val="FFFFFF"/>
                </a:solidFill>
              </a:defRPr>
            </a:lvl3pPr>
            <a:lvl4pPr marL="1142954" indent="-228591" defTabSz="412733">
              <a:lnSpc>
                <a:spcPct val="100000"/>
              </a:lnSpc>
              <a:spcBef>
                <a:spcPts val="0"/>
              </a:spcBef>
              <a:defRPr sz="1800" b="1">
                <a:solidFill>
                  <a:srgbClr val="FFFFFF"/>
                </a:solidFill>
              </a:defRPr>
            </a:lvl4pPr>
            <a:lvl5pPr marL="1447742" indent="-228591" defTabSz="412733">
              <a:lnSpc>
                <a:spcPct val="100000"/>
              </a:lnSpc>
              <a:spcBef>
                <a:spcPts val="0"/>
              </a:spcBef>
              <a:defRPr sz="1800" b="1">
                <a:solidFill>
                  <a:srgbClr val="FFFFFF"/>
                </a:solidFill>
              </a:defRPr>
            </a:lvl5pPr>
          </a:lstStyle>
          <a:p>
            <a:r>
              <a:rPr lang="en-US" dirty="0"/>
              <a:t>Month and Year</a:t>
            </a:r>
            <a:endParaRPr dirty="0"/>
          </a:p>
          <a:p>
            <a:pPr lvl="1"/>
            <a:endParaRPr dirty="0"/>
          </a:p>
          <a:p>
            <a:pPr lvl="2"/>
            <a:endParaRPr dirty="0"/>
          </a:p>
          <a:p>
            <a:pPr lvl="3"/>
            <a:endParaRPr dirty="0"/>
          </a:p>
          <a:p>
            <a:pPr lvl="4"/>
            <a:endParaRPr dirty="0"/>
          </a:p>
        </p:txBody>
      </p:sp>
      <p:sp>
        <p:nvSpPr>
          <p:cNvPr id="62" name="Body Level One…"/>
          <p:cNvSpPr txBox="1">
            <a:spLocks noGrp="1"/>
          </p:cNvSpPr>
          <p:nvPr>
            <p:ph type="body" sz="quarter" idx="21" hasCustomPrompt="1"/>
          </p:nvPr>
        </p:nvSpPr>
        <p:spPr>
          <a:xfrm>
            <a:off x="603250" y="3530225"/>
            <a:ext cx="10985500" cy="558478"/>
          </a:xfrm>
          <a:prstGeom prst="rect">
            <a:avLst/>
          </a:prstGeom>
        </p:spPr>
        <p:txBody>
          <a:bodyPr/>
          <a:lstStyle>
            <a:lvl1pPr marL="0" indent="0" defTabSz="412733">
              <a:lnSpc>
                <a:spcPct val="100000"/>
              </a:lnSpc>
              <a:spcBef>
                <a:spcPts val="0"/>
              </a:spcBef>
              <a:buSzTx/>
              <a:buNone/>
              <a:defRPr sz="2750" b="1">
                <a:solidFill>
                  <a:srgbClr val="FFFFFF"/>
                </a:solidFill>
              </a:defRPr>
            </a:lvl1pPr>
          </a:lstStyle>
          <a:p>
            <a:r>
              <a:t>Presentation Subtitle</a:t>
            </a:r>
          </a:p>
        </p:txBody>
      </p:sp>
      <p:pic>
        <p:nvPicPr>
          <p:cNvPr id="63" name="Perceptyx-Logo-RGB-2020-white.png" descr="Perceptyx-Logo-RGB-2020-white.png"/>
          <p:cNvPicPr>
            <a:picLocks noChangeAspect="1"/>
          </p:cNvPicPr>
          <p:nvPr/>
        </p:nvPicPr>
        <p:blipFill>
          <a:blip r:embed="rId3"/>
          <a:stretch>
            <a:fillRect/>
          </a:stretch>
        </p:blipFill>
        <p:spPr>
          <a:xfrm>
            <a:off x="595806" y="733897"/>
            <a:ext cx="4430235" cy="952501"/>
          </a:xfrm>
          <a:prstGeom prst="rect">
            <a:avLst/>
          </a:prstGeom>
          <a:ln w="12700">
            <a:miter lim="400000"/>
          </a:ln>
        </p:spPr>
      </p:pic>
    </p:spTree>
    <p:extLst>
      <p:ext uri="{BB962C8B-B14F-4D97-AF65-F5344CB8AC3E}">
        <p14:creationId xmlns:p14="http://schemas.microsoft.com/office/powerpoint/2010/main" val="22654977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8"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4.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139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defTabSz="683419" rtl="0" eaLnBrk="1" latinLnBrk="0" hangingPunct="1">
        <a:lnSpc>
          <a:spcPct val="80000"/>
        </a:lnSpc>
        <a:spcBef>
          <a:spcPct val="0"/>
        </a:spcBef>
        <a:buNone/>
        <a:defRPr sz="3006" b="1" kern="1200">
          <a:solidFill>
            <a:srgbClr val="002060"/>
          </a:solidFill>
          <a:effectLst/>
          <a:latin typeface="Georgia" panose="02040502050405020303" pitchFamily="18" charset="0"/>
          <a:ea typeface="+mj-ea"/>
          <a:cs typeface="+mj-cs"/>
        </a:defRPr>
      </a:lvl1pPr>
    </p:titleStyle>
    <p:bodyStyle>
      <a:lvl1pPr marL="256281" indent="-256281" algn="l" defTabSz="683419" rtl="0" eaLnBrk="1" latinLnBrk="0" hangingPunct="1">
        <a:lnSpc>
          <a:spcPct val="80000"/>
        </a:lnSpc>
        <a:spcBef>
          <a:spcPts val="0"/>
        </a:spcBef>
        <a:buFont typeface="Arial" panose="020B0604020202020204" pitchFamily="34" charset="0"/>
        <a:buChar char="•"/>
        <a:defRPr sz="2373" kern="1200">
          <a:solidFill>
            <a:srgbClr val="002060"/>
          </a:solidFill>
          <a:latin typeface="+mn-lt"/>
          <a:ea typeface="+mn-ea"/>
          <a:cs typeface="+mn-cs"/>
        </a:defRPr>
      </a:lvl1pPr>
      <a:lvl2pPr marL="555276" indent="-213564" algn="l" defTabSz="683419" rtl="0" eaLnBrk="1" latinLnBrk="0" hangingPunct="1">
        <a:lnSpc>
          <a:spcPct val="80000"/>
        </a:lnSpc>
        <a:spcBef>
          <a:spcPts val="0"/>
        </a:spcBef>
        <a:buFont typeface="Arial" panose="020B0604020202020204" pitchFamily="34" charset="0"/>
        <a:buChar char="–"/>
        <a:defRPr sz="2057" kern="1200">
          <a:solidFill>
            <a:srgbClr val="002060"/>
          </a:solidFill>
          <a:latin typeface="+mn-lt"/>
          <a:ea typeface="+mn-ea"/>
          <a:cs typeface="+mn-cs"/>
        </a:defRPr>
      </a:lvl2pPr>
      <a:lvl3pPr marL="854271" indent="-170856" algn="l" defTabSz="683419" rtl="0" eaLnBrk="1" latinLnBrk="0" hangingPunct="1">
        <a:lnSpc>
          <a:spcPct val="80000"/>
        </a:lnSpc>
        <a:spcBef>
          <a:spcPts val="0"/>
        </a:spcBef>
        <a:buFont typeface="Arial" panose="020B0604020202020204" pitchFamily="34" charset="0"/>
        <a:buChar char="•"/>
        <a:defRPr sz="1846" kern="1200">
          <a:solidFill>
            <a:srgbClr val="002060"/>
          </a:solidFill>
          <a:latin typeface="+mn-lt"/>
          <a:ea typeface="+mn-ea"/>
          <a:cs typeface="+mn-cs"/>
        </a:defRPr>
      </a:lvl3pPr>
      <a:lvl4pPr marL="1195979" indent="-170856" algn="l" defTabSz="683419" rtl="0" eaLnBrk="1" latinLnBrk="0" hangingPunct="1">
        <a:lnSpc>
          <a:spcPct val="80000"/>
        </a:lnSpc>
        <a:spcBef>
          <a:spcPts val="0"/>
        </a:spcBef>
        <a:buFont typeface="Arial" panose="020B0604020202020204" pitchFamily="34" charset="0"/>
        <a:buChar char="–"/>
        <a:defRPr sz="1529" kern="1200">
          <a:solidFill>
            <a:srgbClr val="002060"/>
          </a:solidFill>
          <a:latin typeface="+mn-lt"/>
          <a:ea typeface="+mn-ea"/>
          <a:cs typeface="+mn-cs"/>
        </a:defRPr>
      </a:lvl4pPr>
      <a:lvl5pPr marL="1537691" indent="-170856" algn="l" defTabSz="683419" rtl="0" eaLnBrk="1" latinLnBrk="0" hangingPunct="1">
        <a:lnSpc>
          <a:spcPct val="80000"/>
        </a:lnSpc>
        <a:spcBef>
          <a:spcPts val="0"/>
        </a:spcBef>
        <a:buFont typeface="Arial" panose="020B0604020202020204" pitchFamily="34" charset="0"/>
        <a:buChar char="»"/>
        <a:defRPr sz="1529" kern="1200">
          <a:solidFill>
            <a:srgbClr val="002060"/>
          </a:solidFill>
          <a:latin typeface="+mn-lt"/>
          <a:ea typeface="+mn-ea"/>
          <a:cs typeface="+mn-cs"/>
        </a:defRPr>
      </a:lvl5pPr>
      <a:lvl6pPr marL="1879397" indent="-170856" algn="l" defTabSz="683419" rtl="0" eaLnBrk="1" latinLnBrk="0" hangingPunct="1">
        <a:spcBef>
          <a:spcPct val="20000"/>
        </a:spcBef>
        <a:buFont typeface="Arial" panose="020B0604020202020204" pitchFamily="34" charset="0"/>
        <a:buChar char="•"/>
        <a:defRPr sz="1529" kern="1200">
          <a:solidFill>
            <a:schemeClr val="tx1"/>
          </a:solidFill>
          <a:latin typeface="+mn-lt"/>
          <a:ea typeface="+mn-ea"/>
          <a:cs typeface="+mn-cs"/>
        </a:defRPr>
      </a:lvl6pPr>
      <a:lvl7pPr marL="2221108" indent="-170856" algn="l" defTabSz="683419" rtl="0" eaLnBrk="1" latinLnBrk="0" hangingPunct="1">
        <a:spcBef>
          <a:spcPct val="20000"/>
        </a:spcBef>
        <a:buFont typeface="Arial" panose="020B0604020202020204" pitchFamily="34" charset="0"/>
        <a:buChar char="•"/>
        <a:defRPr sz="1529" kern="1200">
          <a:solidFill>
            <a:schemeClr val="tx1"/>
          </a:solidFill>
          <a:latin typeface="+mn-lt"/>
          <a:ea typeface="+mn-ea"/>
          <a:cs typeface="+mn-cs"/>
        </a:defRPr>
      </a:lvl7pPr>
      <a:lvl8pPr marL="2562816" indent="-170856" algn="l" defTabSz="683419" rtl="0" eaLnBrk="1" latinLnBrk="0" hangingPunct="1">
        <a:spcBef>
          <a:spcPct val="20000"/>
        </a:spcBef>
        <a:buFont typeface="Arial" panose="020B0604020202020204" pitchFamily="34" charset="0"/>
        <a:buChar char="•"/>
        <a:defRPr sz="1529" kern="1200">
          <a:solidFill>
            <a:schemeClr val="tx1"/>
          </a:solidFill>
          <a:latin typeface="+mn-lt"/>
          <a:ea typeface="+mn-ea"/>
          <a:cs typeface="+mn-cs"/>
        </a:defRPr>
      </a:lvl8pPr>
      <a:lvl9pPr marL="2904524" indent="-170856" algn="l" defTabSz="683419" rtl="0" eaLnBrk="1" latinLnBrk="0" hangingPunct="1">
        <a:spcBef>
          <a:spcPct val="20000"/>
        </a:spcBef>
        <a:buFont typeface="Arial" panose="020B0604020202020204" pitchFamily="34" charset="0"/>
        <a:buChar char="•"/>
        <a:defRPr sz="1529" kern="1200">
          <a:solidFill>
            <a:schemeClr val="tx1"/>
          </a:solidFill>
          <a:latin typeface="+mn-lt"/>
          <a:ea typeface="+mn-ea"/>
          <a:cs typeface="+mn-cs"/>
        </a:defRPr>
      </a:lvl9pPr>
    </p:bodyStyle>
    <p:otherStyle>
      <a:defPPr>
        <a:defRPr lang="en-US"/>
      </a:defPPr>
      <a:lvl1pPr marL="0" algn="l" defTabSz="683419" rtl="0" eaLnBrk="1" latinLnBrk="0" hangingPunct="1">
        <a:defRPr sz="1318" kern="1200">
          <a:solidFill>
            <a:schemeClr val="tx1"/>
          </a:solidFill>
          <a:latin typeface="+mn-lt"/>
          <a:ea typeface="+mn-ea"/>
          <a:cs typeface="+mn-cs"/>
        </a:defRPr>
      </a:lvl1pPr>
      <a:lvl2pPr marL="341711" algn="l" defTabSz="683419" rtl="0" eaLnBrk="1" latinLnBrk="0" hangingPunct="1">
        <a:defRPr sz="1318" kern="1200">
          <a:solidFill>
            <a:schemeClr val="tx1"/>
          </a:solidFill>
          <a:latin typeface="+mn-lt"/>
          <a:ea typeface="+mn-ea"/>
          <a:cs typeface="+mn-cs"/>
        </a:defRPr>
      </a:lvl2pPr>
      <a:lvl3pPr marL="683419" algn="l" defTabSz="683419" rtl="0" eaLnBrk="1" latinLnBrk="0" hangingPunct="1">
        <a:defRPr sz="1318" kern="1200">
          <a:solidFill>
            <a:schemeClr val="tx1"/>
          </a:solidFill>
          <a:latin typeface="+mn-lt"/>
          <a:ea typeface="+mn-ea"/>
          <a:cs typeface="+mn-cs"/>
        </a:defRPr>
      </a:lvl3pPr>
      <a:lvl4pPr marL="1025131" algn="l" defTabSz="683419" rtl="0" eaLnBrk="1" latinLnBrk="0" hangingPunct="1">
        <a:defRPr sz="1318" kern="1200">
          <a:solidFill>
            <a:schemeClr val="tx1"/>
          </a:solidFill>
          <a:latin typeface="+mn-lt"/>
          <a:ea typeface="+mn-ea"/>
          <a:cs typeface="+mn-cs"/>
        </a:defRPr>
      </a:lvl4pPr>
      <a:lvl5pPr marL="1366834" algn="l" defTabSz="683419" rtl="0" eaLnBrk="1" latinLnBrk="0" hangingPunct="1">
        <a:defRPr sz="1318" kern="1200">
          <a:solidFill>
            <a:schemeClr val="tx1"/>
          </a:solidFill>
          <a:latin typeface="+mn-lt"/>
          <a:ea typeface="+mn-ea"/>
          <a:cs typeface="+mn-cs"/>
        </a:defRPr>
      </a:lvl5pPr>
      <a:lvl6pPr marL="1708546" algn="l" defTabSz="683419" rtl="0" eaLnBrk="1" latinLnBrk="0" hangingPunct="1">
        <a:defRPr sz="1318" kern="1200">
          <a:solidFill>
            <a:schemeClr val="tx1"/>
          </a:solidFill>
          <a:latin typeface="+mn-lt"/>
          <a:ea typeface="+mn-ea"/>
          <a:cs typeface="+mn-cs"/>
        </a:defRPr>
      </a:lvl6pPr>
      <a:lvl7pPr marL="2050255" algn="l" defTabSz="683419" rtl="0" eaLnBrk="1" latinLnBrk="0" hangingPunct="1">
        <a:defRPr sz="1318" kern="1200">
          <a:solidFill>
            <a:schemeClr val="tx1"/>
          </a:solidFill>
          <a:latin typeface="+mn-lt"/>
          <a:ea typeface="+mn-ea"/>
          <a:cs typeface="+mn-cs"/>
        </a:defRPr>
      </a:lvl7pPr>
      <a:lvl8pPr marL="2391961" algn="l" defTabSz="683419" rtl="0" eaLnBrk="1" latinLnBrk="0" hangingPunct="1">
        <a:defRPr sz="1318" kern="1200">
          <a:solidFill>
            <a:schemeClr val="tx1"/>
          </a:solidFill>
          <a:latin typeface="+mn-lt"/>
          <a:ea typeface="+mn-ea"/>
          <a:cs typeface="+mn-cs"/>
        </a:defRPr>
      </a:lvl8pPr>
      <a:lvl9pPr marL="2733670" algn="l" defTabSz="683419" rtl="0" eaLnBrk="1" latinLnBrk="0" hangingPunct="1">
        <a:defRPr sz="131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8C2D2-B0F4-314F-A719-283E7912D9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9705AE-2E04-534E-A0CD-FD29C96FC4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CC8D0-039B-BE42-8DE8-96C0A831E1E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189A95DB-149C-E144-BD59-F68216CDAC8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97600E6-22EF-D045-A236-E413A44B1C6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4DF1E8-7FC7-DC4A-95D4-353B004E99D3}" type="slidenum">
              <a:rPr lang="en-US" smtClean="0"/>
              <a:t>‹#›</a:t>
            </a:fld>
            <a:endParaRPr lang="en-US" dirty="0"/>
          </a:p>
        </p:txBody>
      </p:sp>
      <p:sp>
        <p:nvSpPr>
          <p:cNvPr id="7" name="Slide Number">
            <a:extLst>
              <a:ext uri="{FF2B5EF4-FFF2-40B4-BE49-F238E27FC236}">
                <a16:creationId xmlns:a16="http://schemas.microsoft.com/office/drawing/2014/main" id="{EC374C5F-4E35-7245-B7C7-B0750C7102F5}"/>
              </a:ext>
            </a:extLst>
          </p:cNvPr>
          <p:cNvSpPr txBox="1">
            <a:spLocks/>
          </p:cNvSpPr>
          <p:nvPr userDrawn="1"/>
        </p:nvSpPr>
        <p:spPr>
          <a:xfrm>
            <a:off x="11754538" y="6573535"/>
            <a:ext cx="288636" cy="202672"/>
          </a:xfrm>
          <a:prstGeom prst="rect">
            <a:avLst/>
          </a:prstGeom>
        </p:spPr>
        <p:txBody>
          <a:bodyPr lIns="0" tIns="0" rIns="0" bIns="0" anchor="ctr"/>
          <a:lstStyle>
            <a:defPPr>
              <a:defRPr lang="en-US"/>
            </a:defPPr>
            <a:lvl1pPr marL="0" algn="l" defTabSz="1219802"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B5148C-3CE6-264D-9229-A273CFF6C0C6}" type="slidenum">
              <a:rPr lang="en-US" sz="1200" smtClean="0"/>
              <a:pPr/>
              <a:t>‹#›</a:t>
            </a:fld>
            <a:endParaRPr lang="en-US" sz="1200" dirty="0"/>
          </a:p>
        </p:txBody>
      </p:sp>
    </p:spTree>
    <p:extLst>
      <p:ext uri="{BB962C8B-B14F-4D97-AF65-F5344CB8AC3E}">
        <p14:creationId xmlns:p14="http://schemas.microsoft.com/office/powerpoint/2010/main" val="245085342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Lst>
  <p:hf hdr="0" ftr="0" dt="0"/>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97155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952500" y="365125"/>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fld id="{6FCA8E82-58CD-E045-8B98-B7A85B79B752}" type="datetime4">
              <a:rPr lang="en-US" smtClean="0"/>
              <a:pPr/>
              <a:t>January 16, 2022</a:t>
            </a:fld>
            <a:endParaRPr lang="en-US" dirty="0">
              <a:latin typeface="+mn-lt"/>
            </a:endParaRPr>
          </a:p>
        </p:txBody>
      </p:sp>
      <p:sp>
        <p:nvSpPr>
          <p:cNvPr id="31" name="Footer Placeholder 4">
            <a:extLst>
              <a:ext uri="{FF2B5EF4-FFF2-40B4-BE49-F238E27FC236}">
                <a16:creationId xmlns:a16="http://schemas.microsoft.com/office/drawing/2014/main" id="{C9955F1C-C0B1-BA44-8905-6991FA0D1EF3}"/>
              </a:ext>
            </a:extLst>
          </p:cNvPr>
          <p:cNvSpPr>
            <a:spLocks noGrp="1"/>
          </p:cNvSpPr>
          <p:nvPr>
            <p:ph type="ftr" sz="quarter" idx="3"/>
          </p:nvPr>
        </p:nvSpPr>
        <p:spPr>
          <a:xfrm>
            <a:off x="1494790" y="6332220"/>
            <a:ext cx="1497330" cy="247651"/>
          </a:xfrm>
          <a:prstGeom prst="rect">
            <a:avLst/>
          </a:prstGeom>
        </p:spPr>
        <p:txBody>
          <a:bodyPr vert="horz" lIns="0" tIns="0" rIns="0" bIns="0" rtlCol="0" anchor="t" anchorCtr="0"/>
          <a:lstStyle>
            <a:lvl1pPr algn="l">
              <a:defRPr sz="1100" b="0" i="0">
                <a:solidFill>
                  <a:schemeClr val="bg1"/>
                </a:solidFill>
                <a:latin typeface="+mj-lt"/>
              </a:defRPr>
            </a:lvl1pPr>
          </a:lstStyle>
          <a:p>
            <a:r>
              <a:rPr lang="en-US"/>
              <a:t>Annual Review</a:t>
            </a:r>
            <a:endParaRPr lang="en-US" b="0" dirty="0"/>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971550" y="6332220"/>
            <a:ext cx="523240" cy="247651"/>
          </a:xfrm>
          <a:prstGeom prst="rect">
            <a:avLst/>
          </a:prstGeom>
        </p:spPr>
        <p:txBody>
          <a:bodyPr vert="horz" lIns="0" tIns="0" rIns="0" bIns="0" rtlCol="0" anchor="t" anchorCtr="0"/>
          <a:lstStyle>
            <a:lvl1pPr algn="l">
              <a:defRPr sz="1100" b="0" i="0">
                <a:solidFill>
                  <a:schemeClr val="bg1"/>
                </a:solidFill>
                <a:latin typeface="+mn-lt"/>
              </a:defRPr>
            </a:lvl1p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1632504076"/>
      </p:ext>
    </p:extLst>
  </p:cSld>
  <p:clrMap bg1="dk1" tx1="lt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Lst>
  <p:hf hdr="0"/>
  <p:txStyles>
    <p:title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8C2D2-B0F4-314F-A719-283E7912D9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9705AE-2E04-534E-A0CD-FD29C96FC4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CC8D0-039B-BE42-8DE8-96C0A831E1E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189A95DB-149C-E144-BD59-F68216CDAC8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97600E6-22EF-D045-A236-E413A44B1C6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4DF1E8-7FC7-DC4A-95D4-353B004E99D3}" type="slidenum">
              <a:rPr lang="en-US" smtClean="0"/>
              <a:t>‹#›</a:t>
            </a:fld>
            <a:endParaRPr lang="en-US" dirty="0"/>
          </a:p>
        </p:txBody>
      </p:sp>
      <p:sp>
        <p:nvSpPr>
          <p:cNvPr id="7" name="Slide Number">
            <a:extLst>
              <a:ext uri="{FF2B5EF4-FFF2-40B4-BE49-F238E27FC236}">
                <a16:creationId xmlns:a16="http://schemas.microsoft.com/office/drawing/2014/main" id="{EC374C5F-4E35-7245-B7C7-B0750C7102F5}"/>
              </a:ext>
            </a:extLst>
          </p:cNvPr>
          <p:cNvSpPr txBox="1">
            <a:spLocks/>
          </p:cNvSpPr>
          <p:nvPr userDrawn="1"/>
        </p:nvSpPr>
        <p:spPr>
          <a:xfrm>
            <a:off x="11754538" y="6573535"/>
            <a:ext cx="288636" cy="202672"/>
          </a:xfrm>
          <a:prstGeom prst="rect">
            <a:avLst/>
          </a:prstGeom>
        </p:spPr>
        <p:txBody>
          <a:bodyPr lIns="0" tIns="0" rIns="0" bIns="0" anchor="ctr"/>
          <a:lstStyle>
            <a:defPPr>
              <a:defRPr lang="en-US"/>
            </a:defPPr>
            <a:lvl1pPr marL="0" algn="l" defTabSz="1219802"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B5148C-3CE6-264D-9229-A273CFF6C0C6}" type="slidenum">
              <a:rPr lang="en-US" sz="1200" smtClean="0"/>
              <a:pPr/>
              <a:t>‹#›</a:t>
            </a:fld>
            <a:endParaRPr lang="en-US" sz="1200" dirty="0"/>
          </a:p>
        </p:txBody>
      </p:sp>
    </p:spTree>
    <p:extLst>
      <p:ext uri="{BB962C8B-B14F-4D97-AF65-F5344CB8AC3E}">
        <p14:creationId xmlns:p14="http://schemas.microsoft.com/office/powerpoint/2010/main" val="216165923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Lst>
  <p:hf hdr="0" ftr="0" dt="0"/>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chart" Target="../charts/chart50.xml"/><Relationship Id="rId7" Type="http://schemas.openxmlformats.org/officeDocument/2006/relationships/image" Target="../media/image14.png"/><Relationship Id="rId12"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13.png"/><Relationship Id="rId11" Type="http://schemas.openxmlformats.org/officeDocument/2006/relationships/image" Target="../media/image48.png"/><Relationship Id="rId5" Type="http://schemas.openxmlformats.org/officeDocument/2006/relationships/chart" Target="../charts/chart52.xml"/><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chart" Target="../charts/chart51.xml"/><Relationship Id="rId9" Type="http://schemas.openxmlformats.org/officeDocument/2006/relationships/image" Target="../media/image46.png"/><Relationship Id="rId1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chart" Target="../charts/chart56.xml"/><Relationship Id="rId3" Type="http://schemas.openxmlformats.org/officeDocument/2006/relationships/chart" Target="../charts/chart53.xml"/><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41.png"/><Relationship Id="rId11" Type="http://schemas.openxmlformats.org/officeDocument/2006/relationships/chart" Target="../charts/chart58.xml"/><Relationship Id="rId5" Type="http://schemas.openxmlformats.org/officeDocument/2006/relationships/chart" Target="../charts/chart55.xml"/><Relationship Id="rId10" Type="http://schemas.openxmlformats.org/officeDocument/2006/relationships/chart" Target="../charts/chart57.xml"/><Relationship Id="rId4" Type="http://schemas.openxmlformats.org/officeDocument/2006/relationships/chart" Target="../charts/chart54.xml"/><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chart" Target="../charts/chart2.xml"/><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chart" Target="../charts/chart1.xml"/><Relationship Id="rId2" Type="http://schemas.openxmlformats.org/officeDocument/2006/relationships/notesSlide" Target="../notesSlides/notesSlide3.xml"/><Relationship Id="rId16" Type="http://schemas.openxmlformats.org/officeDocument/2006/relationships/chart" Target="../charts/chart5.xml"/><Relationship Id="rId1" Type="http://schemas.openxmlformats.org/officeDocument/2006/relationships/slideLayout" Target="../slideLayouts/slideLayout1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chart" Target="../charts/chart4.xml"/><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chart" Target="../charts/chart3.xml"/></Relationships>
</file>

<file path=ppt/slides/_rels/slide4.xml.rels><?xml version="1.0" encoding="UTF-8" standalone="yes"?>
<Relationships xmlns="http://schemas.openxmlformats.org/package/2006/relationships"><Relationship Id="rId8" Type="http://schemas.openxmlformats.org/officeDocument/2006/relationships/chart" Target="../charts/chart11.xml"/><Relationship Id="rId13" Type="http://schemas.openxmlformats.org/officeDocument/2006/relationships/chart" Target="../charts/chart16.xml"/><Relationship Id="rId3" Type="http://schemas.openxmlformats.org/officeDocument/2006/relationships/chart" Target="../charts/chart6.xml"/><Relationship Id="rId7" Type="http://schemas.openxmlformats.org/officeDocument/2006/relationships/chart" Target="../charts/chart10.xml"/><Relationship Id="rId12" Type="http://schemas.openxmlformats.org/officeDocument/2006/relationships/chart" Target="../charts/chart15.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chart" Target="../charts/chart9.xml"/><Relationship Id="rId11" Type="http://schemas.openxmlformats.org/officeDocument/2006/relationships/chart" Target="../charts/chart14.xml"/><Relationship Id="rId5" Type="http://schemas.openxmlformats.org/officeDocument/2006/relationships/chart" Target="../charts/chart8.xml"/><Relationship Id="rId15" Type="http://schemas.openxmlformats.org/officeDocument/2006/relationships/chart" Target="../charts/chart18.xml"/><Relationship Id="rId10" Type="http://schemas.openxmlformats.org/officeDocument/2006/relationships/chart" Target="../charts/chart13.xml"/><Relationship Id="rId4" Type="http://schemas.openxmlformats.org/officeDocument/2006/relationships/chart" Target="../charts/chart7.xml"/><Relationship Id="rId9" Type="http://schemas.openxmlformats.org/officeDocument/2006/relationships/chart" Target="../charts/chart12.xml"/><Relationship Id="rId14" Type="http://schemas.openxmlformats.org/officeDocument/2006/relationships/chart" Target="../charts/chart17.xml"/></Relationships>
</file>

<file path=ppt/slides/_rels/slide5.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chart" Target="../charts/chart19.xml"/><Relationship Id="rId7" Type="http://schemas.openxmlformats.org/officeDocument/2006/relationships/chart" Target="../charts/chart23.xm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chart" Target="../charts/chart22.xml"/><Relationship Id="rId5" Type="http://schemas.openxmlformats.org/officeDocument/2006/relationships/chart" Target="../charts/chart21.xml"/><Relationship Id="rId10" Type="http://schemas.openxmlformats.org/officeDocument/2006/relationships/chart" Target="../charts/chart26.xml"/><Relationship Id="rId4" Type="http://schemas.openxmlformats.org/officeDocument/2006/relationships/chart" Target="../charts/chart20.xml"/><Relationship Id="rId9" Type="http://schemas.openxmlformats.org/officeDocument/2006/relationships/chart" Target="../charts/chart25.xml"/></Relationships>
</file>

<file path=ppt/slides/_rels/slide6.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chart" Target="../charts/chart27.xml"/><Relationship Id="rId7" Type="http://schemas.openxmlformats.org/officeDocument/2006/relationships/chart" Target="../charts/chart31.xm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chart" Target="../charts/chart30.xml"/><Relationship Id="rId5" Type="http://schemas.openxmlformats.org/officeDocument/2006/relationships/chart" Target="../charts/chart29.xml"/><Relationship Id="rId10" Type="http://schemas.openxmlformats.org/officeDocument/2006/relationships/chart" Target="../charts/chart34.xml"/><Relationship Id="rId4" Type="http://schemas.openxmlformats.org/officeDocument/2006/relationships/chart" Target="../charts/chart28.xml"/><Relationship Id="rId9" Type="http://schemas.openxmlformats.org/officeDocument/2006/relationships/chart" Target="../charts/chart33.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chart" Target="../charts/chart35.xml"/><Relationship Id="rId7" Type="http://schemas.openxmlformats.org/officeDocument/2006/relationships/chart" Target="../charts/chart37.xml"/><Relationship Id="rId12" Type="http://schemas.openxmlformats.org/officeDocument/2006/relationships/chart" Target="../charts/chart40.xm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chart" Target="../charts/chart39.xml"/><Relationship Id="rId4" Type="http://schemas.openxmlformats.org/officeDocument/2006/relationships/chart" Target="../charts/chart36.xml"/><Relationship Id="rId9" Type="http://schemas.openxmlformats.org/officeDocument/2006/relationships/chart" Target="../charts/chart38.xml"/></Relationships>
</file>

<file path=ppt/slides/_rels/slide8.xml.rels><?xml version="1.0" encoding="UTF-8" standalone="yes"?>
<Relationships xmlns="http://schemas.openxmlformats.org/package/2006/relationships"><Relationship Id="rId8" Type="http://schemas.openxmlformats.org/officeDocument/2006/relationships/chart" Target="../charts/chart44.xml"/><Relationship Id="rId13" Type="http://schemas.openxmlformats.org/officeDocument/2006/relationships/chart" Target="../charts/chart46.xml"/><Relationship Id="rId3" Type="http://schemas.openxmlformats.org/officeDocument/2006/relationships/chart" Target="../charts/chart41.xml"/><Relationship Id="rId7" Type="http://schemas.openxmlformats.org/officeDocument/2006/relationships/chart" Target="../charts/chart43.xml"/><Relationship Id="rId12" Type="http://schemas.openxmlformats.org/officeDocument/2006/relationships/image" Target="../media/image40.png"/><Relationship Id="rId2" Type="http://schemas.openxmlformats.org/officeDocument/2006/relationships/notesSlide" Target="../notesSlides/notesSlide8.xml"/><Relationship Id="rId16" Type="http://schemas.openxmlformats.org/officeDocument/2006/relationships/chart" Target="../charts/chart48.xml"/><Relationship Id="rId1" Type="http://schemas.openxmlformats.org/officeDocument/2006/relationships/slideLayout" Target="../slideLayouts/slideLayout22.xml"/><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chart" Target="../charts/chart42.xml"/><Relationship Id="rId15" Type="http://schemas.openxmlformats.org/officeDocument/2006/relationships/image" Target="../media/image41.png"/><Relationship Id="rId10"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chart" Target="../charts/chart45.xml"/><Relationship Id="rId14" Type="http://schemas.openxmlformats.org/officeDocument/2006/relationships/chart" Target="../charts/chart47.xml"/></Relationships>
</file>

<file path=ppt/slides/_rels/slide9.xml.rels><?xml version="1.0" encoding="UTF-8" standalone="yes"?>
<Relationships xmlns="http://schemas.openxmlformats.org/package/2006/relationships"><Relationship Id="rId3" Type="http://schemas.openxmlformats.org/officeDocument/2006/relationships/chart" Target="../charts/chart49.xml"/><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7156" y="2656180"/>
            <a:ext cx="9908771" cy="735189"/>
          </a:xfrm>
        </p:spPr>
        <p:txBody>
          <a:bodyPr/>
          <a:lstStyle/>
          <a:p>
            <a:r>
              <a:rPr lang="en-US" dirty="0"/>
              <a:t>NURSE EXECUTIVE COUNCIL (NEC) MEETING</a:t>
            </a:r>
          </a:p>
        </p:txBody>
      </p:sp>
      <p:sp>
        <p:nvSpPr>
          <p:cNvPr id="3" name="Text Placeholder 2"/>
          <p:cNvSpPr>
            <a:spLocks noGrp="1"/>
          </p:cNvSpPr>
          <p:nvPr>
            <p:ph type="body" sz="half" idx="1"/>
          </p:nvPr>
        </p:nvSpPr>
        <p:spPr>
          <a:xfrm>
            <a:off x="3740727" y="3188246"/>
            <a:ext cx="4838007" cy="751099"/>
          </a:xfrm>
        </p:spPr>
        <p:txBody>
          <a:bodyPr/>
          <a:lstStyle/>
          <a:p>
            <a:pPr marL="0" indent="0" algn="ctr">
              <a:buNone/>
            </a:pPr>
            <a:r>
              <a:rPr lang="en-US" sz="1800" b="1" dirty="0">
                <a:effectLst>
                  <a:outerShdw blurRad="38100" dist="38100" dir="2700000" algn="tl">
                    <a:srgbClr val="000000">
                      <a:alpha val="43137"/>
                    </a:srgbClr>
                  </a:outerShdw>
                </a:effectLst>
              </a:rPr>
              <a:t>Tuesday, November 16 , 2021 | 1:30 – 4:00 PM</a:t>
            </a:r>
          </a:p>
          <a:p>
            <a:pPr marL="0" indent="0" algn="ctr">
              <a:buNone/>
            </a:pPr>
            <a:r>
              <a:rPr lang="en-US" sz="1800" b="1" dirty="0">
                <a:effectLst>
                  <a:outerShdw blurRad="38100" dist="38100" dir="2700000" algn="tl">
                    <a:srgbClr val="000000">
                      <a:alpha val="43137"/>
                    </a:srgbClr>
                  </a:outerShdw>
                </a:effectLst>
              </a:rPr>
              <a:t>Harrison </a:t>
            </a:r>
            <a:r>
              <a:rPr lang="en-US" sz="1800" b="1" dirty="0"/>
              <a:t>Education</a:t>
            </a:r>
            <a:r>
              <a:rPr lang="en-US" sz="1800" b="1" dirty="0">
                <a:effectLst>
                  <a:outerShdw blurRad="38100" dist="38100" dir="2700000" algn="tl">
                    <a:srgbClr val="000000">
                      <a:alpha val="43137"/>
                    </a:srgbClr>
                  </a:outerShdw>
                </a:effectLst>
              </a:rPr>
              <a:t> Commons Building, GB 1120</a:t>
            </a:r>
          </a:p>
        </p:txBody>
      </p:sp>
      <p:pic>
        <p:nvPicPr>
          <p:cNvPr id="4" name="Picture 3"/>
          <p:cNvPicPr>
            <a:picLocks noChangeAspect="1"/>
          </p:cNvPicPr>
          <p:nvPr/>
        </p:nvPicPr>
        <p:blipFill>
          <a:blip r:embed="rId4"/>
          <a:stretch>
            <a:fillRect/>
          </a:stretch>
        </p:blipFill>
        <p:spPr>
          <a:xfrm>
            <a:off x="1" y="6143525"/>
            <a:ext cx="12192000" cy="714475"/>
          </a:xfrm>
          <a:prstGeom prst="rect">
            <a:avLst/>
          </a:prstGeom>
        </p:spPr>
      </p:pic>
    </p:spTree>
    <p:extLst>
      <p:ext uri="{BB962C8B-B14F-4D97-AF65-F5344CB8AC3E}">
        <p14:creationId xmlns:p14="http://schemas.microsoft.com/office/powerpoint/2010/main" val="256568080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E2D4199-8BA2-413C-90B7-C6B8A009F633}"/>
              </a:ext>
            </a:extLst>
          </p:cNvPr>
          <p:cNvSpPr/>
          <p:nvPr/>
        </p:nvSpPr>
        <p:spPr>
          <a:xfrm>
            <a:off x="8169698" y="925478"/>
            <a:ext cx="3925308" cy="2592102"/>
          </a:xfrm>
          <a:prstGeom prst="rect">
            <a:avLst/>
          </a:prstGeom>
          <a:solidFill>
            <a:srgbClr val="DBDEDF"/>
          </a:solidFill>
          <a:ln w="635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4" name="Rectangle 23">
            <a:extLst>
              <a:ext uri="{FF2B5EF4-FFF2-40B4-BE49-F238E27FC236}">
                <a16:creationId xmlns:a16="http://schemas.microsoft.com/office/drawing/2014/main" id="{2D47E550-6C70-443C-A1D9-60232A1294DC}"/>
              </a:ext>
            </a:extLst>
          </p:cNvPr>
          <p:cNvSpPr/>
          <p:nvPr/>
        </p:nvSpPr>
        <p:spPr>
          <a:xfrm>
            <a:off x="4061317" y="925397"/>
            <a:ext cx="3992867" cy="2592102"/>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3" name="Rectangle 22">
            <a:extLst>
              <a:ext uri="{FF2B5EF4-FFF2-40B4-BE49-F238E27FC236}">
                <a16:creationId xmlns:a16="http://schemas.microsoft.com/office/drawing/2014/main" id="{F29039EE-7FDA-4D4C-A134-0F5D03927D73}"/>
              </a:ext>
            </a:extLst>
          </p:cNvPr>
          <p:cNvSpPr/>
          <p:nvPr/>
        </p:nvSpPr>
        <p:spPr>
          <a:xfrm>
            <a:off x="111020" y="925397"/>
            <a:ext cx="3840480" cy="2592102"/>
          </a:xfrm>
          <a:prstGeom prst="rect">
            <a:avLst/>
          </a:prstGeom>
          <a:solidFill>
            <a:srgbClr val="DBDEDF"/>
          </a:solidFill>
          <a:ln w="635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 name="TextBox 4">
            <a:extLst>
              <a:ext uri="{FF2B5EF4-FFF2-40B4-BE49-F238E27FC236}">
                <a16:creationId xmlns:a16="http://schemas.microsoft.com/office/drawing/2014/main" id="{10C58169-D2D7-4336-8CD8-5882C6D86D48}"/>
              </a:ext>
            </a:extLst>
          </p:cNvPr>
          <p:cNvSpPr txBox="1"/>
          <p:nvPr/>
        </p:nvSpPr>
        <p:spPr>
          <a:xfrm>
            <a:off x="1325305" y="1020848"/>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7" name="TextBox 6">
            <a:extLst>
              <a:ext uri="{FF2B5EF4-FFF2-40B4-BE49-F238E27FC236}">
                <a16:creationId xmlns:a16="http://schemas.microsoft.com/office/drawing/2014/main" id="{36770685-231E-4356-B159-353F087C730C}"/>
              </a:ext>
            </a:extLst>
          </p:cNvPr>
          <p:cNvSpPr txBox="1"/>
          <p:nvPr/>
        </p:nvSpPr>
        <p:spPr>
          <a:xfrm>
            <a:off x="2175919" y="1022717"/>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8" name="TextBox 7">
            <a:extLst>
              <a:ext uri="{FF2B5EF4-FFF2-40B4-BE49-F238E27FC236}">
                <a16:creationId xmlns:a16="http://schemas.microsoft.com/office/drawing/2014/main" id="{1447A4A1-108E-456F-8322-849A946E9454}"/>
              </a:ext>
            </a:extLst>
          </p:cNvPr>
          <p:cNvSpPr txBox="1"/>
          <p:nvPr/>
        </p:nvSpPr>
        <p:spPr>
          <a:xfrm>
            <a:off x="3002526" y="1022717"/>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p>
        </p:txBody>
      </p:sp>
      <p:sp>
        <p:nvSpPr>
          <p:cNvPr id="3" name="TextBox 2">
            <a:extLst>
              <a:ext uri="{FF2B5EF4-FFF2-40B4-BE49-F238E27FC236}">
                <a16:creationId xmlns:a16="http://schemas.microsoft.com/office/drawing/2014/main" id="{B0C08493-8375-44A1-A859-249571C5A834}"/>
              </a:ext>
            </a:extLst>
          </p:cNvPr>
          <p:cNvSpPr txBox="1"/>
          <p:nvPr/>
        </p:nvSpPr>
        <p:spPr>
          <a:xfrm>
            <a:off x="194746" y="980401"/>
            <a:ext cx="10888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359"/>
                </a:solidFill>
                <a:effectLst/>
                <a:uLnTx/>
                <a:uFillTx/>
                <a:latin typeface="Franklin Gothic Book"/>
                <a:ea typeface="+mn-ea"/>
                <a:cs typeface="+mn-cs"/>
              </a:rPr>
              <a:t>BSN+</a:t>
            </a:r>
          </a:p>
        </p:txBody>
      </p:sp>
      <p:sp>
        <p:nvSpPr>
          <p:cNvPr id="26" name="Rectangle 25">
            <a:extLst>
              <a:ext uri="{FF2B5EF4-FFF2-40B4-BE49-F238E27FC236}">
                <a16:creationId xmlns:a16="http://schemas.microsoft.com/office/drawing/2014/main" id="{C89F4EF4-ECC6-4F92-AA0D-3D5666A22FB6}"/>
              </a:ext>
            </a:extLst>
          </p:cNvPr>
          <p:cNvSpPr/>
          <p:nvPr/>
        </p:nvSpPr>
        <p:spPr>
          <a:xfrm>
            <a:off x="110736" y="3619935"/>
            <a:ext cx="3840763" cy="1234440"/>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8" name="Rectangle 27">
            <a:extLst>
              <a:ext uri="{FF2B5EF4-FFF2-40B4-BE49-F238E27FC236}">
                <a16:creationId xmlns:a16="http://schemas.microsoft.com/office/drawing/2014/main" id="{61B06C96-267F-44EA-8147-D6CDB1F47ECA}"/>
              </a:ext>
            </a:extLst>
          </p:cNvPr>
          <p:cNvSpPr/>
          <p:nvPr/>
        </p:nvSpPr>
        <p:spPr>
          <a:xfrm>
            <a:off x="110736" y="4980670"/>
            <a:ext cx="3840763" cy="1231367"/>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4" name="Rectangle 33">
            <a:extLst>
              <a:ext uri="{FF2B5EF4-FFF2-40B4-BE49-F238E27FC236}">
                <a16:creationId xmlns:a16="http://schemas.microsoft.com/office/drawing/2014/main" id="{70448915-D1E3-4410-83B1-086EBD9256CF}"/>
              </a:ext>
            </a:extLst>
          </p:cNvPr>
          <p:cNvSpPr/>
          <p:nvPr/>
        </p:nvSpPr>
        <p:spPr>
          <a:xfrm>
            <a:off x="4063306" y="3627839"/>
            <a:ext cx="2743670" cy="2581575"/>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8" name="TextBox 37">
            <a:extLst>
              <a:ext uri="{FF2B5EF4-FFF2-40B4-BE49-F238E27FC236}">
                <a16:creationId xmlns:a16="http://schemas.microsoft.com/office/drawing/2014/main" id="{F5345062-B8EC-4556-8E39-49601986A168}"/>
              </a:ext>
            </a:extLst>
          </p:cNvPr>
          <p:cNvSpPr txBox="1"/>
          <p:nvPr/>
        </p:nvSpPr>
        <p:spPr>
          <a:xfrm>
            <a:off x="4071193" y="980401"/>
            <a:ext cx="1236024" cy="5386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 normalizeH="0" baseline="0" noProof="0" dirty="0">
                <a:ln>
                  <a:noFill/>
                </a:ln>
                <a:solidFill>
                  <a:srgbClr val="003359"/>
                </a:solidFill>
                <a:effectLst/>
                <a:uLnTx/>
                <a:uFillTx/>
                <a:latin typeface="Franklin Gothic Book"/>
                <a:ea typeface="+mn-ea"/>
                <a:cs typeface="+mn-cs"/>
              </a:rPr>
              <a:t>National </a:t>
            </a:r>
            <a:r>
              <a:rPr kumimoji="0" lang="en-US" sz="1700" b="1" i="0" u="none" strike="noStrike" kern="1200" cap="none" spc="-30" normalizeH="0" baseline="0" noProof="0" dirty="0">
                <a:ln>
                  <a:noFill/>
                </a:ln>
                <a:solidFill>
                  <a:srgbClr val="003359"/>
                </a:solidFill>
                <a:effectLst/>
                <a:uLnTx/>
                <a:uFillTx/>
                <a:latin typeface="Franklin Gothic Book"/>
                <a:ea typeface="+mn-ea"/>
                <a:cs typeface="+mn-cs"/>
              </a:rPr>
              <a:t>Certification</a:t>
            </a:r>
          </a:p>
        </p:txBody>
      </p:sp>
      <p:sp>
        <p:nvSpPr>
          <p:cNvPr id="39" name="TextBox 38">
            <a:extLst>
              <a:ext uri="{FF2B5EF4-FFF2-40B4-BE49-F238E27FC236}">
                <a16:creationId xmlns:a16="http://schemas.microsoft.com/office/drawing/2014/main" id="{C84AD2DB-EEF9-4FD4-88CB-319FD82F9544}"/>
              </a:ext>
            </a:extLst>
          </p:cNvPr>
          <p:cNvSpPr txBox="1"/>
          <p:nvPr/>
        </p:nvSpPr>
        <p:spPr>
          <a:xfrm>
            <a:off x="8199937" y="1022187"/>
            <a:ext cx="945867" cy="443198"/>
          </a:xfrm>
          <a:prstGeom prst="rect">
            <a:avLst/>
          </a:prstGeom>
          <a:noFill/>
        </p:spPr>
        <p:txBody>
          <a:bodyPr wrap="square" lIns="0" tIns="0" rIns="0" bIns="0" rtlCol="0">
            <a:spAutoFit/>
          </a:bodyPr>
          <a:lstStyle>
            <a:defPPr>
              <a:defRPr lang="en-US"/>
            </a:defPPr>
            <a:lvl1pPr algn="ctr">
              <a:defRPr b="1" spc="-30"/>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59"/>
                </a:solidFill>
                <a:effectLst/>
                <a:uLnTx/>
                <a:uFillTx/>
                <a:latin typeface="Franklin Gothic Book"/>
                <a:ea typeface="+mn-ea"/>
                <a:cs typeface="+mn-cs"/>
              </a:rPr>
              <a:t>Clinical Ladder</a:t>
            </a:r>
          </a:p>
        </p:txBody>
      </p:sp>
      <p:sp>
        <p:nvSpPr>
          <p:cNvPr id="42" name="TextBox 41">
            <a:extLst>
              <a:ext uri="{FF2B5EF4-FFF2-40B4-BE49-F238E27FC236}">
                <a16:creationId xmlns:a16="http://schemas.microsoft.com/office/drawing/2014/main" id="{D6873865-B48B-4E44-808A-9D9780323224}"/>
              </a:ext>
            </a:extLst>
          </p:cNvPr>
          <p:cNvSpPr txBox="1"/>
          <p:nvPr/>
        </p:nvSpPr>
        <p:spPr>
          <a:xfrm>
            <a:off x="194746" y="3736298"/>
            <a:ext cx="2565707" cy="221599"/>
          </a:xfrm>
          <a:prstGeom prst="rect">
            <a:avLst/>
          </a:prstGeom>
          <a:noFill/>
        </p:spPr>
        <p:txBody>
          <a:bodyPr wrap="square" lIns="0" tIns="0" rIns="0" bIns="0" rtlCol="0">
            <a:spAutoFit/>
          </a:bodyPr>
          <a:lstStyle>
            <a:defPPr>
              <a:defRPr lang="en-US"/>
            </a:defPPr>
            <a:lvl1pPr algn="ctr">
              <a:lnSpc>
                <a:spcPct val="80000"/>
              </a:lnSpc>
              <a:defRPr b="1" spc="0">
                <a:solidFill>
                  <a:schemeClr val="bg2"/>
                </a:solidFill>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59"/>
                </a:solidFill>
                <a:effectLst/>
                <a:uLnTx/>
                <a:uFillTx/>
                <a:latin typeface="Franklin Gothic Book"/>
                <a:ea typeface="+mn-ea"/>
                <a:cs typeface="+mn-cs"/>
              </a:rPr>
              <a:t>Nursing Research Studies</a:t>
            </a:r>
          </a:p>
        </p:txBody>
      </p:sp>
      <p:sp>
        <p:nvSpPr>
          <p:cNvPr id="43" name="Rectangle 42">
            <a:extLst>
              <a:ext uri="{FF2B5EF4-FFF2-40B4-BE49-F238E27FC236}">
                <a16:creationId xmlns:a16="http://schemas.microsoft.com/office/drawing/2014/main" id="{F51D3FD3-A302-4DFB-BEF4-B3A410C80A51}"/>
              </a:ext>
            </a:extLst>
          </p:cNvPr>
          <p:cNvSpPr/>
          <p:nvPr/>
        </p:nvSpPr>
        <p:spPr>
          <a:xfrm>
            <a:off x="6918783" y="3610211"/>
            <a:ext cx="5176223" cy="2601825"/>
          </a:xfrm>
          <a:prstGeom prst="rect">
            <a:avLst/>
          </a:prstGeom>
          <a:solidFill>
            <a:srgbClr val="DBDEDF"/>
          </a:solidFill>
          <a:ln w="635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0" name="TextBox 29">
            <a:extLst>
              <a:ext uri="{FF2B5EF4-FFF2-40B4-BE49-F238E27FC236}">
                <a16:creationId xmlns:a16="http://schemas.microsoft.com/office/drawing/2014/main" id="{B9F715C2-2E96-4E3B-B1A2-E04F073E904A}"/>
              </a:ext>
            </a:extLst>
          </p:cNvPr>
          <p:cNvSpPr txBox="1"/>
          <p:nvPr/>
        </p:nvSpPr>
        <p:spPr>
          <a:xfrm>
            <a:off x="222438" y="5078225"/>
            <a:ext cx="3357523" cy="221599"/>
          </a:xfrm>
          <a:prstGeom prst="rect">
            <a:avLst/>
          </a:prstGeom>
          <a:noFill/>
        </p:spPr>
        <p:txBody>
          <a:bodyPr wrap="square" lIns="0" tIns="0" rIns="0" bIns="0" rtlCol="0">
            <a:spAutoFit/>
          </a:bodyPr>
          <a:lstStyle>
            <a:defPPr>
              <a:defRPr lang="en-US"/>
            </a:defPPr>
            <a:lvl1pPr algn="ctr">
              <a:lnSpc>
                <a:spcPct val="80000"/>
              </a:lnSpc>
              <a:defRPr b="1" spc="0">
                <a:solidFill>
                  <a:schemeClr val="bg2"/>
                </a:solidFill>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59"/>
                </a:solidFill>
                <a:effectLst/>
                <a:uLnTx/>
                <a:uFillTx/>
                <a:latin typeface="Franklin Gothic Book"/>
                <a:ea typeface="+mn-ea"/>
                <a:cs typeface="+mn-cs"/>
              </a:rPr>
              <a:t>Shared </a:t>
            </a:r>
            <a:r>
              <a:rPr kumimoji="0" lang="en-US" sz="1800" b="1" i="0" u="none" strike="noStrike" kern="1200" cap="none" spc="-60" normalizeH="0" baseline="0" noProof="0" dirty="0">
                <a:ln>
                  <a:noFill/>
                </a:ln>
                <a:solidFill>
                  <a:srgbClr val="003359"/>
                </a:solidFill>
                <a:effectLst/>
                <a:uLnTx/>
                <a:uFillTx/>
                <a:latin typeface="Franklin Gothic Book"/>
                <a:ea typeface="+mn-ea"/>
                <a:cs typeface="+mn-cs"/>
              </a:rPr>
              <a:t>Governance </a:t>
            </a:r>
            <a:r>
              <a:rPr kumimoji="0" lang="en-US" sz="1800" b="1" i="0" u="none" strike="noStrike" kern="1200" cap="none" spc="0" normalizeH="0" baseline="0" noProof="0" dirty="0">
                <a:ln>
                  <a:noFill/>
                </a:ln>
                <a:solidFill>
                  <a:srgbClr val="003359"/>
                </a:solidFill>
                <a:effectLst/>
                <a:uLnTx/>
                <a:uFillTx/>
                <a:latin typeface="Franklin Gothic Book"/>
                <a:ea typeface="+mn-ea"/>
                <a:cs typeface="+mn-cs"/>
              </a:rPr>
              <a:t>Hours</a:t>
            </a:r>
          </a:p>
        </p:txBody>
      </p:sp>
      <p:sp>
        <p:nvSpPr>
          <p:cNvPr id="31" name="TextBox 30">
            <a:extLst>
              <a:ext uri="{FF2B5EF4-FFF2-40B4-BE49-F238E27FC236}">
                <a16:creationId xmlns:a16="http://schemas.microsoft.com/office/drawing/2014/main" id="{0A4B3806-F46D-4D7B-8C65-08672CB08EE3}"/>
              </a:ext>
            </a:extLst>
          </p:cNvPr>
          <p:cNvSpPr txBox="1"/>
          <p:nvPr/>
        </p:nvSpPr>
        <p:spPr>
          <a:xfrm>
            <a:off x="4884459" y="3769929"/>
            <a:ext cx="1838755" cy="443198"/>
          </a:xfrm>
          <a:prstGeom prst="rect">
            <a:avLst/>
          </a:prstGeom>
          <a:noFill/>
        </p:spPr>
        <p:txBody>
          <a:bodyPr wrap="square" lIns="0" tIns="0" rIns="0" bIns="0" rtlCol="0">
            <a:spAutoFit/>
          </a:bodyPr>
          <a:lstStyle>
            <a:defPPr>
              <a:defRPr lang="en-US"/>
            </a:defPPr>
            <a:lvl1pPr algn="ctr">
              <a:lnSpc>
                <a:spcPct val="80000"/>
              </a:lnSpc>
              <a:defRPr b="1" spc="0">
                <a:solidFill>
                  <a:schemeClr val="bg2"/>
                </a:solidFill>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59"/>
                </a:solidFill>
                <a:effectLst/>
                <a:uLnTx/>
                <a:uFillTx/>
                <a:latin typeface="Franklin Gothic Book"/>
                <a:ea typeface="+mn-ea"/>
                <a:cs typeface="+mn-cs"/>
              </a:rPr>
              <a:t>Nursing </a:t>
            </a:r>
            <a:r>
              <a:rPr kumimoji="0" lang="en-US" sz="1800" b="1" i="0" u="none" strike="noStrike" kern="1200" cap="none" spc="-50" normalizeH="0" baseline="0" noProof="0" dirty="0">
                <a:ln>
                  <a:noFill/>
                </a:ln>
                <a:solidFill>
                  <a:srgbClr val="003359"/>
                </a:solidFill>
                <a:effectLst/>
                <a:uLnTx/>
                <a:uFillTx/>
                <a:latin typeface="Franklin Gothic Book"/>
                <a:ea typeface="+mn-ea"/>
                <a:cs typeface="+mn-cs"/>
              </a:rPr>
              <a:t>Education</a:t>
            </a:r>
            <a:r>
              <a:rPr kumimoji="0" lang="en-US" sz="1800" b="1" i="0" u="none" strike="noStrike" kern="1200" cap="none" spc="0" normalizeH="0" baseline="0" noProof="0" dirty="0">
                <a:ln>
                  <a:noFill/>
                </a:ln>
                <a:solidFill>
                  <a:srgbClr val="003359"/>
                </a:solidFill>
                <a:effectLst/>
                <a:uLnTx/>
                <a:uFillTx/>
                <a:latin typeface="Franklin Gothic Book"/>
                <a:ea typeface="+mn-ea"/>
                <a:cs typeface="+mn-cs"/>
              </a:rPr>
              <a:t> Fund</a:t>
            </a:r>
          </a:p>
        </p:txBody>
      </p:sp>
      <p:sp>
        <p:nvSpPr>
          <p:cNvPr id="32" name="TextBox 31">
            <a:extLst>
              <a:ext uri="{FF2B5EF4-FFF2-40B4-BE49-F238E27FC236}">
                <a16:creationId xmlns:a16="http://schemas.microsoft.com/office/drawing/2014/main" id="{055EDB8E-F20A-4FC8-BA24-277B6A831EA4}"/>
              </a:ext>
            </a:extLst>
          </p:cNvPr>
          <p:cNvSpPr txBox="1"/>
          <p:nvPr/>
        </p:nvSpPr>
        <p:spPr>
          <a:xfrm>
            <a:off x="7120700" y="3891130"/>
            <a:ext cx="1197981" cy="567848"/>
          </a:xfrm>
          <a:prstGeom prst="rect">
            <a:avLst/>
          </a:prstGeom>
          <a:noFill/>
        </p:spPr>
        <p:txBody>
          <a:bodyPr wrap="square" lIns="0" tIns="0" rIns="0" bIns="0" rtlCol="0">
            <a:spAutoFit/>
          </a:bodyPr>
          <a:lstStyle>
            <a:defPPr>
              <a:defRPr lang="en-US"/>
            </a:defPPr>
            <a:lvl1pPr algn="ctr">
              <a:lnSpc>
                <a:spcPct val="80000"/>
              </a:lnSpc>
              <a:defRPr b="1" spc="0">
                <a:solidFill>
                  <a:schemeClr val="bg2"/>
                </a:solidFill>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359"/>
                </a:solidFill>
                <a:effectLst/>
                <a:uLnTx/>
                <a:uFillTx/>
                <a:latin typeface="Franklin Gothic Book"/>
                <a:ea typeface="+mn-ea"/>
                <a:cs typeface="+mn-cs"/>
              </a:rPr>
              <a:t>RN</a:t>
            </a:r>
            <a:r>
              <a:rPr kumimoji="0" lang="en-US" sz="1800" b="1" i="0" u="none" strike="noStrike" kern="1200" cap="none" spc="0" normalizeH="0" baseline="0" noProof="0" dirty="0">
                <a:ln>
                  <a:noFill/>
                </a:ln>
                <a:solidFill>
                  <a:srgbClr val="003359"/>
                </a:solidFill>
                <a:effectLst/>
                <a:uLnTx/>
                <a:uFillTx/>
                <a:latin typeface="Franklin Gothic Book"/>
                <a:ea typeface="+mn-ea"/>
                <a:cs typeface="+mn-cs"/>
              </a:rPr>
              <a:t> </a:t>
            </a:r>
            <a:r>
              <a:rPr kumimoji="0" lang="en-US" sz="1700" b="1" i="0" u="none" strike="noStrike" kern="1200" cap="none" spc="0" normalizeH="0" baseline="0" noProof="0" dirty="0">
                <a:ln>
                  <a:noFill/>
                </a:ln>
                <a:solidFill>
                  <a:srgbClr val="003359"/>
                </a:solidFill>
                <a:effectLst/>
                <a:uLnTx/>
                <a:uFillTx/>
                <a:latin typeface="Franklin Gothic Book"/>
                <a:ea typeface="+mn-ea"/>
                <a:cs typeface="+mn-cs"/>
              </a:rPr>
              <a:t>Satisfaction</a:t>
            </a:r>
          </a:p>
        </p:txBody>
      </p:sp>
      <p:sp>
        <p:nvSpPr>
          <p:cNvPr id="18" name="TextBox 17">
            <a:extLst>
              <a:ext uri="{FF2B5EF4-FFF2-40B4-BE49-F238E27FC236}">
                <a16:creationId xmlns:a16="http://schemas.microsoft.com/office/drawing/2014/main" id="{FC542D7D-9B84-4A01-91D3-89B211CC317E}"/>
              </a:ext>
            </a:extLst>
          </p:cNvPr>
          <p:cNvSpPr txBox="1"/>
          <p:nvPr/>
        </p:nvSpPr>
        <p:spPr>
          <a:xfrm>
            <a:off x="3002526" y="1457804"/>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9900"/>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82.9%</a:t>
            </a:r>
          </a:p>
        </p:txBody>
      </p:sp>
      <p:sp>
        <p:nvSpPr>
          <p:cNvPr id="45" name="TextBox 44">
            <a:extLst>
              <a:ext uri="{FF2B5EF4-FFF2-40B4-BE49-F238E27FC236}">
                <a16:creationId xmlns:a16="http://schemas.microsoft.com/office/drawing/2014/main" id="{4FADC839-B511-4A92-8BCE-BB9D785D8A31}"/>
              </a:ext>
            </a:extLst>
          </p:cNvPr>
          <p:cNvSpPr txBox="1"/>
          <p:nvPr/>
        </p:nvSpPr>
        <p:spPr>
          <a:xfrm>
            <a:off x="1325305" y="1457804"/>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82.8%</a:t>
            </a:r>
          </a:p>
        </p:txBody>
      </p:sp>
      <p:sp>
        <p:nvSpPr>
          <p:cNvPr id="46" name="TextBox 45">
            <a:extLst>
              <a:ext uri="{FF2B5EF4-FFF2-40B4-BE49-F238E27FC236}">
                <a16:creationId xmlns:a16="http://schemas.microsoft.com/office/drawing/2014/main" id="{AEC5A2B8-ACEF-4869-B434-FF6C091397C0}"/>
              </a:ext>
            </a:extLst>
          </p:cNvPr>
          <p:cNvSpPr txBox="1"/>
          <p:nvPr/>
        </p:nvSpPr>
        <p:spPr>
          <a:xfrm>
            <a:off x="2175919" y="1457804"/>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 80%</a:t>
            </a:r>
          </a:p>
        </p:txBody>
      </p:sp>
      <p:cxnSp>
        <p:nvCxnSpPr>
          <p:cNvPr id="20" name="Straight Connector 19">
            <a:extLst>
              <a:ext uri="{FF2B5EF4-FFF2-40B4-BE49-F238E27FC236}">
                <a16:creationId xmlns:a16="http://schemas.microsoft.com/office/drawing/2014/main" id="{4E004E8B-2AC1-4C05-A420-997698C0BB39}"/>
              </a:ext>
            </a:extLst>
          </p:cNvPr>
          <p:cNvCxnSpPr>
            <a:cxnSpLocks/>
          </p:cNvCxnSpPr>
          <p:nvPr/>
        </p:nvCxnSpPr>
        <p:spPr>
          <a:xfrm>
            <a:off x="1325305" y="1455860"/>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E6C6CB8-51EC-4B1F-9711-878ECF10CEF2}"/>
              </a:ext>
            </a:extLst>
          </p:cNvPr>
          <p:cNvCxnSpPr>
            <a:cxnSpLocks/>
          </p:cNvCxnSpPr>
          <p:nvPr/>
        </p:nvCxnSpPr>
        <p:spPr>
          <a:xfrm>
            <a:off x="2162175" y="1012661"/>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F801805-6F96-4C62-BF5B-829BA8C1B0C8}"/>
              </a:ext>
            </a:extLst>
          </p:cNvPr>
          <p:cNvCxnSpPr>
            <a:cxnSpLocks/>
          </p:cNvCxnSpPr>
          <p:nvPr/>
        </p:nvCxnSpPr>
        <p:spPr>
          <a:xfrm>
            <a:off x="3002527" y="1012661"/>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52" name="Chart 51">
            <a:extLst>
              <a:ext uri="{FF2B5EF4-FFF2-40B4-BE49-F238E27FC236}">
                <a16:creationId xmlns:a16="http://schemas.microsoft.com/office/drawing/2014/main" id="{E3CD7964-7AF2-4958-81B2-E7152AB46A3E}"/>
              </a:ext>
            </a:extLst>
          </p:cNvPr>
          <p:cNvGraphicFramePr/>
          <p:nvPr/>
        </p:nvGraphicFramePr>
        <p:xfrm>
          <a:off x="245460" y="2255237"/>
          <a:ext cx="3623518" cy="1206237"/>
        </p:xfrm>
        <a:graphic>
          <a:graphicData uri="http://schemas.openxmlformats.org/drawingml/2006/chart">
            <c:chart xmlns:c="http://schemas.openxmlformats.org/drawingml/2006/chart" xmlns:r="http://schemas.openxmlformats.org/officeDocument/2006/relationships" r:id="rId3"/>
          </a:graphicData>
        </a:graphic>
      </p:graphicFrame>
      <p:sp>
        <p:nvSpPr>
          <p:cNvPr id="53" name="TextBox 52">
            <a:extLst>
              <a:ext uri="{FF2B5EF4-FFF2-40B4-BE49-F238E27FC236}">
                <a16:creationId xmlns:a16="http://schemas.microsoft.com/office/drawing/2014/main" id="{B7C5829E-4F9F-4BD4-B51C-33ADBAF1C7C0}"/>
              </a:ext>
            </a:extLst>
          </p:cNvPr>
          <p:cNvSpPr txBox="1"/>
          <p:nvPr/>
        </p:nvSpPr>
        <p:spPr>
          <a:xfrm>
            <a:off x="347207" y="2298099"/>
            <a:ext cx="1042634" cy="377531"/>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A5ACAF"/>
                </a:solidFill>
                <a:effectLst/>
                <a:uLnTx/>
                <a:uFillTx/>
                <a:latin typeface="Franklin Gothic Book"/>
                <a:ea typeface="+mn-ea"/>
                <a:cs typeface="+mn-cs"/>
              </a:rPr>
              <a:t>24-month trend</a:t>
            </a:r>
            <a:endParaRPr kumimoji="0" lang="en-US" sz="11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54" name="TextBox 53">
            <a:extLst>
              <a:ext uri="{FF2B5EF4-FFF2-40B4-BE49-F238E27FC236}">
                <a16:creationId xmlns:a16="http://schemas.microsoft.com/office/drawing/2014/main" id="{5A00B885-C7E8-4FAE-A90F-0959DDBF3C06}"/>
              </a:ext>
            </a:extLst>
          </p:cNvPr>
          <p:cNvSpPr txBox="1"/>
          <p:nvPr/>
        </p:nvSpPr>
        <p:spPr>
          <a:xfrm>
            <a:off x="5403427" y="1028607"/>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55" name="TextBox 54">
            <a:extLst>
              <a:ext uri="{FF2B5EF4-FFF2-40B4-BE49-F238E27FC236}">
                <a16:creationId xmlns:a16="http://schemas.microsoft.com/office/drawing/2014/main" id="{D5B85E8C-641F-4975-A098-98845796064E}"/>
              </a:ext>
            </a:extLst>
          </p:cNvPr>
          <p:cNvSpPr txBox="1"/>
          <p:nvPr/>
        </p:nvSpPr>
        <p:spPr>
          <a:xfrm>
            <a:off x="6254041" y="1030476"/>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56" name="TextBox 55">
            <a:extLst>
              <a:ext uri="{FF2B5EF4-FFF2-40B4-BE49-F238E27FC236}">
                <a16:creationId xmlns:a16="http://schemas.microsoft.com/office/drawing/2014/main" id="{0CB3CB62-61DF-4233-B4A4-F86A801D29B4}"/>
              </a:ext>
            </a:extLst>
          </p:cNvPr>
          <p:cNvSpPr txBox="1"/>
          <p:nvPr/>
        </p:nvSpPr>
        <p:spPr>
          <a:xfrm>
            <a:off x="7080648" y="1030476"/>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p>
        </p:txBody>
      </p:sp>
      <p:sp>
        <p:nvSpPr>
          <p:cNvPr id="57" name="TextBox 56">
            <a:extLst>
              <a:ext uri="{FF2B5EF4-FFF2-40B4-BE49-F238E27FC236}">
                <a16:creationId xmlns:a16="http://schemas.microsoft.com/office/drawing/2014/main" id="{C9E1189D-1E2E-4EC7-924D-92FF2E7D184F}"/>
              </a:ext>
            </a:extLst>
          </p:cNvPr>
          <p:cNvSpPr txBox="1"/>
          <p:nvPr/>
        </p:nvSpPr>
        <p:spPr>
          <a:xfrm>
            <a:off x="7080648" y="1465563"/>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40.1%</a:t>
            </a:r>
          </a:p>
        </p:txBody>
      </p:sp>
      <p:sp>
        <p:nvSpPr>
          <p:cNvPr id="58" name="TextBox 57">
            <a:extLst>
              <a:ext uri="{FF2B5EF4-FFF2-40B4-BE49-F238E27FC236}">
                <a16:creationId xmlns:a16="http://schemas.microsoft.com/office/drawing/2014/main" id="{356E1518-703C-44AC-9E84-86834D936D4E}"/>
              </a:ext>
            </a:extLst>
          </p:cNvPr>
          <p:cNvSpPr txBox="1"/>
          <p:nvPr/>
        </p:nvSpPr>
        <p:spPr>
          <a:xfrm>
            <a:off x="5403427" y="1465563"/>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39.3%</a:t>
            </a:r>
          </a:p>
        </p:txBody>
      </p:sp>
      <p:sp>
        <p:nvSpPr>
          <p:cNvPr id="59" name="TextBox 58">
            <a:extLst>
              <a:ext uri="{FF2B5EF4-FFF2-40B4-BE49-F238E27FC236}">
                <a16:creationId xmlns:a16="http://schemas.microsoft.com/office/drawing/2014/main" id="{651D9954-65AF-4FA7-84DD-E41BF5DEFDBE}"/>
              </a:ext>
            </a:extLst>
          </p:cNvPr>
          <p:cNvSpPr txBox="1"/>
          <p:nvPr/>
        </p:nvSpPr>
        <p:spPr>
          <a:xfrm>
            <a:off x="6254041" y="1465563"/>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 42.2%</a:t>
            </a:r>
          </a:p>
        </p:txBody>
      </p:sp>
      <p:cxnSp>
        <p:nvCxnSpPr>
          <p:cNvPr id="60" name="Straight Connector 59">
            <a:extLst>
              <a:ext uri="{FF2B5EF4-FFF2-40B4-BE49-F238E27FC236}">
                <a16:creationId xmlns:a16="http://schemas.microsoft.com/office/drawing/2014/main" id="{D53FC00A-3833-4633-A8E7-A88D8346C6C4}"/>
              </a:ext>
            </a:extLst>
          </p:cNvPr>
          <p:cNvCxnSpPr>
            <a:cxnSpLocks/>
          </p:cNvCxnSpPr>
          <p:nvPr/>
        </p:nvCxnSpPr>
        <p:spPr>
          <a:xfrm>
            <a:off x="5403427" y="1463619"/>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743DE31-686B-4A35-AE0C-3BE284C7D59C}"/>
              </a:ext>
            </a:extLst>
          </p:cNvPr>
          <p:cNvCxnSpPr>
            <a:cxnSpLocks/>
          </p:cNvCxnSpPr>
          <p:nvPr/>
        </p:nvCxnSpPr>
        <p:spPr>
          <a:xfrm>
            <a:off x="6240297" y="1020420"/>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EDB3149-2F93-4DEF-AD90-03DB2E7F009E}"/>
              </a:ext>
            </a:extLst>
          </p:cNvPr>
          <p:cNvCxnSpPr>
            <a:cxnSpLocks/>
          </p:cNvCxnSpPr>
          <p:nvPr/>
        </p:nvCxnSpPr>
        <p:spPr>
          <a:xfrm>
            <a:off x="7080649" y="1020420"/>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8E81529-2267-4562-B99E-00951F78DDF0}"/>
              </a:ext>
            </a:extLst>
          </p:cNvPr>
          <p:cNvSpPr txBox="1"/>
          <p:nvPr/>
        </p:nvSpPr>
        <p:spPr>
          <a:xfrm>
            <a:off x="9411894" y="1020420"/>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64" name="TextBox 63">
            <a:extLst>
              <a:ext uri="{FF2B5EF4-FFF2-40B4-BE49-F238E27FC236}">
                <a16:creationId xmlns:a16="http://schemas.microsoft.com/office/drawing/2014/main" id="{D1A064BA-4547-4A9B-B685-A9E04904E997}"/>
              </a:ext>
            </a:extLst>
          </p:cNvPr>
          <p:cNvSpPr txBox="1"/>
          <p:nvPr/>
        </p:nvSpPr>
        <p:spPr>
          <a:xfrm>
            <a:off x="10262508" y="1022289"/>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65" name="TextBox 64">
            <a:extLst>
              <a:ext uri="{FF2B5EF4-FFF2-40B4-BE49-F238E27FC236}">
                <a16:creationId xmlns:a16="http://schemas.microsoft.com/office/drawing/2014/main" id="{3373D831-FC24-4A84-B31E-332DB576D7BF}"/>
              </a:ext>
            </a:extLst>
          </p:cNvPr>
          <p:cNvSpPr txBox="1"/>
          <p:nvPr/>
        </p:nvSpPr>
        <p:spPr>
          <a:xfrm>
            <a:off x="11089115" y="1022289"/>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p>
        </p:txBody>
      </p:sp>
      <p:sp>
        <p:nvSpPr>
          <p:cNvPr id="66" name="TextBox 65">
            <a:extLst>
              <a:ext uri="{FF2B5EF4-FFF2-40B4-BE49-F238E27FC236}">
                <a16:creationId xmlns:a16="http://schemas.microsoft.com/office/drawing/2014/main" id="{5AD237BD-0BD3-47CB-9F61-3FDF347834CD}"/>
              </a:ext>
            </a:extLst>
          </p:cNvPr>
          <p:cNvSpPr txBox="1"/>
          <p:nvPr/>
        </p:nvSpPr>
        <p:spPr>
          <a:xfrm>
            <a:off x="11089115" y="1457376"/>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9900"/>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46.9%</a:t>
            </a:r>
          </a:p>
        </p:txBody>
      </p:sp>
      <p:sp>
        <p:nvSpPr>
          <p:cNvPr id="67" name="TextBox 66">
            <a:extLst>
              <a:ext uri="{FF2B5EF4-FFF2-40B4-BE49-F238E27FC236}">
                <a16:creationId xmlns:a16="http://schemas.microsoft.com/office/drawing/2014/main" id="{58ABE70F-0B1C-4F39-802F-0C0EBDFE6F70}"/>
              </a:ext>
            </a:extLst>
          </p:cNvPr>
          <p:cNvSpPr txBox="1"/>
          <p:nvPr/>
        </p:nvSpPr>
        <p:spPr>
          <a:xfrm>
            <a:off x="9411894" y="1457376"/>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45.6%</a:t>
            </a:r>
          </a:p>
        </p:txBody>
      </p:sp>
      <p:sp>
        <p:nvSpPr>
          <p:cNvPr id="68" name="TextBox 67">
            <a:extLst>
              <a:ext uri="{FF2B5EF4-FFF2-40B4-BE49-F238E27FC236}">
                <a16:creationId xmlns:a16="http://schemas.microsoft.com/office/drawing/2014/main" id="{6FD66598-3DB7-41EB-A983-6ED812A34728}"/>
              </a:ext>
            </a:extLst>
          </p:cNvPr>
          <p:cNvSpPr txBox="1"/>
          <p:nvPr/>
        </p:nvSpPr>
        <p:spPr>
          <a:xfrm>
            <a:off x="10262508" y="1457376"/>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 45.7%</a:t>
            </a:r>
          </a:p>
        </p:txBody>
      </p:sp>
      <p:cxnSp>
        <p:nvCxnSpPr>
          <p:cNvPr id="69" name="Straight Connector 68">
            <a:extLst>
              <a:ext uri="{FF2B5EF4-FFF2-40B4-BE49-F238E27FC236}">
                <a16:creationId xmlns:a16="http://schemas.microsoft.com/office/drawing/2014/main" id="{93D2712C-A2B2-4E48-9E51-64E06539A588}"/>
              </a:ext>
            </a:extLst>
          </p:cNvPr>
          <p:cNvCxnSpPr>
            <a:cxnSpLocks/>
          </p:cNvCxnSpPr>
          <p:nvPr/>
        </p:nvCxnSpPr>
        <p:spPr>
          <a:xfrm>
            <a:off x="9411894" y="1455432"/>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7C30697-DD6C-4124-BF04-58C853CA663A}"/>
              </a:ext>
            </a:extLst>
          </p:cNvPr>
          <p:cNvCxnSpPr>
            <a:cxnSpLocks/>
          </p:cNvCxnSpPr>
          <p:nvPr/>
        </p:nvCxnSpPr>
        <p:spPr>
          <a:xfrm>
            <a:off x="10248764" y="1012233"/>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DFEF86D-8249-4C4B-9194-EE81148F8D8A}"/>
              </a:ext>
            </a:extLst>
          </p:cNvPr>
          <p:cNvCxnSpPr>
            <a:cxnSpLocks/>
          </p:cNvCxnSpPr>
          <p:nvPr/>
        </p:nvCxnSpPr>
        <p:spPr>
          <a:xfrm>
            <a:off x="11089116" y="1012233"/>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72" name="Chart 71">
            <a:extLst>
              <a:ext uri="{FF2B5EF4-FFF2-40B4-BE49-F238E27FC236}">
                <a16:creationId xmlns:a16="http://schemas.microsoft.com/office/drawing/2014/main" id="{E6D0433C-D46F-484B-8B30-CECF486FBE6E}"/>
              </a:ext>
            </a:extLst>
          </p:cNvPr>
          <p:cNvGraphicFramePr/>
          <p:nvPr/>
        </p:nvGraphicFramePr>
        <p:xfrm>
          <a:off x="4270013" y="1962210"/>
          <a:ext cx="3623518" cy="1127488"/>
        </p:xfrm>
        <a:graphic>
          <a:graphicData uri="http://schemas.openxmlformats.org/drawingml/2006/chart">
            <c:chart xmlns:c="http://schemas.openxmlformats.org/drawingml/2006/chart" xmlns:r="http://schemas.openxmlformats.org/officeDocument/2006/relationships" r:id="rId4"/>
          </a:graphicData>
        </a:graphic>
      </p:graphicFrame>
      <p:sp>
        <p:nvSpPr>
          <p:cNvPr id="73" name="TextBox 72">
            <a:extLst>
              <a:ext uri="{FF2B5EF4-FFF2-40B4-BE49-F238E27FC236}">
                <a16:creationId xmlns:a16="http://schemas.microsoft.com/office/drawing/2014/main" id="{D9E760AC-EDF1-44CA-87FC-E3686200B809}"/>
              </a:ext>
            </a:extLst>
          </p:cNvPr>
          <p:cNvSpPr txBox="1"/>
          <p:nvPr/>
        </p:nvSpPr>
        <p:spPr>
          <a:xfrm>
            <a:off x="4270013" y="2084048"/>
            <a:ext cx="1133414" cy="377531"/>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A5ACAF"/>
                </a:solidFill>
                <a:effectLst/>
                <a:uLnTx/>
                <a:uFillTx/>
                <a:latin typeface="Franklin Gothic Book"/>
                <a:ea typeface="+mn-ea"/>
                <a:cs typeface="+mn-cs"/>
              </a:rPr>
              <a:t>24-month trend</a:t>
            </a:r>
            <a:endParaRPr kumimoji="0" lang="en-US" sz="11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74" name="TextBox 73">
            <a:extLst>
              <a:ext uri="{FF2B5EF4-FFF2-40B4-BE49-F238E27FC236}">
                <a16:creationId xmlns:a16="http://schemas.microsoft.com/office/drawing/2014/main" id="{A24E745D-3280-4AE7-B0F5-2335B2A775E0}"/>
              </a:ext>
            </a:extLst>
          </p:cNvPr>
          <p:cNvSpPr txBox="1"/>
          <p:nvPr/>
        </p:nvSpPr>
        <p:spPr>
          <a:xfrm>
            <a:off x="1033223" y="1853215"/>
            <a:ext cx="20222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 of nurses with Bachelors or higher degree in nursing</a:t>
            </a:r>
          </a:p>
        </p:txBody>
      </p:sp>
      <p:sp>
        <p:nvSpPr>
          <p:cNvPr id="75" name="TextBox 74">
            <a:extLst>
              <a:ext uri="{FF2B5EF4-FFF2-40B4-BE49-F238E27FC236}">
                <a16:creationId xmlns:a16="http://schemas.microsoft.com/office/drawing/2014/main" id="{ADCF7AE7-3C0A-4227-BDCD-52F5389C40D4}"/>
              </a:ext>
            </a:extLst>
          </p:cNvPr>
          <p:cNvSpPr txBox="1"/>
          <p:nvPr/>
        </p:nvSpPr>
        <p:spPr>
          <a:xfrm>
            <a:off x="4104892" y="3038206"/>
            <a:ext cx="3925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 of eligible nurses with national specialty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6600"/>
                </a:solidFill>
                <a:effectLst/>
                <a:uLnTx/>
                <a:uFillTx/>
                <a:latin typeface="Franklin Gothic Book"/>
                <a:ea typeface="+mn-ea"/>
                <a:cs typeface="+mn-cs"/>
              </a:rPr>
              <a:t>*</a:t>
            </a: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 </a:t>
            </a:r>
            <a:r>
              <a:rPr kumimoji="0" lang="en-US" sz="900" b="0" i="1" u="none" strike="noStrike" kern="1200" cap="none" spc="-20" normalizeH="0" baseline="0" noProof="0" dirty="0">
                <a:ln>
                  <a:noFill/>
                </a:ln>
                <a:solidFill>
                  <a:srgbClr val="A5ACAF">
                    <a:lumMod val="75000"/>
                  </a:srgbClr>
                </a:solidFill>
                <a:effectLst/>
                <a:uLnTx/>
                <a:uFillTx/>
                <a:latin typeface="Franklin Gothic Book"/>
                <a:ea typeface="+mn-ea"/>
                <a:cs typeface="+mn-cs"/>
              </a:rPr>
              <a:t>Prior to FY21, calculated based on all RNs w/o consideration to eligibility</a:t>
            </a:r>
          </a:p>
        </p:txBody>
      </p:sp>
      <p:sp>
        <p:nvSpPr>
          <p:cNvPr id="76" name="TextBox 75">
            <a:extLst>
              <a:ext uri="{FF2B5EF4-FFF2-40B4-BE49-F238E27FC236}">
                <a16:creationId xmlns:a16="http://schemas.microsoft.com/office/drawing/2014/main" id="{FBDBC60E-AEDE-4BAD-A48C-8B0645C92C43}"/>
              </a:ext>
            </a:extLst>
          </p:cNvPr>
          <p:cNvSpPr txBox="1"/>
          <p:nvPr/>
        </p:nvSpPr>
        <p:spPr>
          <a:xfrm>
            <a:off x="5482446" y="2500433"/>
            <a:ext cx="3638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6600"/>
                </a:solidFill>
                <a:effectLst/>
                <a:uLnTx/>
                <a:uFillTx/>
                <a:latin typeface="Franklin Gothic Book"/>
                <a:ea typeface="+mn-ea"/>
                <a:cs typeface="+mn-cs"/>
              </a:rPr>
              <a:t>*</a:t>
            </a:r>
          </a:p>
        </p:txBody>
      </p:sp>
      <p:graphicFrame>
        <p:nvGraphicFramePr>
          <p:cNvPr id="77" name="Chart 76">
            <a:extLst>
              <a:ext uri="{FF2B5EF4-FFF2-40B4-BE49-F238E27FC236}">
                <a16:creationId xmlns:a16="http://schemas.microsoft.com/office/drawing/2014/main" id="{E6D0433C-D46F-484B-8B30-CECF486FBE6E}"/>
              </a:ext>
            </a:extLst>
          </p:cNvPr>
          <p:cNvGraphicFramePr/>
          <p:nvPr/>
        </p:nvGraphicFramePr>
        <p:xfrm>
          <a:off x="12457884" y="2157437"/>
          <a:ext cx="3623518" cy="1127488"/>
        </p:xfrm>
        <a:graphic>
          <a:graphicData uri="http://schemas.openxmlformats.org/drawingml/2006/chart">
            <c:chart xmlns:c="http://schemas.openxmlformats.org/drawingml/2006/chart" xmlns:r="http://schemas.openxmlformats.org/officeDocument/2006/relationships" r:id="rId5"/>
          </a:graphicData>
        </a:graphic>
      </p:graphicFrame>
      <p:pic>
        <p:nvPicPr>
          <p:cNvPr id="81" name="Picture 80">
            <a:extLst>
              <a:ext uri="{FF2B5EF4-FFF2-40B4-BE49-F238E27FC236}">
                <a16:creationId xmlns:a16="http://schemas.microsoft.com/office/drawing/2014/main" id="{6E9BF50B-283E-44B0-B597-04B0E4FF9C53}"/>
              </a:ext>
            </a:extLst>
          </p:cNvPr>
          <p:cNvPicPr>
            <a:picLocks/>
          </p:cNvPicPr>
          <p:nvPr/>
        </p:nvPicPr>
        <p:blipFill>
          <a:blip r:embed="rId6"/>
          <a:stretch>
            <a:fillRect/>
          </a:stretch>
        </p:blipFill>
        <p:spPr>
          <a:xfrm>
            <a:off x="1857048" y="6343890"/>
            <a:ext cx="475501" cy="475501"/>
          </a:xfrm>
          <a:prstGeom prst="rect">
            <a:avLst/>
          </a:prstGeom>
        </p:spPr>
      </p:pic>
      <p:pic>
        <p:nvPicPr>
          <p:cNvPr id="82" name="Picture 81">
            <a:extLst>
              <a:ext uri="{FF2B5EF4-FFF2-40B4-BE49-F238E27FC236}">
                <a16:creationId xmlns:a16="http://schemas.microsoft.com/office/drawing/2014/main" id="{3F6EF6E2-2F83-4310-B055-10F487717C84}"/>
              </a:ext>
            </a:extLst>
          </p:cNvPr>
          <p:cNvPicPr>
            <a:picLocks/>
          </p:cNvPicPr>
          <p:nvPr/>
        </p:nvPicPr>
        <p:blipFill>
          <a:blip r:embed="rId7"/>
          <a:stretch>
            <a:fillRect/>
          </a:stretch>
        </p:blipFill>
        <p:spPr>
          <a:xfrm>
            <a:off x="9824884" y="6320971"/>
            <a:ext cx="543180" cy="543180"/>
          </a:xfrm>
          <a:prstGeom prst="rect">
            <a:avLst/>
          </a:prstGeom>
        </p:spPr>
      </p:pic>
      <p:sp>
        <p:nvSpPr>
          <p:cNvPr id="79" name="TextBox 78">
            <a:extLst>
              <a:ext uri="{FF2B5EF4-FFF2-40B4-BE49-F238E27FC236}">
                <a16:creationId xmlns:a16="http://schemas.microsoft.com/office/drawing/2014/main" id="{10C58169-D2D7-4336-8CD8-5882C6D86D48}"/>
              </a:ext>
            </a:extLst>
          </p:cNvPr>
          <p:cNvSpPr txBox="1"/>
          <p:nvPr/>
        </p:nvSpPr>
        <p:spPr>
          <a:xfrm>
            <a:off x="1255751" y="3961556"/>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80" name="TextBox 79">
            <a:extLst>
              <a:ext uri="{FF2B5EF4-FFF2-40B4-BE49-F238E27FC236}">
                <a16:creationId xmlns:a16="http://schemas.microsoft.com/office/drawing/2014/main" id="{36770685-231E-4356-B159-353F087C730C}"/>
              </a:ext>
            </a:extLst>
          </p:cNvPr>
          <p:cNvSpPr txBox="1"/>
          <p:nvPr/>
        </p:nvSpPr>
        <p:spPr>
          <a:xfrm>
            <a:off x="2106365" y="3963425"/>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83" name="TextBox 82">
            <a:extLst>
              <a:ext uri="{FF2B5EF4-FFF2-40B4-BE49-F238E27FC236}">
                <a16:creationId xmlns:a16="http://schemas.microsoft.com/office/drawing/2014/main" id="{1447A4A1-108E-456F-8322-849A946E9454}"/>
              </a:ext>
            </a:extLst>
          </p:cNvPr>
          <p:cNvSpPr txBox="1"/>
          <p:nvPr/>
        </p:nvSpPr>
        <p:spPr>
          <a:xfrm>
            <a:off x="2932972" y="3963425"/>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p>
        </p:txBody>
      </p:sp>
      <p:sp>
        <p:nvSpPr>
          <p:cNvPr id="84" name="TextBox 83">
            <a:extLst>
              <a:ext uri="{FF2B5EF4-FFF2-40B4-BE49-F238E27FC236}">
                <a16:creationId xmlns:a16="http://schemas.microsoft.com/office/drawing/2014/main" id="{FC542D7D-9B84-4A01-91D3-89B211CC317E}"/>
              </a:ext>
            </a:extLst>
          </p:cNvPr>
          <p:cNvSpPr txBox="1"/>
          <p:nvPr/>
        </p:nvSpPr>
        <p:spPr>
          <a:xfrm>
            <a:off x="2932972" y="4398512"/>
            <a:ext cx="822960" cy="33539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0</a:t>
            </a:r>
          </a:p>
        </p:txBody>
      </p:sp>
      <p:sp>
        <p:nvSpPr>
          <p:cNvPr id="85" name="TextBox 84">
            <a:extLst>
              <a:ext uri="{FF2B5EF4-FFF2-40B4-BE49-F238E27FC236}">
                <a16:creationId xmlns:a16="http://schemas.microsoft.com/office/drawing/2014/main" id="{4FADC839-B511-4A92-8BCE-BB9D785D8A31}"/>
              </a:ext>
            </a:extLst>
          </p:cNvPr>
          <p:cNvSpPr txBox="1"/>
          <p:nvPr/>
        </p:nvSpPr>
        <p:spPr>
          <a:xfrm>
            <a:off x="1255751" y="4398512"/>
            <a:ext cx="822960" cy="33539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6</a:t>
            </a:r>
          </a:p>
        </p:txBody>
      </p:sp>
      <p:sp>
        <p:nvSpPr>
          <p:cNvPr id="86" name="TextBox 85">
            <a:extLst>
              <a:ext uri="{FF2B5EF4-FFF2-40B4-BE49-F238E27FC236}">
                <a16:creationId xmlns:a16="http://schemas.microsoft.com/office/drawing/2014/main" id="{AEC5A2B8-ACEF-4869-B434-FF6C091397C0}"/>
              </a:ext>
            </a:extLst>
          </p:cNvPr>
          <p:cNvSpPr txBox="1"/>
          <p:nvPr/>
        </p:nvSpPr>
        <p:spPr>
          <a:xfrm>
            <a:off x="2106365" y="4398512"/>
            <a:ext cx="822960" cy="33539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4</a:t>
            </a:r>
          </a:p>
        </p:txBody>
      </p:sp>
      <p:cxnSp>
        <p:nvCxnSpPr>
          <p:cNvPr id="87" name="Straight Connector 86">
            <a:extLst>
              <a:ext uri="{FF2B5EF4-FFF2-40B4-BE49-F238E27FC236}">
                <a16:creationId xmlns:a16="http://schemas.microsoft.com/office/drawing/2014/main" id="{4E004E8B-2AC1-4C05-A420-997698C0BB39}"/>
              </a:ext>
            </a:extLst>
          </p:cNvPr>
          <p:cNvCxnSpPr>
            <a:cxnSpLocks/>
          </p:cNvCxnSpPr>
          <p:nvPr/>
        </p:nvCxnSpPr>
        <p:spPr>
          <a:xfrm>
            <a:off x="1255751" y="4396568"/>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E6C6CB8-51EC-4B1F-9711-878ECF10CEF2}"/>
              </a:ext>
            </a:extLst>
          </p:cNvPr>
          <p:cNvCxnSpPr>
            <a:cxnSpLocks/>
          </p:cNvCxnSpPr>
          <p:nvPr/>
        </p:nvCxnSpPr>
        <p:spPr>
          <a:xfrm>
            <a:off x="2092621" y="3964002"/>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F801805-6F96-4C62-BF5B-829BA8C1B0C8}"/>
              </a:ext>
            </a:extLst>
          </p:cNvPr>
          <p:cNvCxnSpPr>
            <a:cxnSpLocks/>
          </p:cNvCxnSpPr>
          <p:nvPr/>
        </p:nvCxnSpPr>
        <p:spPr>
          <a:xfrm>
            <a:off x="2932973" y="3964002"/>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10C58169-D2D7-4336-8CD8-5882C6D86D48}"/>
              </a:ext>
            </a:extLst>
          </p:cNvPr>
          <p:cNvSpPr txBox="1"/>
          <p:nvPr/>
        </p:nvSpPr>
        <p:spPr>
          <a:xfrm>
            <a:off x="1280399" y="5320696"/>
            <a:ext cx="755883" cy="421428"/>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91" name="TextBox 90">
            <a:extLst>
              <a:ext uri="{FF2B5EF4-FFF2-40B4-BE49-F238E27FC236}">
                <a16:creationId xmlns:a16="http://schemas.microsoft.com/office/drawing/2014/main" id="{36770685-231E-4356-B159-353F087C730C}"/>
              </a:ext>
            </a:extLst>
          </p:cNvPr>
          <p:cNvSpPr txBox="1"/>
          <p:nvPr/>
        </p:nvSpPr>
        <p:spPr>
          <a:xfrm>
            <a:off x="2045966" y="5322581"/>
            <a:ext cx="732072" cy="41963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92" name="TextBox 91">
            <a:extLst>
              <a:ext uri="{FF2B5EF4-FFF2-40B4-BE49-F238E27FC236}">
                <a16:creationId xmlns:a16="http://schemas.microsoft.com/office/drawing/2014/main" id="{1447A4A1-108E-456F-8322-849A946E9454}"/>
              </a:ext>
            </a:extLst>
          </p:cNvPr>
          <p:cNvSpPr txBox="1"/>
          <p:nvPr/>
        </p:nvSpPr>
        <p:spPr>
          <a:xfrm>
            <a:off x="2800259" y="5322581"/>
            <a:ext cx="977501" cy="41963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 Annualized</a:t>
            </a:r>
            <a:endParaRPr kumimoji="0" lang="en-US" sz="9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93" name="TextBox 92">
            <a:extLst>
              <a:ext uri="{FF2B5EF4-FFF2-40B4-BE49-F238E27FC236}">
                <a16:creationId xmlns:a16="http://schemas.microsoft.com/office/drawing/2014/main" id="{FC542D7D-9B84-4A01-91D3-89B211CC317E}"/>
              </a:ext>
            </a:extLst>
          </p:cNvPr>
          <p:cNvSpPr txBox="1"/>
          <p:nvPr/>
        </p:nvSpPr>
        <p:spPr>
          <a:xfrm>
            <a:off x="2802145" y="5732486"/>
            <a:ext cx="953787" cy="35152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2,118</a:t>
            </a:r>
          </a:p>
        </p:txBody>
      </p:sp>
      <p:sp>
        <p:nvSpPr>
          <p:cNvPr id="94" name="TextBox 93">
            <a:extLst>
              <a:ext uri="{FF2B5EF4-FFF2-40B4-BE49-F238E27FC236}">
                <a16:creationId xmlns:a16="http://schemas.microsoft.com/office/drawing/2014/main" id="{4FADC839-B511-4A92-8BCE-BB9D785D8A31}"/>
              </a:ext>
            </a:extLst>
          </p:cNvPr>
          <p:cNvSpPr txBox="1"/>
          <p:nvPr/>
        </p:nvSpPr>
        <p:spPr>
          <a:xfrm>
            <a:off x="1280399" y="5732486"/>
            <a:ext cx="738984" cy="35152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3,052</a:t>
            </a:r>
          </a:p>
        </p:txBody>
      </p:sp>
      <p:sp>
        <p:nvSpPr>
          <p:cNvPr id="95" name="TextBox 94">
            <a:extLst>
              <a:ext uri="{FF2B5EF4-FFF2-40B4-BE49-F238E27FC236}">
                <a16:creationId xmlns:a16="http://schemas.microsoft.com/office/drawing/2014/main" id="{AEC5A2B8-ACEF-4869-B434-FF6C091397C0}"/>
              </a:ext>
            </a:extLst>
          </p:cNvPr>
          <p:cNvSpPr txBox="1"/>
          <p:nvPr/>
        </p:nvSpPr>
        <p:spPr>
          <a:xfrm>
            <a:off x="2045966" y="5732486"/>
            <a:ext cx="715566" cy="35152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2,761</a:t>
            </a:r>
          </a:p>
        </p:txBody>
      </p:sp>
      <p:cxnSp>
        <p:nvCxnSpPr>
          <p:cNvPr id="96" name="Straight Connector 95">
            <a:extLst>
              <a:ext uri="{FF2B5EF4-FFF2-40B4-BE49-F238E27FC236}">
                <a16:creationId xmlns:a16="http://schemas.microsoft.com/office/drawing/2014/main" id="{4E004E8B-2AC1-4C05-A420-997698C0BB39}"/>
              </a:ext>
            </a:extLst>
          </p:cNvPr>
          <p:cNvCxnSpPr>
            <a:cxnSpLocks/>
          </p:cNvCxnSpPr>
          <p:nvPr/>
        </p:nvCxnSpPr>
        <p:spPr>
          <a:xfrm>
            <a:off x="1297651" y="5732486"/>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E6C6CB8-51EC-4B1F-9711-878ECF10CEF2}"/>
              </a:ext>
            </a:extLst>
          </p:cNvPr>
          <p:cNvCxnSpPr>
            <a:cxnSpLocks/>
          </p:cNvCxnSpPr>
          <p:nvPr/>
        </p:nvCxnSpPr>
        <p:spPr>
          <a:xfrm>
            <a:off x="2023959" y="5306539"/>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CF801805-6F96-4C62-BF5B-829BA8C1B0C8}"/>
              </a:ext>
            </a:extLst>
          </p:cNvPr>
          <p:cNvCxnSpPr>
            <a:cxnSpLocks/>
          </p:cNvCxnSpPr>
          <p:nvPr/>
        </p:nvCxnSpPr>
        <p:spPr>
          <a:xfrm>
            <a:off x="2770698" y="5306539"/>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1" name="Picture 10"/>
          <p:cNvPicPr>
            <a:picLocks/>
          </p:cNvPicPr>
          <p:nvPr/>
        </p:nvPicPr>
        <p:blipFill>
          <a:blip r:embed="rId8"/>
          <a:stretch>
            <a:fillRect/>
          </a:stretch>
        </p:blipFill>
        <p:spPr>
          <a:xfrm>
            <a:off x="226103" y="5320696"/>
            <a:ext cx="807119" cy="807119"/>
          </a:xfrm>
          <a:prstGeom prst="rect">
            <a:avLst/>
          </a:prstGeom>
        </p:spPr>
      </p:pic>
      <p:pic>
        <p:nvPicPr>
          <p:cNvPr id="12" name="Picture 11"/>
          <p:cNvPicPr>
            <a:picLocks/>
          </p:cNvPicPr>
          <p:nvPr/>
        </p:nvPicPr>
        <p:blipFill>
          <a:blip r:embed="rId9"/>
          <a:stretch>
            <a:fillRect/>
          </a:stretch>
        </p:blipFill>
        <p:spPr>
          <a:xfrm>
            <a:off x="286981" y="4043749"/>
            <a:ext cx="662309" cy="662309"/>
          </a:xfrm>
          <a:prstGeom prst="rect">
            <a:avLst/>
          </a:prstGeom>
        </p:spPr>
      </p:pic>
      <p:pic>
        <p:nvPicPr>
          <p:cNvPr id="14" name="Picture 13"/>
          <p:cNvPicPr>
            <a:picLocks/>
          </p:cNvPicPr>
          <p:nvPr/>
        </p:nvPicPr>
        <p:blipFill>
          <a:blip r:embed="rId10"/>
          <a:stretch>
            <a:fillRect/>
          </a:stretch>
        </p:blipFill>
        <p:spPr>
          <a:xfrm>
            <a:off x="4085244" y="3660272"/>
            <a:ext cx="793033" cy="793033"/>
          </a:xfrm>
          <a:prstGeom prst="rect">
            <a:avLst/>
          </a:prstGeom>
        </p:spPr>
      </p:pic>
      <p:pic>
        <p:nvPicPr>
          <p:cNvPr id="15" name="Picture 14"/>
          <p:cNvPicPr>
            <a:picLocks/>
          </p:cNvPicPr>
          <p:nvPr/>
        </p:nvPicPr>
        <p:blipFill>
          <a:blip r:embed="rId11"/>
          <a:stretch>
            <a:fillRect/>
          </a:stretch>
        </p:blipFill>
        <p:spPr>
          <a:xfrm>
            <a:off x="7560224" y="3614971"/>
            <a:ext cx="654688" cy="654688"/>
          </a:xfrm>
          <a:prstGeom prst="rect">
            <a:avLst/>
          </a:prstGeom>
        </p:spPr>
      </p:pic>
      <p:sp>
        <p:nvSpPr>
          <p:cNvPr id="99" name="TextBox 98">
            <a:extLst>
              <a:ext uri="{FF2B5EF4-FFF2-40B4-BE49-F238E27FC236}">
                <a16:creationId xmlns:a16="http://schemas.microsoft.com/office/drawing/2014/main" id="{10C58169-D2D7-4336-8CD8-5882C6D86D48}"/>
              </a:ext>
            </a:extLst>
          </p:cNvPr>
          <p:cNvSpPr txBox="1"/>
          <p:nvPr/>
        </p:nvSpPr>
        <p:spPr>
          <a:xfrm>
            <a:off x="4172581" y="4583807"/>
            <a:ext cx="822960" cy="421428"/>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100" name="TextBox 99">
            <a:extLst>
              <a:ext uri="{FF2B5EF4-FFF2-40B4-BE49-F238E27FC236}">
                <a16:creationId xmlns:a16="http://schemas.microsoft.com/office/drawing/2014/main" id="{36770685-231E-4356-B159-353F087C730C}"/>
              </a:ext>
            </a:extLst>
          </p:cNvPr>
          <p:cNvSpPr txBox="1"/>
          <p:nvPr/>
        </p:nvSpPr>
        <p:spPr>
          <a:xfrm>
            <a:off x="4940342" y="4585692"/>
            <a:ext cx="928274" cy="41963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101" name="TextBox 100">
            <a:extLst>
              <a:ext uri="{FF2B5EF4-FFF2-40B4-BE49-F238E27FC236}">
                <a16:creationId xmlns:a16="http://schemas.microsoft.com/office/drawing/2014/main" id="{1447A4A1-108E-456F-8322-849A946E9454}"/>
              </a:ext>
            </a:extLst>
          </p:cNvPr>
          <p:cNvSpPr txBox="1"/>
          <p:nvPr/>
        </p:nvSpPr>
        <p:spPr>
          <a:xfrm>
            <a:off x="5875927" y="4585692"/>
            <a:ext cx="837957" cy="41963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 </a:t>
            </a:r>
            <a:r>
              <a:rPr kumimoji="0" lang="en-US" sz="1050" b="0" i="0" u="none" strike="noStrike" kern="1200" cap="none" spc="-50" normalizeH="0" baseline="0" noProof="0" dirty="0">
                <a:ln>
                  <a:noFill/>
                </a:ln>
                <a:solidFill>
                  <a:srgbClr val="788287"/>
                </a:solidFill>
                <a:effectLst/>
                <a:uLnTx/>
                <a:uFillTx/>
                <a:latin typeface="Franklin Gothic Book"/>
                <a:ea typeface="+mn-ea"/>
                <a:cs typeface="+mn-cs"/>
              </a:rPr>
              <a:t>Annualized</a:t>
            </a:r>
          </a:p>
        </p:txBody>
      </p:sp>
      <p:sp>
        <p:nvSpPr>
          <p:cNvPr id="102" name="TextBox 101">
            <a:extLst>
              <a:ext uri="{FF2B5EF4-FFF2-40B4-BE49-F238E27FC236}">
                <a16:creationId xmlns:a16="http://schemas.microsoft.com/office/drawing/2014/main" id="{FC542D7D-9B84-4A01-91D3-89B211CC317E}"/>
              </a:ext>
            </a:extLst>
          </p:cNvPr>
          <p:cNvSpPr txBox="1"/>
          <p:nvPr/>
        </p:nvSpPr>
        <p:spPr>
          <a:xfrm>
            <a:off x="5846297" y="4995597"/>
            <a:ext cx="856046" cy="35152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00000"/>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FFC000"/>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$5,275</a:t>
            </a:r>
            <a:endPar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endParaRPr>
          </a:p>
        </p:txBody>
      </p:sp>
      <p:sp>
        <p:nvSpPr>
          <p:cNvPr id="103" name="TextBox 102">
            <a:extLst>
              <a:ext uri="{FF2B5EF4-FFF2-40B4-BE49-F238E27FC236}">
                <a16:creationId xmlns:a16="http://schemas.microsoft.com/office/drawing/2014/main" id="{4FADC839-B511-4A92-8BCE-BB9D785D8A31}"/>
              </a:ext>
            </a:extLst>
          </p:cNvPr>
          <p:cNvSpPr txBox="1"/>
          <p:nvPr/>
        </p:nvSpPr>
        <p:spPr>
          <a:xfrm>
            <a:off x="4172581" y="4995597"/>
            <a:ext cx="822960" cy="35152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$9,527</a:t>
            </a:r>
          </a:p>
        </p:txBody>
      </p:sp>
      <p:sp>
        <p:nvSpPr>
          <p:cNvPr id="104" name="TextBox 103">
            <a:extLst>
              <a:ext uri="{FF2B5EF4-FFF2-40B4-BE49-F238E27FC236}">
                <a16:creationId xmlns:a16="http://schemas.microsoft.com/office/drawing/2014/main" id="{AEC5A2B8-ACEF-4869-B434-FF6C091397C0}"/>
              </a:ext>
            </a:extLst>
          </p:cNvPr>
          <p:cNvSpPr txBox="1"/>
          <p:nvPr/>
        </p:nvSpPr>
        <p:spPr>
          <a:xfrm>
            <a:off x="4931011" y="4995597"/>
            <a:ext cx="928274" cy="35152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$15,000</a:t>
            </a:r>
          </a:p>
        </p:txBody>
      </p:sp>
      <p:cxnSp>
        <p:nvCxnSpPr>
          <p:cNvPr id="105" name="Straight Connector 104">
            <a:extLst>
              <a:ext uri="{FF2B5EF4-FFF2-40B4-BE49-F238E27FC236}">
                <a16:creationId xmlns:a16="http://schemas.microsoft.com/office/drawing/2014/main" id="{4E004E8B-2AC1-4C05-A420-997698C0BB39}"/>
              </a:ext>
            </a:extLst>
          </p:cNvPr>
          <p:cNvCxnSpPr>
            <a:cxnSpLocks/>
          </p:cNvCxnSpPr>
          <p:nvPr/>
        </p:nvCxnSpPr>
        <p:spPr>
          <a:xfrm flipV="1">
            <a:off x="4192037" y="4995597"/>
            <a:ext cx="2517433" cy="9638"/>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E6C6CB8-51EC-4B1F-9711-878ECF10CEF2}"/>
              </a:ext>
            </a:extLst>
          </p:cNvPr>
          <p:cNvCxnSpPr>
            <a:cxnSpLocks/>
          </p:cNvCxnSpPr>
          <p:nvPr/>
        </p:nvCxnSpPr>
        <p:spPr>
          <a:xfrm>
            <a:off x="4923884" y="4589106"/>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F801805-6F96-4C62-BF5B-829BA8C1B0C8}"/>
              </a:ext>
            </a:extLst>
          </p:cNvPr>
          <p:cNvCxnSpPr>
            <a:cxnSpLocks/>
          </p:cNvCxnSpPr>
          <p:nvPr/>
        </p:nvCxnSpPr>
        <p:spPr>
          <a:xfrm>
            <a:off x="5842060" y="4589106"/>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A24E745D-3280-4AE7-B0F5-2335B2A775E0}"/>
              </a:ext>
            </a:extLst>
          </p:cNvPr>
          <p:cNvSpPr txBox="1"/>
          <p:nvPr/>
        </p:nvSpPr>
        <p:spPr>
          <a:xfrm>
            <a:off x="4202222" y="4352151"/>
            <a:ext cx="257513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annual fund contributions</a:t>
            </a:r>
          </a:p>
        </p:txBody>
      </p:sp>
      <p:sp>
        <p:nvSpPr>
          <p:cNvPr id="109" name="Rounded Rectangle 108"/>
          <p:cNvSpPr/>
          <p:nvPr/>
        </p:nvSpPr>
        <p:spPr>
          <a:xfrm>
            <a:off x="5109127" y="5463719"/>
            <a:ext cx="1460715" cy="59663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21" name="TextBox 20"/>
          <p:cNvSpPr txBox="1"/>
          <p:nvPr/>
        </p:nvSpPr>
        <p:spPr>
          <a:xfrm>
            <a:off x="4223553" y="5444551"/>
            <a:ext cx="914400" cy="68326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5ACAF">
                    <a:lumMod val="75000"/>
                  </a:srgbClr>
                </a:solidFill>
                <a:effectLst/>
                <a:uLnTx/>
                <a:uFillTx/>
                <a:latin typeface="Franklin Gothic Book"/>
                <a:ea typeface="+mn-ea"/>
                <a:cs typeface="+mn-cs"/>
              </a:rPr>
              <a:t>Fund Balance through SEP’21</a:t>
            </a:r>
          </a:p>
        </p:txBody>
      </p:sp>
      <p:sp>
        <p:nvSpPr>
          <p:cNvPr id="27" name="TextBox 26"/>
          <p:cNvSpPr txBox="1"/>
          <p:nvPr/>
        </p:nvSpPr>
        <p:spPr>
          <a:xfrm>
            <a:off x="5169398" y="5515674"/>
            <a:ext cx="136899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lumMod val="85000"/>
                  </a:prstClr>
                </a:solidFill>
                <a:effectLst/>
                <a:uLnTx/>
                <a:uFillTx/>
                <a:latin typeface="Arial Narrow" panose="020B0606020202030204" pitchFamily="34" charset="0"/>
                <a:ea typeface="+mn-ea"/>
                <a:cs typeface="+mn-cs"/>
              </a:rPr>
              <a:t>$26,376</a:t>
            </a:r>
          </a:p>
        </p:txBody>
      </p:sp>
      <p:pic>
        <p:nvPicPr>
          <p:cNvPr id="29" name="Picture 28"/>
          <p:cNvPicPr>
            <a:picLocks/>
          </p:cNvPicPr>
          <p:nvPr/>
        </p:nvPicPr>
        <p:blipFill>
          <a:blip r:embed="rId12"/>
          <a:stretch>
            <a:fillRect/>
          </a:stretch>
        </p:blipFill>
        <p:spPr>
          <a:xfrm>
            <a:off x="272466" y="1209816"/>
            <a:ext cx="879626" cy="881333"/>
          </a:xfrm>
          <a:prstGeom prst="rect">
            <a:avLst/>
          </a:prstGeom>
        </p:spPr>
      </p:pic>
      <p:pic>
        <p:nvPicPr>
          <p:cNvPr id="33" name="Picture 32"/>
          <p:cNvPicPr>
            <a:picLocks/>
          </p:cNvPicPr>
          <p:nvPr/>
        </p:nvPicPr>
        <p:blipFill>
          <a:blip r:embed="rId13"/>
          <a:stretch>
            <a:fillRect/>
          </a:stretch>
        </p:blipFill>
        <p:spPr>
          <a:xfrm>
            <a:off x="4270227" y="1346194"/>
            <a:ext cx="873382" cy="873382"/>
          </a:xfrm>
          <a:prstGeom prst="rect">
            <a:avLst/>
          </a:prstGeom>
        </p:spPr>
      </p:pic>
      <p:pic>
        <p:nvPicPr>
          <p:cNvPr id="44" name="Picture 43"/>
          <p:cNvPicPr>
            <a:picLocks/>
          </p:cNvPicPr>
          <p:nvPr/>
        </p:nvPicPr>
        <p:blipFill>
          <a:blip r:embed="rId14"/>
          <a:stretch>
            <a:fillRect/>
          </a:stretch>
        </p:blipFill>
        <p:spPr>
          <a:xfrm>
            <a:off x="8179904" y="1041092"/>
            <a:ext cx="1345511" cy="1676402"/>
          </a:xfrm>
          <a:prstGeom prst="rect">
            <a:avLst/>
          </a:prstGeom>
        </p:spPr>
      </p:pic>
      <p:pic>
        <p:nvPicPr>
          <p:cNvPr id="48" name="Picture 47"/>
          <p:cNvPicPr>
            <a:picLocks/>
          </p:cNvPicPr>
          <p:nvPr/>
        </p:nvPicPr>
        <p:blipFill>
          <a:blip r:embed="rId15"/>
          <a:stretch>
            <a:fillRect/>
          </a:stretch>
        </p:blipFill>
        <p:spPr>
          <a:xfrm rot="19125084">
            <a:off x="8325753" y="1472418"/>
            <a:ext cx="568201" cy="568201"/>
          </a:xfrm>
          <a:prstGeom prst="rect">
            <a:avLst/>
          </a:prstGeom>
        </p:spPr>
      </p:pic>
      <p:sp>
        <p:nvSpPr>
          <p:cNvPr id="110" name="Rounded Rectangle 109"/>
          <p:cNvSpPr/>
          <p:nvPr/>
        </p:nvSpPr>
        <p:spPr>
          <a:xfrm>
            <a:off x="10836090" y="2386393"/>
            <a:ext cx="890038" cy="796074"/>
          </a:xfrm>
          <a:prstGeom prst="roundRect">
            <a:avLst/>
          </a:prstGeom>
          <a:solidFill>
            <a:srgbClr val="A5A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1" name="TextBox 110"/>
          <p:cNvSpPr txBox="1"/>
          <p:nvPr/>
        </p:nvSpPr>
        <p:spPr>
          <a:xfrm>
            <a:off x="9010772" y="2761161"/>
            <a:ext cx="911902" cy="486287"/>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5ACAF">
                    <a:lumMod val="75000"/>
                  </a:srgbClr>
                </a:solidFill>
                <a:effectLst/>
                <a:uLnTx/>
                <a:uFillTx/>
                <a:latin typeface="Franklin Gothic Book"/>
                <a:ea typeface="+mn-ea"/>
                <a:cs typeface="+mn-cs"/>
              </a:rPr>
              <a:t>Counts</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5ACAF">
                    <a:lumMod val="75000"/>
                  </a:srgbClr>
                </a:solidFill>
                <a:effectLst/>
                <a:uLnTx/>
                <a:uFillTx/>
                <a:latin typeface="Franklin Gothic Book"/>
                <a:ea typeface="+mn-ea"/>
                <a:cs typeface="+mn-cs"/>
              </a:rPr>
              <a:t>OCT’21</a:t>
            </a:r>
          </a:p>
        </p:txBody>
      </p:sp>
      <p:sp>
        <p:nvSpPr>
          <p:cNvPr id="4" name="TextBox 3"/>
          <p:cNvSpPr txBox="1"/>
          <p:nvPr/>
        </p:nvSpPr>
        <p:spPr>
          <a:xfrm>
            <a:off x="10836091" y="2456498"/>
            <a:ext cx="8900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lumMod val="85000"/>
                  </a:prstClr>
                </a:solidFill>
                <a:effectLst/>
                <a:uLnTx/>
                <a:uFillTx/>
                <a:latin typeface="Arial Narrow" panose="020B0606020202030204" pitchFamily="34" charset="0"/>
                <a:ea typeface="+mn-ea"/>
                <a:cs typeface="+mn-cs"/>
              </a:rPr>
              <a:t>139</a:t>
            </a:r>
          </a:p>
        </p:txBody>
      </p:sp>
      <p:sp>
        <p:nvSpPr>
          <p:cNvPr id="6" name="TextBox 5"/>
          <p:cNvSpPr txBox="1"/>
          <p:nvPr/>
        </p:nvSpPr>
        <p:spPr>
          <a:xfrm>
            <a:off x="10847835" y="2089921"/>
            <a:ext cx="8782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5ACAF">
                    <a:lumMod val="75000"/>
                  </a:srgbClr>
                </a:solidFill>
                <a:effectLst/>
                <a:uLnTx/>
                <a:uFillTx/>
                <a:latin typeface="Franklin Gothic Book"/>
                <a:ea typeface="+mn-ea"/>
                <a:cs typeface="+mn-cs"/>
              </a:rPr>
              <a:t>CL4</a:t>
            </a:r>
          </a:p>
        </p:txBody>
      </p:sp>
      <p:sp>
        <p:nvSpPr>
          <p:cNvPr id="112" name="Rounded Rectangle 111"/>
          <p:cNvSpPr/>
          <p:nvPr/>
        </p:nvSpPr>
        <p:spPr>
          <a:xfrm>
            <a:off x="9888293" y="2389543"/>
            <a:ext cx="890038" cy="796074"/>
          </a:xfrm>
          <a:prstGeom prst="roundRect">
            <a:avLst/>
          </a:prstGeom>
          <a:solidFill>
            <a:srgbClr val="A5A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3" name="TextBox 112"/>
          <p:cNvSpPr txBox="1"/>
          <p:nvPr/>
        </p:nvSpPr>
        <p:spPr>
          <a:xfrm>
            <a:off x="9888294" y="2459648"/>
            <a:ext cx="8900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lumMod val="85000"/>
                  </a:prstClr>
                </a:solidFill>
                <a:effectLst/>
                <a:uLnTx/>
                <a:uFillTx/>
                <a:latin typeface="Arial Narrow" panose="020B0606020202030204" pitchFamily="34" charset="0"/>
                <a:ea typeface="+mn-ea"/>
                <a:cs typeface="+mn-cs"/>
              </a:rPr>
              <a:t>177</a:t>
            </a:r>
          </a:p>
        </p:txBody>
      </p:sp>
      <p:sp>
        <p:nvSpPr>
          <p:cNvPr id="114" name="TextBox 113"/>
          <p:cNvSpPr txBox="1"/>
          <p:nvPr/>
        </p:nvSpPr>
        <p:spPr>
          <a:xfrm>
            <a:off x="9888292" y="2089921"/>
            <a:ext cx="89003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5ACAF">
                    <a:lumMod val="75000"/>
                  </a:srgbClr>
                </a:solidFill>
                <a:effectLst/>
                <a:uLnTx/>
                <a:uFillTx/>
                <a:latin typeface="Franklin Gothic Book"/>
                <a:ea typeface="+mn-ea"/>
                <a:cs typeface="+mn-cs"/>
              </a:rPr>
              <a:t>CL3</a:t>
            </a:r>
          </a:p>
        </p:txBody>
      </p:sp>
      <p:sp>
        <p:nvSpPr>
          <p:cNvPr id="115" name="TextBox 114">
            <a:extLst>
              <a:ext uri="{FF2B5EF4-FFF2-40B4-BE49-F238E27FC236}">
                <a16:creationId xmlns:a16="http://schemas.microsoft.com/office/drawing/2014/main" id="{68E81529-2267-4562-B99E-00951F78DDF0}"/>
              </a:ext>
            </a:extLst>
          </p:cNvPr>
          <p:cNvSpPr txBox="1"/>
          <p:nvPr/>
        </p:nvSpPr>
        <p:spPr>
          <a:xfrm>
            <a:off x="9539696" y="3686763"/>
            <a:ext cx="812571" cy="411480"/>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FY20/21 </a:t>
            </a:r>
            <a:r>
              <a:rPr kumimoji="0" lang="en-US" sz="1100" b="0" i="0" u="none" strike="noStrike" kern="1200" cap="none" spc="0" normalizeH="0" baseline="0" noProof="0" dirty="0">
                <a:ln>
                  <a:noFill/>
                </a:ln>
                <a:solidFill>
                  <a:srgbClr val="788287"/>
                </a:solidFill>
                <a:effectLst/>
                <a:uLnTx/>
                <a:uFillTx/>
                <a:latin typeface="Arial Narrow" panose="020B0606020202030204" pitchFamily="34" charset="0"/>
                <a:ea typeface="+mn-ea"/>
                <a:cs typeface="+mn-cs"/>
              </a:rPr>
              <a:t>Baseline</a:t>
            </a:r>
          </a:p>
        </p:txBody>
      </p:sp>
      <p:sp>
        <p:nvSpPr>
          <p:cNvPr id="116" name="TextBox 115">
            <a:extLst>
              <a:ext uri="{FF2B5EF4-FFF2-40B4-BE49-F238E27FC236}">
                <a16:creationId xmlns:a16="http://schemas.microsoft.com/office/drawing/2014/main" id="{D1A064BA-4547-4A9B-B685-A9E04904E997}"/>
              </a:ext>
            </a:extLst>
          </p:cNvPr>
          <p:cNvSpPr txBox="1"/>
          <p:nvPr/>
        </p:nvSpPr>
        <p:spPr>
          <a:xfrm>
            <a:off x="10359026" y="3686763"/>
            <a:ext cx="822960" cy="411480"/>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117" name="TextBox 116">
            <a:extLst>
              <a:ext uri="{FF2B5EF4-FFF2-40B4-BE49-F238E27FC236}">
                <a16:creationId xmlns:a16="http://schemas.microsoft.com/office/drawing/2014/main" id="{3373D831-FC24-4A84-B31E-332DB576D7BF}"/>
              </a:ext>
            </a:extLst>
          </p:cNvPr>
          <p:cNvSpPr txBox="1"/>
          <p:nvPr/>
        </p:nvSpPr>
        <p:spPr>
          <a:xfrm>
            <a:off x="11185633" y="3686763"/>
            <a:ext cx="822960" cy="411480"/>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p:txBody>
      </p:sp>
      <p:sp>
        <p:nvSpPr>
          <p:cNvPr id="118" name="TextBox 117">
            <a:extLst>
              <a:ext uri="{FF2B5EF4-FFF2-40B4-BE49-F238E27FC236}">
                <a16:creationId xmlns:a16="http://schemas.microsoft.com/office/drawing/2014/main" id="{5AD237BD-0BD3-47CB-9F61-3FDF347834CD}"/>
              </a:ext>
            </a:extLst>
          </p:cNvPr>
          <p:cNvSpPr txBox="1"/>
          <p:nvPr/>
        </p:nvSpPr>
        <p:spPr>
          <a:xfrm>
            <a:off x="11185633" y="4116981"/>
            <a:ext cx="822960" cy="32569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9900"/>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5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pending</a:t>
            </a:r>
          </a:p>
        </p:txBody>
      </p:sp>
      <p:sp>
        <p:nvSpPr>
          <p:cNvPr id="119" name="TextBox 118">
            <a:extLst>
              <a:ext uri="{FF2B5EF4-FFF2-40B4-BE49-F238E27FC236}">
                <a16:creationId xmlns:a16="http://schemas.microsoft.com/office/drawing/2014/main" id="{58ABE70F-0B1C-4F39-802F-0C0EBDFE6F70}"/>
              </a:ext>
            </a:extLst>
          </p:cNvPr>
          <p:cNvSpPr txBox="1"/>
          <p:nvPr/>
        </p:nvSpPr>
        <p:spPr>
          <a:xfrm>
            <a:off x="9508412" y="4116981"/>
            <a:ext cx="822960" cy="32569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N/A</a:t>
            </a:r>
          </a:p>
        </p:txBody>
      </p:sp>
      <p:sp>
        <p:nvSpPr>
          <p:cNvPr id="120" name="TextBox 119">
            <a:extLst>
              <a:ext uri="{FF2B5EF4-FFF2-40B4-BE49-F238E27FC236}">
                <a16:creationId xmlns:a16="http://schemas.microsoft.com/office/drawing/2014/main" id="{6FD66598-3DB7-41EB-A983-6ED812A34728}"/>
              </a:ext>
            </a:extLst>
          </p:cNvPr>
          <p:cNvSpPr txBox="1"/>
          <p:nvPr/>
        </p:nvSpPr>
        <p:spPr>
          <a:xfrm>
            <a:off x="10359026" y="4116981"/>
            <a:ext cx="822960" cy="32569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 50.0%</a:t>
            </a:r>
          </a:p>
        </p:txBody>
      </p:sp>
      <p:cxnSp>
        <p:nvCxnSpPr>
          <p:cNvPr id="121" name="Straight Connector 120">
            <a:extLst>
              <a:ext uri="{FF2B5EF4-FFF2-40B4-BE49-F238E27FC236}">
                <a16:creationId xmlns:a16="http://schemas.microsoft.com/office/drawing/2014/main" id="{93D2712C-A2B2-4E48-9E51-64E06539A588}"/>
              </a:ext>
            </a:extLst>
          </p:cNvPr>
          <p:cNvCxnSpPr>
            <a:cxnSpLocks/>
          </p:cNvCxnSpPr>
          <p:nvPr/>
        </p:nvCxnSpPr>
        <p:spPr>
          <a:xfrm flipV="1">
            <a:off x="8708065" y="4107319"/>
            <a:ext cx="3300528" cy="1944"/>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7C30697-DD6C-4124-BF04-58C853CA663A}"/>
              </a:ext>
            </a:extLst>
          </p:cNvPr>
          <p:cNvCxnSpPr>
            <a:cxnSpLocks/>
          </p:cNvCxnSpPr>
          <p:nvPr/>
        </p:nvCxnSpPr>
        <p:spPr>
          <a:xfrm>
            <a:off x="10355915" y="3685386"/>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DFEF86D-8249-4C4B-9194-EE81148F8D8A}"/>
              </a:ext>
            </a:extLst>
          </p:cNvPr>
          <p:cNvCxnSpPr>
            <a:cxnSpLocks/>
          </p:cNvCxnSpPr>
          <p:nvPr/>
        </p:nvCxnSpPr>
        <p:spPr>
          <a:xfrm>
            <a:off x="11185634" y="3685386"/>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A24E745D-3280-4AE7-B0F5-2335B2A775E0}"/>
              </a:ext>
            </a:extLst>
          </p:cNvPr>
          <p:cNvSpPr txBox="1"/>
          <p:nvPr/>
        </p:nvSpPr>
        <p:spPr>
          <a:xfrm>
            <a:off x="8718422" y="4389118"/>
            <a:ext cx="335407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A5ACAF">
                    <a:lumMod val="75000"/>
                  </a:srgbClr>
                </a:solidFill>
                <a:effectLst/>
                <a:uLnTx/>
                <a:uFillTx/>
                <a:latin typeface="Franklin Gothic Book"/>
                <a:ea typeface="+mn-ea"/>
                <a:cs typeface="+mn-cs"/>
              </a:rPr>
              <a:t>% of units outperforming benchmark in 3+ categories</a:t>
            </a:r>
          </a:p>
        </p:txBody>
      </p:sp>
      <p:cxnSp>
        <p:nvCxnSpPr>
          <p:cNvPr id="125" name="Straight Connector 124">
            <a:extLst>
              <a:ext uri="{FF2B5EF4-FFF2-40B4-BE49-F238E27FC236}">
                <a16:creationId xmlns:a16="http://schemas.microsoft.com/office/drawing/2014/main" id="{D7C30697-DD6C-4124-BF04-58C853CA663A}"/>
              </a:ext>
            </a:extLst>
          </p:cNvPr>
          <p:cNvCxnSpPr>
            <a:cxnSpLocks/>
          </p:cNvCxnSpPr>
          <p:nvPr/>
        </p:nvCxnSpPr>
        <p:spPr>
          <a:xfrm>
            <a:off x="9536048" y="3685386"/>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68E81529-2267-4562-B99E-00951F78DDF0}"/>
              </a:ext>
            </a:extLst>
          </p:cNvPr>
          <p:cNvSpPr txBox="1"/>
          <p:nvPr/>
        </p:nvSpPr>
        <p:spPr>
          <a:xfrm>
            <a:off x="8757878" y="3686763"/>
            <a:ext cx="778190" cy="411480"/>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FY19 </a:t>
            </a:r>
            <a:r>
              <a:rPr kumimoji="0" lang="en-US" sz="1100" b="0" i="0" u="none" strike="noStrike" kern="1200" cap="none" spc="0" normalizeH="0" baseline="0" noProof="0" dirty="0">
                <a:ln>
                  <a:noFill/>
                </a:ln>
                <a:solidFill>
                  <a:srgbClr val="788287"/>
                </a:solidFill>
                <a:effectLst/>
                <a:uLnTx/>
                <a:uFillTx/>
                <a:latin typeface="Arial Narrow" panose="020B0606020202030204" pitchFamily="34" charset="0"/>
                <a:ea typeface="+mn-ea"/>
                <a:cs typeface="+mn-cs"/>
              </a:rPr>
              <a:t>Baseline</a:t>
            </a:r>
          </a:p>
        </p:txBody>
      </p:sp>
      <p:sp>
        <p:nvSpPr>
          <p:cNvPr id="127" name="TextBox 126">
            <a:extLst>
              <a:ext uri="{FF2B5EF4-FFF2-40B4-BE49-F238E27FC236}">
                <a16:creationId xmlns:a16="http://schemas.microsoft.com/office/drawing/2014/main" id="{58ABE70F-0B1C-4F39-802F-0C0EBDFE6F70}"/>
              </a:ext>
            </a:extLst>
          </p:cNvPr>
          <p:cNvSpPr txBox="1"/>
          <p:nvPr/>
        </p:nvSpPr>
        <p:spPr>
          <a:xfrm>
            <a:off x="8741569" y="4098243"/>
            <a:ext cx="783846" cy="34443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22.4%</a:t>
            </a:r>
          </a:p>
        </p:txBody>
      </p:sp>
      <p:graphicFrame>
        <p:nvGraphicFramePr>
          <p:cNvPr id="13" name="Table 12"/>
          <p:cNvGraphicFramePr>
            <a:graphicFrameLocks noGrp="1"/>
          </p:cNvGraphicFramePr>
          <p:nvPr/>
        </p:nvGraphicFramePr>
        <p:xfrm>
          <a:off x="7110960" y="4708253"/>
          <a:ext cx="4789440" cy="1407660"/>
        </p:xfrm>
        <a:graphic>
          <a:graphicData uri="http://schemas.openxmlformats.org/drawingml/2006/table">
            <a:tbl>
              <a:tblPr firstRow="1" bandRow="1">
                <a:tableStyleId>{5C22544A-7EE6-4342-B048-85BDC9FD1C3A}</a:tableStyleId>
              </a:tblPr>
              <a:tblGrid>
                <a:gridCol w="726765">
                  <a:extLst>
                    <a:ext uri="{9D8B030D-6E8A-4147-A177-3AD203B41FA5}">
                      <a16:colId xmlns:a16="http://schemas.microsoft.com/office/drawing/2014/main" val="761709073"/>
                    </a:ext>
                  </a:extLst>
                </a:gridCol>
                <a:gridCol w="754912">
                  <a:extLst>
                    <a:ext uri="{9D8B030D-6E8A-4147-A177-3AD203B41FA5}">
                      <a16:colId xmlns:a16="http://schemas.microsoft.com/office/drawing/2014/main" val="336901779"/>
                    </a:ext>
                  </a:extLst>
                </a:gridCol>
                <a:gridCol w="2573079">
                  <a:extLst>
                    <a:ext uri="{9D8B030D-6E8A-4147-A177-3AD203B41FA5}">
                      <a16:colId xmlns:a16="http://schemas.microsoft.com/office/drawing/2014/main" val="4247861283"/>
                    </a:ext>
                  </a:extLst>
                </a:gridCol>
                <a:gridCol w="734684">
                  <a:extLst>
                    <a:ext uri="{9D8B030D-6E8A-4147-A177-3AD203B41FA5}">
                      <a16:colId xmlns:a16="http://schemas.microsoft.com/office/drawing/2014/main" val="1636364203"/>
                    </a:ext>
                  </a:extLst>
                </a:gridCol>
              </a:tblGrid>
              <a:tr h="182793">
                <a:tc>
                  <a:txBody>
                    <a:bodyPr/>
                    <a:lstStyle/>
                    <a:p>
                      <a:pPr algn="ctr"/>
                      <a:r>
                        <a:rPr lang="en-US" sz="1050" b="0" dirty="0">
                          <a:solidFill>
                            <a:schemeClr val="bg1">
                              <a:lumMod val="65000"/>
                              <a:lumOff val="35000"/>
                            </a:schemeClr>
                          </a:solidFill>
                        </a:rPr>
                        <a:t>AUMC </a:t>
                      </a:r>
                      <a:r>
                        <a:rPr lang="en-US" sz="1050" b="0" dirty="0" err="1">
                          <a:solidFill>
                            <a:schemeClr val="bg1">
                              <a:lumMod val="65000"/>
                              <a:lumOff val="35000"/>
                            </a:schemeClr>
                          </a:solidFill>
                        </a:rPr>
                        <a:t>Avg</a:t>
                      </a:r>
                      <a:endParaRPr lang="en-US" sz="1050" b="0" dirty="0">
                        <a:solidFill>
                          <a:schemeClr val="bg1">
                            <a:lumMod val="65000"/>
                            <a:lumOff val="35000"/>
                          </a:schemeClr>
                        </a:solidFill>
                      </a:endParaRP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1050" b="0" dirty="0">
                          <a:solidFill>
                            <a:schemeClr val="bg1">
                              <a:lumMod val="65000"/>
                              <a:lumOff val="35000"/>
                            </a:schemeClr>
                          </a:solidFill>
                        </a:rPr>
                        <a:t>Benchmark</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1050" b="0" dirty="0">
                          <a:solidFill>
                            <a:schemeClr val="bg1">
                              <a:lumMod val="65000"/>
                              <a:lumOff val="35000"/>
                            </a:schemeClr>
                          </a:solidFill>
                        </a:rPr>
                        <a:t>Category</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1050" b="0" dirty="0">
                          <a:solidFill>
                            <a:schemeClr val="bg1">
                              <a:lumMod val="65000"/>
                              <a:lumOff val="35000"/>
                            </a:schemeClr>
                          </a:solidFill>
                        </a:rPr>
                        <a:t>% Units</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3269019895"/>
                  </a:ext>
                </a:extLst>
              </a:tr>
              <a:tr h="174981">
                <a:tc>
                  <a:txBody>
                    <a:bodyPr/>
                    <a:lstStyle/>
                    <a:p>
                      <a:pPr algn="ctr"/>
                      <a:r>
                        <a:rPr lang="en-US" sz="1000" b="0" dirty="0">
                          <a:solidFill>
                            <a:schemeClr val="bg1">
                              <a:lumMod val="50000"/>
                              <a:lumOff val="50000"/>
                            </a:schemeClr>
                          </a:solidFill>
                        </a:rPr>
                        <a:t>3.27</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00" b="0" dirty="0">
                          <a:solidFill>
                            <a:schemeClr val="bg1">
                              <a:lumMod val="50000"/>
                              <a:lumOff val="50000"/>
                            </a:schemeClr>
                          </a:solidFill>
                        </a:rPr>
                        <a:t>3.48</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00" b="0" dirty="0">
                          <a:solidFill>
                            <a:schemeClr val="bg1">
                              <a:lumMod val="50000"/>
                              <a:lumOff val="50000"/>
                            </a:schemeClr>
                          </a:solidFill>
                        </a:rPr>
                        <a:t>Adequacy of Resources &amp; Staffing</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00" b="0" dirty="0">
                          <a:solidFill>
                            <a:schemeClr val="bg1">
                              <a:lumMod val="50000"/>
                              <a:lumOff val="50000"/>
                            </a:schemeClr>
                          </a:solidFill>
                        </a:rPr>
                        <a:t>27.6%</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88523150"/>
                  </a:ext>
                </a:extLst>
              </a:tr>
              <a:tr h="174981">
                <a:tc>
                  <a:txBody>
                    <a:bodyPr/>
                    <a:lstStyle/>
                    <a:p>
                      <a:pPr algn="ctr"/>
                      <a:r>
                        <a:rPr lang="en-US" sz="1000" b="0" dirty="0">
                          <a:solidFill>
                            <a:schemeClr val="bg1">
                              <a:lumMod val="50000"/>
                              <a:lumOff val="50000"/>
                            </a:schemeClr>
                          </a:solidFill>
                        </a:rPr>
                        <a:t>3.51</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00" b="0" dirty="0">
                          <a:solidFill>
                            <a:schemeClr val="bg1">
                              <a:lumMod val="50000"/>
                              <a:lumOff val="50000"/>
                            </a:schemeClr>
                          </a:solidFill>
                        </a:rPr>
                        <a:t>3.55</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00" b="0" dirty="0">
                          <a:solidFill>
                            <a:schemeClr val="bg1">
                              <a:lumMod val="50000"/>
                              <a:lumOff val="50000"/>
                            </a:schemeClr>
                          </a:solidFill>
                        </a:rPr>
                        <a:t>Autonomy</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00" b="0" dirty="0">
                          <a:solidFill>
                            <a:schemeClr val="bg1">
                              <a:lumMod val="50000"/>
                              <a:lumOff val="50000"/>
                            </a:schemeClr>
                          </a:solidFill>
                        </a:rPr>
                        <a:t>43.9%</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040981486"/>
                  </a:ext>
                </a:extLst>
              </a:tr>
              <a:tr h="174981">
                <a:tc>
                  <a:txBody>
                    <a:bodyPr/>
                    <a:lstStyle/>
                    <a:p>
                      <a:pPr algn="ctr"/>
                      <a:r>
                        <a:rPr lang="en-US" sz="1000" b="0" dirty="0">
                          <a:solidFill>
                            <a:schemeClr val="bg1">
                              <a:lumMod val="50000"/>
                              <a:lumOff val="50000"/>
                            </a:schemeClr>
                          </a:solidFill>
                        </a:rPr>
                        <a:t>3.94</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00" b="0" dirty="0">
                          <a:solidFill>
                            <a:schemeClr val="bg1">
                              <a:lumMod val="50000"/>
                              <a:lumOff val="50000"/>
                            </a:schemeClr>
                          </a:solidFill>
                        </a:rPr>
                        <a:t>3.86</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00" b="0" dirty="0">
                          <a:solidFill>
                            <a:schemeClr val="bg1">
                              <a:lumMod val="50000"/>
                              <a:lumOff val="50000"/>
                            </a:schemeClr>
                          </a:solidFill>
                        </a:rPr>
                        <a:t>Fundamentals</a:t>
                      </a:r>
                      <a:r>
                        <a:rPr lang="en-US" sz="1000" b="0" baseline="0" dirty="0">
                          <a:solidFill>
                            <a:schemeClr val="bg1">
                              <a:lumMod val="50000"/>
                              <a:lumOff val="50000"/>
                            </a:schemeClr>
                          </a:solidFill>
                        </a:rPr>
                        <a:t> of Quality Nursing Care</a:t>
                      </a:r>
                      <a:endParaRPr lang="en-US" sz="1000" b="0" dirty="0">
                        <a:solidFill>
                          <a:schemeClr val="bg1">
                            <a:lumMod val="50000"/>
                            <a:lumOff val="50000"/>
                          </a:schemeClr>
                        </a:solidFill>
                      </a:endParaRP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00" b="0" dirty="0">
                          <a:solidFill>
                            <a:schemeClr val="bg1">
                              <a:lumMod val="50000"/>
                              <a:lumOff val="50000"/>
                            </a:schemeClr>
                          </a:solidFill>
                        </a:rPr>
                        <a:t>83.6%</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540159034"/>
                  </a:ext>
                </a:extLst>
              </a:tr>
              <a:tr h="174981">
                <a:tc>
                  <a:txBody>
                    <a:bodyPr/>
                    <a:lstStyle/>
                    <a:p>
                      <a:pPr algn="ctr"/>
                      <a:r>
                        <a:rPr lang="en-US" sz="1000" b="0" dirty="0">
                          <a:solidFill>
                            <a:schemeClr val="bg1">
                              <a:lumMod val="50000"/>
                              <a:lumOff val="50000"/>
                            </a:schemeClr>
                          </a:solidFill>
                        </a:rPr>
                        <a:t>3.66</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00" b="0" dirty="0">
                          <a:solidFill>
                            <a:schemeClr val="bg1">
                              <a:lumMod val="50000"/>
                              <a:lumOff val="50000"/>
                            </a:schemeClr>
                          </a:solidFill>
                        </a:rPr>
                        <a:t>3.74</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00" b="0" dirty="0">
                          <a:solidFill>
                            <a:schemeClr val="bg1">
                              <a:lumMod val="50000"/>
                              <a:lumOff val="50000"/>
                            </a:schemeClr>
                          </a:solidFill>
                        </a:rPr>
                        <a:t>Interprofessional Relationships</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00" b="0" dirty="0">
                          <a:solidFill>
                            <a:schemeClr val="bg1">
                              <a:lumMod val="50000"/>
                              <a:lumOff val="50000"/>
                            </a:schemeClr>
                          </a:solidFill>
                        </a:rPr>
                        <a:t>69.6%</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388801110"/>
                  </a:ext>
                </a:extLst>
              </a:tr>
              <a:tr h="174981">
                <a:tc>
                  <a:txBody>
                    <a:bodyPr/>
                    <a:lstStyle/>
                    <a:p>
                      <a:pPr algn="ctr"/>
                      <a:r>
                        <a:rPr lang="en-US" sz="1000" b="0" dirty="0">
                          <a:solidFill>
                            <a:schemeClr val="bg1">
                              <a:lumMod val="50000"/>
                              <a:lumOff val="50000"/>
                            </a:schemeClr>
                          </a:solidFill>
                        </a:rPr>
                        <a:t>3.29</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00" b="0" dirty="0">
                          <a:solidFill>
                            <a:schemeClr val="bg1">
                              <a:lumMod val="50000"/>
                              <a:lumOff val="50000"/>
                            </a:schemeClr>
                          </a:solidFill>
                        </a:rPr>
                        <a:t>3.49</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00" b="0" dirty="0">
                          <a:solidFill>
                            <a:schemeClr val="bg1">
                              <a:lumMod val="50000"/>
                              <a:lumOff val="50000"/>
                            </a:schemeClr>
                          </a:solidFill>
                        </a:rPr>
                        <a:t>Leadership Access &amp; Responsiveness</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00" b="0" dirty="0">
                          <a:solidFill>
                            <a:schemeClr val="bg1">
                              <a:lumMod val="50000"/>
                              <a:lumOff val="50000"/>
                            </a:schemeClr>
                          </a:solidFill>
                        </a:rPr>
                        <a:t>32.1%</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189565952"/>
                  </a:ext>
                </a:extLst>
              </a:tr>
              <a:tr h="174981">
                <a:tc>
                  <a:txBody>
                    <a:bodyPr/>
                    <a:lstStyle/>
                    <a:p>
                      <a:pPr algn="ctr"/>
                      <a:r>
                        <a:rPr lang="en-US" sz="1000" b="0" dirty="0">
                          <a:solidFill>
                            <a:schemeClr val="bg1">
                              <a:lumMod val="50000"/>
                              <a:lumOff val="50000"/>
                            </a:schemeClr>
                          </a:solidFill>
                        </a:rPr>
                        <a:t>3.66</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00" b="0" dirty="0">
                          <a:solidFill>
                            <a:schemeClr val="bg1">
                              <a:lumMod val="50000"/>
                              <a:lumOff val="50000"/>
                            </a:schemeClr>
                          </a:solidFill>
                        </a:rPr>
                        <a:t>3.73</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00" b="0" dirty="0">
                          <a:solidFill>
                            <a:schemeClr val="bg1">
                              <a:lumMod val="50000"/>
                              <a:lumOff val="50000"/>
                            </a:schemeClr>
                          </a:solidFill>
                        </a:rPr>
                        <a:t>Professional Development</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00" b="0" dirty="0">
                          <a:solidFill>
                            <a:schemeClr val="bg1">
                              <a:lumMod val="50000"/>
                              <a:lumOff val="50000"/>
                            </a:schemeClr>
                          </a:solidFill>
                        </a:rPr>
                        <a:t>48.3%</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078944170"/>
                  </a:ext>
                </a:extLst>
              </a:tr>
              <a:tr h="174981">
                <a:tc>
                  <a:txBody>
                    <a:bodyPr/>
                    <a:lstStyle/>
                    <a:p>
                      <a:pPr algn="ctr"/>
                      <a:r>
                        <a:rPr lang="en-US" sz="1000" b="0" dirty="0">
                          <a:solidFill>
                            <a:schemeClr val="bg1">
                              <a:lumMod val="50000"/>
                              <a:lumOff val="50000"/>
                            </a:schemeClr>
                          </a:solidFill>
                        </a:rPr>
                        <a:t>4.03</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00" b="0" dirty="0">
                          <a:solidFill>
                            <a:schemeClr val="bg1">
                              <a:lumMod val="50000"/>
                              <a:lumOff val="50000"/>
                            </a:schemeClr>
                          </a:solidFill>
                        </a:rPr>
                        <a:t>3.87</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00" b="0" dirty="0">
                          <a:solidFill>
                            <a:schemeClr val="bg1">
                              <a:lumMod val="50000"/>
                              <a:lumOff val="50000"/>
                            </a:schemeClr>
                          </a:solidFill>
                        </a:rPr>
                        <a:t>RN</a:t>
                      </a:r>
                      <a:r>
                        <a:rPr lang="en-US" sz="1000" b="0" baseline="0" dirty="0">
                          <a:solidFill>
                            <a:schemeClr val="bg1">
                              <a:lumMod val="50000"/>
                              <a:lumOff val="50000"/>
                            </a:schemeClr>
                          </a:solidFill>
                        </a:rPr>
                        <a:t> to RN Teamwork</a:t>
                      </a:r>
                      <a:endParaRPr lang="en-US" sz="1000" b="0" dirty="0">
                        <a:solidFill>
                          <a:schemeClr val="bg1">
                            <a:lumMod val="50000"/>
                            <a:lumOff val="50000"/>
                          </a:schemeClr>
                        </a:solidFill>
                      </a:endParaRP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000" b="0" dirty="0">
                          <a:solidFill>
                            <a:schemeClr val="bg1">
                              <a:lumMod val="50000"/>
                              <a:lumOff val="50000"/>
                            </a:schemeClr>
                          </a:solidFill>
                        </a:rPr>
                        <a:t>77.6%</a:t>
                      </a:r>
                    </a:p>
                  </a:txBody>
                  <a:tcPr marL="18288" marR="18288" marT="9144" marB="9144">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738732291"/>
                  </a:ext>
                </a:extLst>
              </a:tr>
            </a:tbl>
          </a:graphicData>
        </a:graphic>
      </p:graphicFrame>
      <p:sp>
        <p:nvSpPr>
          <p:cNvPr id="16" name="TextBox 15"/>
          <p:cNvSpPr txBox="1"/>
          <p:nvPr/>
        </p:nvSpPr>
        <p:spPr>
          <a:xfrm>
            <a:off x="7064410" y="4453305"/>
            <a:ext cx="120772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Franklin Gothic Book"/>
                <a:ea typeface="+mn-ea"/>
                <a:cs typeface="+mn-cs"/>
              </a:rPr>
              <a:t>2021 Results</a:t>
            </a:r>
          </a:p>
        </p:txBody>
      </p:sp>
      <p:sp>
        <p:nvSpPr>
          <p:cNvPr id="128" name="TextBox 127"/>
          <p:cNvSpPr txBox="1"/>
          <p:nvPr/>
        </p:nvSpPr>
        <p:spPr>
          <a:xfrm>
            <a:off x="10504859" y="6412166"/>
            <a:ext cx="155480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88287"/>
                </a:solidFill>
                <a:effectLst/>
                <a:uLnTx/>
                <a:uFillTx/>
                <a:latin typeface="Franklin Gothic Book"/>
                <a:ea typeface="+mn-ea"/>
                <a:cs typeface="+mn-cs"/>
              </a:rPr>
              <a:t>SEP 2021</a:t>
            </a:r>
          </a:p>
        </p:txBody>
      </p:sp>
      <p:sp>
        <p:nvSpPr>
          <p:cNvPr id="129" name="Rounded Rectangle 128"/>
          <p:cNvSpPr/>
          <p:nvPr/>
        </p:nvSpPr>
        <p:spPr>
          <a:xfrm>
            <a:off x="2891956" y="6984688"/>
            <a:ext cx="688005" cy="39295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a:ea typeface="+mn-ea"/>
                <a:cs typeface="+mn-cs"/>
              </a:rPr>
              <a:t>through APR’21</a:t>
            </a:r>
          </a:p>
        </p:txBody>
      </p:sp>
    </p:spTree>
    <p:extLst>
      <p:ext uri="{BB962C8B-B14F-4D97-AF65-F5344CB8AC3E}">
        <p14:creationId xmlns:p14="http://schemas.microsoft.com/office/powerpoint/2010/main" val="1026774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Rectangle 158">
            <a:extLst>
              <a:ext uri="{FF2B5EF4-FFF2-40B4-BE49-F238E27FC236}">
                <a16:creationId xmlns:a16="http://schemas.microsoft.com/office/drawing/2014/main" id="{6BD5D1FD-95DA-47B7-9BA2-213681E0273B}"/>
              </a:ext>
            </a:extLst>
          </p:cNvPr>
          <p:cNvSpPr/>
          <p:nvPr/>
        </p:nvSpPr>
        <p:spPr>
          <a:xfrm>
            <a:off x="177755" y="925397"/>
            <a:ext cx="3840480" cy="3013068"/>
          </a:xfrm>
          <a:prstGeom prst="rect">
            <a:avLst/>
          </a:prstGeom>
          <a:solidFill>
            <a:srgbClr val="DBDE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2" name="Rectangle 91">
            <a:extLst>
              <a:ext uri="{FF2B5EF4-FFF2-40B4-BE49-F238E27FC236}">
                <a16:creationId xmlns:a16="http://schemas.microsoft.com/office/drawing/2014/main" id="{3C229ECE-2B18-4D98-A6FC-27C2B8C1D622}"/>
              </a:ext>
            </a:extLst>
          </p:cNvPr>
          <p:cNvSpPr/>
          <p:nvPr/>
        </p:nvSpPr>
        <p:spPr>
          <a:xfrm>
            <a:off x="4132576" y="925397"/>
            <a:ext cx="3873186" cy="5298676"/>
          </a:xfrm>
          <a:prstGeom prst="rect">
            <a:avLst/>
          </a:prstGeom>
          <a:solidFill>
            <a:srgbClr val="DBD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aphicFrame>
        <p:nvGraphicFramePr>
          <p:cNvPr id="15" name="Chart 14">
            <a:extLst>
              <a:ext uri="{FF2B5EF4-FFF2-40B4-BE49-F238E27FC236}">
                <a16:creationId xmlns:a16="http://schemas.microsoft.com/office/drawing/2014/main" id="{366AAC18-3569-4207-A2E9-DA6BE09D4536}"/>
              </a:ext>
            </a:extLst>
          </p:cNvPr>
          <p:cNvGraphicFramePr/>
          <p:nvPr/>
        </p:nvGraphicFramePr>
        <p:xfrm>
          <a:off x="205528" y="2683862"/>
          <a:ext cx="3722304" cy="1206237"/>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38BDAE5D-7A11-4B49-9DFC-A25D27CCD1F0}"/>
              </a:ext>
            </a:extLst>
          </p:cNvPr>
          <p:cNvSpPr txBox="1"/>
          <p:nvPr/>
        </p:nvSpPr>
        <p:spPr>
          <a:xfrm>
            <a:off x="274809" y="2715701"/>
            <a:ext cx="1320859" cy="377531"/>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5ACAF"/>
                </a:solidFill>
                <a:effectLst/>
                <a:uLnTx/>
                <a:uFillTx/>
                <a:latin typeface="Franklin Gothic Book"/>
                <a:ea typeface="+mn-ea"/>
                <a:cs typeface="+mn-cs"/>
              </a:rPr>
              <a:t>ALOS 24-month trend</a:t>
            </a:r>
            <a:endParaRPr kumimoji="0" lang="en-US" sz="10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18" name="Down Arrow 35">
            <a:extLst>
              <a:ext uri="{FF2B5EF4-FFF2-40B4-BE49-F238E27FC236}">
                <a16:creationId xmlns:a16="http://schemas.microsoft.com/office/drawing/2014/main" id="{0DD4DF3D-7F7C-4794-9D0D-FFA81BF7956A}"/>
              </a:ext>
            </a:extLst>
          </p:cNvPr>
          <p:cNvSpPr/>
          <p:nvPr/>
        </p:nvSpPr>
        <p:spPr>
          <a:xfrm flipH="1">
            <a:off x="3764335" y="3518131"/>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2" name="Rectangle 21">
            <a:extLst>
              <a:ext uri="{FF2B5EF4-FFF2-40B4-BE49-F238E27FC236}">
                <a16:creationId xmlns:a16="http://schemas.microsoft.com/office/drawing/2014/main" id="{B6A44079-D434-42E8-81C7-915D26ACD18C}"/>
              </a:ext>
            </a:extLst>
          </p:cNvPr>
          <p:cNvSpPr/>
          <p:nvPr/>
        </p:nvSpPr>
        <p:spPr>
          <a:xfrm>
            <a:off x="169874" y="4047962"/>
            <a:ext cx="3840480" cy="2176139"/>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3" name="TextBox 22">
            <a:extLst>
              <a:ext uri="{FF2B5EF4-FFF2-40B4-BE49-F238E27FC236}">
                <a16:creationId xmlns:a16="http://schemas.microsoft.com/office/drawing/2014/main" id="{E3C17C8D-9D09-4C98-9C9C-D6089D7B2204}"/>
              </a:ext>
            </a:extLst>
          </p:cNvPr>
          <p:cNvSpPr txBox="1"/>
          <p:nvPr/>
        </p:nvSpPr>
        <p:spPr>
          <a:xfrm>
            <a:off x="1396128" y="4157328"/>
            <a:ext cx="786495" cy="418610"/>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24" name="TextBox 23">
            <a:extLst>
              <a:ext uri="{FF2B5EF4-FFF2-40B4-BE49-F238E27FC236}">
                <a16:creationId xmlns:a16="http://schemas.microsoft.com/office/drawing/2014/main" id="{137E257B-C29E-4A3A-8234-5E9F3A5720E0}"/>
              </a:ext>
            </a:extLst>
          </p:cNvPr>
          <p:cNvSpPr txBox="1"/>
          <p:nvPr/>
        </p:nvSpPr>
        <p:spPr>
          <a:xfrm>
            <a:off x="2206797" y="4159111"/>
            <a:ext cx="845908" cy="416827"/>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25" name="TextBox 24">
            <a:extLst>
              <a:ext uri="{FF2B5EF4-FFF2-40B4-BE49-F238E27FC236}">
                <a16:creationId xmlns:a16="http://schemas.microsoft.com/office/drawing/2014/main" id="{2FA9857F-4D10-4D72-8190-73C32AF21CF1}"/>
              </a:ext>
            </a:extLst>
          </p:cNvPr>
          <p:cNvSpPr txBox="1"/>
          <p:nvPr/>
        </p:nvSpPr>
        <p:spPr>
          <a:xfrm>
            <a:off x="3051130" y="4159111"/>
            <a:ext cx="795811" cy="416827"/>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26" name="TextBox 25">
            <a:extLst>
              <a:ext uri="{FF2B5EF4-FFF2-40B4-BE49-F238E27FC236}">
                <a16:creationId xmlns:a16="http://schemas.microsoft.com/office/drawing/2014/main" id="{C2AD7E50-469B-4F62-9887-A83346455F05}"/>
              </a:ext>
            </a:extLst>
          </p:cNvPr>
          <p:cNvSpPr txBox="1"/>
          <p:nvPr/>
        </p:nvSpPr>
        <p:spPr>
          <a:xfrm>
            <a:off x="205528" y="4138076"/>
            <a:ext cx="1183326" cy="75713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003359"/>
                </a:solidFill>
                <a:effectLst/>
                <a:uLnTx/>
                <a:uFillTx/>
                <a:latin typeface="Franklin Gothic Book"/>
                <a:ea typeface="+mn-ea"/>
                <a:cs typeface="+mn-cs"/>
              </a:rPr>
              <a:t>PACU Overflow Hours</a:t>
            </a:r>
            <a:endParaRPr kumimoji="0" lang="en-US" sz="1800" b="1" i="0" u="none" strike="noStrike" kern="1200" cap="none" spc="0" normalizeH="0" baseline="0" noProof="0" dirty="0">
              <a:ln>
                <a:noFill/>
              </a:ln>
              <a:solidFill>
                <a:srgbClr val="003359"/>
              </a:solidFill>
              <a:effectLst/>
              <a:uLnTx/>
              <a:uFillTx/>
              <a:latin typeface="Franklin Gothic Book"/>
              <a:ea typeface="+mn-ea"/>
              <a:cs typeface="+mn-cs"/>
            </a:endParaRPr>
          </a:p>
        </p:txBody>
      </p:sp>
      <p:sp>
        <p:nvSpPr>
          <p:cNvPr id="27" name="TextBox 26">
            <a:extLst>
              <a:ext uri="{FF2B5EF4-FFF2-40B4-BE49-F238E27FC236}">
                <a16:creationId xmlns:a16="http://schemas.microsoft.com/office/drawing/2014/main" id="{AE3AE476-D767-4FCD-8790-E90AF063322D}"/>
              </a:ext>
            </a:extLst>
          </p:cNvPr>
          <p:cNvSpPr txBox="1"/>
          <p:nvPr/>
        </p:nvSpPr>
        <p:spPr>
          <a:xfrm>
            <a:off x="3051130" y="4554932"/>
            <a:ext cx="795814" cy="38945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2.33</a:t>
            </a:r>
          </a:p>
        </p:txBody>
      </p:sp>
      <p:sp>
        <p:nvSpPr>
          <p:cNvPr id="28" name="TextBox 27">
            <a:extLst>
              <a:ext uri="{FF2B5EF4-FFF2-40B4-BE49-F238E27FC236}">
                <a16:creationId xmlns:a16="http://schemas.microsoft.com/office/drawing/2014/main" id="{355E5126-89BA-488D-A9EE-717BA8DB5E95}"/>
              </a:ext>
            </a:extLst>
          </p:cNvPr>
          <p:cNvSpPr txBox="1"/>
          <p:nvPr/>
        </p:nvSpPr>
        <p:spPr>
          <a:xfrm>
            <a:off x="1391236" y="4554932"/>
            <a:ext cx="801592" cy="38945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2.124</a:t>
            </a:r>
          </a:p>
        </p:txBody>
      </p:sp>
      <p:sp>
        <p:nvSpPr>
          <p:cNvPr id="29" name="TextBox 28">
            <a:extLst>
              <a:ext uri="{FF2B5EF4-FFF2-40B4-BE49-F238E27FC236}">
                <a16:creationId xmlns:a16="http://schemas.microsoft.com/office/drawing/2014/main" id="{C2A5DAC1-F29D-4599-B951-2228F953FCD5}"/>
              </a:ext>
            </a:extLst>
          </p:cNvPr>
          <p:cNvSpPr txBox="1"/>
          <p:nvPr/>
        </p:nvSpPr>
        <p:spPr>
          <a:xfrm>
            <a:off x="2184453" y="4554932"/>
            <a:ext cx="854510" cy="38945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&lt;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1.50</a:t>
            </a:r>
          </a:p>
        </p:txBody>
      </p:sp>
      <p:cxnSp>
        <p:nvCxnSpPr>
          <p:cNvPr id="30" name="Straight Connector 29">
            <a:extLst>
              <a:ext uri="{FF2B5EF4-FFF2-40B4-BE49-F238E27FC236}">
                <a16:creationId xmlns:a16="http://schemas.microsoft.com/office/drawing/2014/main" id="{1DAAFCD8-5200-4AD8-8648-F06B8C0E5F39}"/>
              </a:ext>
            </a:extLst>
          </p:cNvPr>
          <p:cNvCxnSpPr>
            <a:cxnSpLocks/>
          </p:cNvCxnSpPr>
          <p:nvPr/>
        </p:nvCxnSpPr>
        <p:spPr>
          <a:xfrm>
            <a:off x="1423781" y="4578204"/>
            <a:ext cx="2423160"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1FF4650-C21A-4BF0-9E01-35A980DD35BC}"/>
              </a:ext>
            </a:extLst>
          </p:cNvPr>
          <p:cNvCxnSpPr>
            <a:cxnSpLocks/>
          </p:cNvCxnSpPr>
          <p:nvPr/>
        </p:nvCxnSpPr>
        <p:spPr>
          <a:xfrm>
            <a:off x="2203503" y="4185989"/>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0723510-4A2C-41B1-B06C-38E38A758436}"/>
              </a:ext>
            </a:extLst>
          </p:cNvPr>
          <p:cNvCxnSpPr>
            <a:cxnSpLocks/>
          </p:cNvCxnSpPr>
          <p:nvPr/>
        </p:nvCxnSpPr>
        <p:spPr>
          <a:xfrm>
            <a:off x="3043855" y="4185989"/>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33" name="Chart 32">
            <a:extLst>
              <a:ext uri="{FF2B5EF4-FFF2-40B4-BE49-F238E27FC236}">
                <a16:creationId xmlns:a16="http://schemas.microsoft.com/office/drawing/2014/main" id="{BB349D77-5188-4CA8-BB22-A1FA84C708F3}"/>
              </a:ext>
            </a:extLst>
          </p:cNvPr>
          <p:cNvGraphicFramePr/>
          <p:nvPr/>
        </p:nvGraphicFramePr>
        <p:xfrm>
          <a:off x="205528" y="4961840"/>
          <a:ext cx="3722304" cy="1206237"/>
        </p:xfrm>
        <a:graphic>
          <a:graphicData uri="http://schemas.openxmlformats.org/drawingml/2006/chart">
            <c:chart xmlns:c="http://schemas.openxmlformats.org/drawingml/2006/chart" xmlns:r="http://schemas.openxmlformats.org/officeDocument/2006/relationships" r:id="rId4"/>
          </a:graphicData>
        </a:graphic>
      </p:graphicFrame>
      <p:sp>
        <p:nvSpPr>
          <p:cNvPr id="34" name="TextBox 33">
            <a:extLst>
              <a:ext uri="{FF2B5EF4-FFF2-40B4-BE49-F238E27FC236}">
                <a16:creationId xmlns:a16="http://schemas.microsoft.com/office/drawing/2014/main" id="{B707F663-5F35-4986-A99D-C8F78E540CB3}"/>
              </a:ext>
            </a:extLst>
          </p:cNvPr>
          <p:cNvSpPr txBox="1"/>
          <p:nvPr/>
        </p:nvSpPr>
        <p:spPr>
          <a:xfrm>
            <a:off x="307160" y="4966603"/>
            <a:ext cx="1030217" cy="276406"/>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5ACAF"/>
                </a:solidFill>
                <a:effectLst/>
                <a:uLnTx/>
                <a:uFillTx/>
                <a:latin typeface="Franklin Gothic Book"/>
                <a:ea typeface="+mn-ea"/>
                <a:cs typeface="+mn-cs"/>
              </a:rPr>
              <a:t>24-month trend</a:t>
            </a:r>
            <a:endParaRPr kumimoji="0" lang="en-US" sz="10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36" name="Down Arrow 35">
            <a:extLst>
              <a:ext uri="{FF2B5EF4-FFF2-40B4-BE49-F238E27FC236}">
                <a16:creationId xmlns:a16="http://schemas.microsoft.com/office/drawing/2014/main" id="{40D98252-940F-4E26-8E4D-8AE95A669CFF}"/>
              </a:ext>
            </a:extLst>
          </p:cNvPr>
          <p:cNvSpPr/>
          <p:nvPr/>
        </p:nvSpPr>
        <p:spPr>
          <a:xfrm>
            <a:off x="3764335" y="5805634"/>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9" name="TextBox 58">
            <a:extLst>
              <a:ext uri="{FF2B5EF4-FFF2-40B4-BE49-F238E27FC236}">
                <a16:creationId xmlns:a16="http://schemas.microsoft.com/office/drawing/2014/main" id="{1C164216-73ED-45F7-BAD1-ABE9450A79A1}"/>
              </a:ext>
            </a:extLst>
          </p:cNvPr>
          <p:cNvSpPr txBox="1"/>
          <p:nvPr/>
        </p:nvSpPr>
        <p:spPr>
          <a:xfrm>
            <a:off x="5436308" y="1489859"/>
            <a:ext cx="825113"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panose="020B0503020102020204" pitchFamily="34" charset="0"/>
                <a:ea typeface="+mn-ea"/>
                <a:cs typeface="+mn-cs"/>
              </a:rPr>
              <a:t>Baseline</a:t>
            </a:r>
          </a:p>
        </p:txBody>
      </p:sp>
      <p:sp>
        <p:nvSpPr>
          <p:cNvPr id="60" name="TextBox 59">
            <a:extLst>
              <a:ext uri="{FF2B5EF4-FFF2-40B4-BE49-F238E27FC236}">
                <a16:creationId xmlns:a16="http://schemas.microsoft.com/office/drawing/2014/main" id="{5236C315-5C66-44DA-8046-1AD6D112D698}"/>
              </a:ext>
            </a:extLst>
          </p:cNvPr>
          <p:cNvSpPr txBox="1"/>
          <p:nvPr/>
        </p:nvSpPr>
        <p:spPr>
          <a:xfrm>
            <a:off x="6250079" y="1491728"/>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61" name="TextBox 60">
            <a:extLst>
              <a:ext uri="{FF2B5EF4-FFF2-40B4-BE49-F238E27FC236}">
                <a16:creationId xmlns:a16="http://schemas.microsoft.com/office/drawing/2014/main" id="{26BABFE1-6968-4CEF-8AB2-36CB48DC2A33}"/>
              </a:ext>
            </a:extLst>
          </p:cNvPr>
          <p:cNvSpPr txBox="1"/>
          <p:nvPr/>
        </p:nvSpPr>
        <p:spPr>
          <a:xfrm>
            <a:off x="7079025" y="1491728"/>
            <a:ext cx="807802"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62" name="TextBox 61">
            <a:extLst>
              <a:ext uri="{FF2B5EF4-FFF2-40B4-BE49-F238E27FC236}">
                <a16:creationId xmlns:a16="http://schemas.microsoft.com/office/drawing/2014/main" id="{F790D8A5-C4D8-46A5-95B0-2FA16357ED36}"/>
              </a:ext>
            </a:extLst>
          </p:cNvPr>
          <p:cNvSpPr txBox="1"/>
          <p:nvPr/>
        </p:nvSpPr>
        <p:spPr>
          <a:xfrm>
            <a:off x="4146158" y="955223"/>
            <a:ext cx="3822263" cy="376160"/>
          </a:xfrm>
          <a:prstGeom prst="rect">
            <a:avLst/>
          </a:prstGeom>
          <a:solidFill>
            <a:schemeClr val="bg2"/>
          </a:solidFill>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20" normalizeH="0" baseline="0" noProof="0" dirty="0">
                <a:ln>
                  <a:noFill/>
                </a:ln>
                <a:solidFill>
                  <a:prstClr val="white"/>
                </a:solidFill>
                <a:effectLst/>
                <a:uLnTx/>
                <a:uFillTx/>
                <a:latin typeface="Franklin Gothic Book"/>
                <a:ea typeface="+mn-ea"/>
                <a:cs typeface="+mn-cs"/>
              </a:rPr>
              <a:t>Timely Patient Discharge</a:t>
            </a:r>
          </a:p>
        </p:txBody>
      </p:sp>
      <p:sp>
        <p:nvSpPr>
          <p:cNvPr id="63" name="TextBox 62">
            <a:extLst>
              <a:ext uri="{FF2B5EF4-FFF2-40B4-BE49-F238E27FC236}">
                <a16:creationId xmlns:a16="http://schemas.microsoft.com/office/drawing/2014/main" id="{A052DAA2-86C9-401A-AEAE-672D15DE3B53}"/>
              </a:ext>
            </a:extLst>
          </p:cNvPr>
          <p:cNvSpPr txBox="1"/>
          <p:nvPr/>
        </p:nvSpPr>
        <p:spPr>
          <a:xfrm>
            <a:off x="7079025" y="1898240"/>
            <a:ext cx="800855"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21.4%</a:t>
            </a:r>
          </a:p>
        </p:txBody>
      </p:sp>
      <p:sp>
        <p:nvSpPr>
          <p:cNvPr id="64" name="TextBox 63">
            <a:extLst>
              <a:ext uri="{FF2B5EF4-FFF2-40B4-BE49-F238E27FC236}">
                <a16:creationId xmlns:a16="http://schemas.microsoft.com/office/drawing/2014/main" id="{A77CF874-490E-4148-859C-64044EAA5B7B}"/>
              </a:ext>
            </a:extLst>
          </p:cNvPr>
          <p:cNvSpPr txBox="1"/>
          <p:nvPr/>
        </p:nvSpPr>
        <p:spPr>
          <a:xfrm>
            <a:off x="5473337" y="1898240"/>
            <a:ext cx="785344"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24.3%</a:t>
            </a:r>
          </a:p>
        </p:txBody>
      </p:sp>
      <p:sp>
        <p:nvSpPr>
          <p:cNvPr id="65" name="TextBox 64">
            <a:extLst>
              <a:ext uri="{FF2B5EF4-FFF2-40B4-BE49-F238E27FC236}">
                <a16:creationId xmlns:a16="http://schemas.microsoft.com/office/drawing/2014/main" id="{362A3A1F-49A7-46A9-B323-14C3FB858225}"/>
              </a:ext>
            </a:extLst>
          </p:cNvPr>
          <p:cNvSpPr txBox="1"/>
          <p:nvPr/>
        </p:nvSpPr>
        <p:spPr>
          <a:xfrm>
            <a:off x="6250079" y="1898240"/>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30.0%</a:t>
            </a:r>
          </a:p>
        </p:txBody>
      </p:sp>
      <p:cxnSp>
        <p:nvCxnSpPr>
          <p:cNvPr id="66" name="Straight Connector 65">
            <a:extLst>
              <a:ext uri="{FF2B5EF4-FFF2-40B4-BE49-F238E27FC236}">
                <a16:creationId xmlns:a16="http://schemas.microsoft.com/office/drawing/2014/main" id="{62DBE51D-C1A3-48B7-9C63-52E2D388B0C3}"/>
              </a:ext>
            </a:extLst>
          </p:cNvPr>
          <p:cNvCxnSpPr>
            <a:cxnSpLocks/>
          </p:cNvCxnSpPr>
          <p:nvPr/>
        </p:nvCxnSpPr>
        <p:spPr>
          <a:xfrm>
            <a:off x="4305300" y="1915346"/>
            <a:ext cx="354672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784D4A0-6FCC-42F5-A7A8-1BEFEE3317B6}"/>
              </a:ext>
            </a:extLst>
          </p:cNvPr>
          <p:cNvCxnSpPr>
            <a:cxnSpLocks/>
          </p:cNvCxnSpPr>
          <p:nvPr/>
        </p:nvCxnSpPr>
        <p:spPr>
          <a:xfrm>
            <a:off x="6255385" y="1481672"/>
            <a:ext cx="0" cy="128016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F820DEA-0EA4-4760-9D3B-393C2886FF81}"/>
              </a:ext>
            </a:extLst>
          </p:cNvPr>
          <p:cNvCxnSpPr>
            <a:cxnSpLocks/>
          </p:cNvCxnSpPr>
          <p:nvPr/>
        </p:nvCxnSpPr>
        <p:spPr>
          <a:xfrm>
            <a:off x="7076687" y="1481672"/>
            <a:ext cx="0" cy="128016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DECAFC80-8938-4462-B6E6-169ABA09FA57}"/>
              </a:ext>
            </a:extLst>
          </p:cNvPr>
          <p:cNvSpPr txBox="1"/>
          <p:nvPr/>
        </p:nvSpPr>
        <p:spPr>
          <a:xfrm>
            <a:off x="7085858" y="2318344"/>
            <a:ext cx="815602" cy="438912"/>
          </a:xfrm>
          <a:prstGeom prst="rect">
            <a:avLst/>
          </a:prstGeom>
          <a:noFill/>
          <a:ln>
            <a:noFill/>
          </a:ln>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5</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.8%</a:t>
            </a:r>
          </a:p>
        </p:txBody>
      </p:sp>
      <p:sp>
        <p:nvSpPr>
          <p:cNvPr id="77" name="TextBox 76">
            <a:extLst>
              <a:ext uri="{FF2B5EF4-FFF2-40B4-BE49-F238E27FC236}">
                <a16:creationId xmlns:a16="http://schemas.microsoft.com/office/drawing/2014/main" id="{8541E63F-9B18-4C83-ACD9-B1A294485481}"/>
              </a:ext>
            </a:extLst>
          </p:cNvPr>
          <p:cNvSpPr txBox="1"/>
          <p:nvPr/>
        </p:nvSpPr>
        <p:spPr>
          <a:xfrm>
            <a:off x="5486745" y="2328279"/>
            <a:ext cx="774088"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7.5%</a:t>
            </a:r>
          </a:p>
        </p:txBody>
      </p:sp>
      <p:sp>
        <p:nvSpPr>
          <p:cNvPr id="78" name="TextBox 77">
            <a:extLst>
              <a:ext uri="{FF2B5EF4-FFF2-40B4-BE49-F238E27FC236}">
                <a16:creationId xmlns:a16="http://schemas.microsoft.com/office/drawing/2014/main" id="{3027E26E-45D4-4049-AFE5-D716C1A50989}"/>
              </a:ext>
            </a:extLst>
          </p:cNvPr>
          <p:cNvSpPr txBox="1"/>
          <p:nvPr/>
        </p:nvSpPr>
        <p:spPr>
          <a:xfrm>
            <a:off x="6261422" y="2316642"/>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9.0%</a:t>
            </a:r>
          </a:p>
        </p:txBody>
      </p:sp>
      <p:sp>
        <p:nvSpPr>
          <p:cNvPr id="83" name="Down Arrow 107">
            <a:extLst>
              <a:ext uri="{FF2B5EF4-FFF2-40B4-BE49-F238E27FC236}">
                <a16:creationId xmlns:a16="http://schemas.microsoft.com/office/drawing/2014/main" id="{EB46AE21-F5B0-44EE-AA8B-F3674A443ACE}"/>
              </a:ext>
            </a:extLst>
          </p:cNvPr>
          <p:cNvSpPr/>
          <p:nvPr/>
        </p:nvSpPr>
        <p:spPr>
          <a:xfrm flipV="1">
            <a:off x="7729785" y="3000523"/>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aphicFrame>
        <p:nvGraphicFramePr>
          <p:cNvPr id="2" name="Chart 1">
            <a:extLst>
              <a:ext uri="{FF2B5EF4-FFF2-40B4-BE49-F238E27FC236}">
                <a16:creationId xmlns:a16="http://schemas.microsoft.com/office/drawing/2014/main" id="{1306C2CD-FABD-4651-97C0-5ABD224DEAB5}"/>
              </a:ext>
            </a:extLst>
          </p:cNvPr>
          <p:cNvGraphicFramePr/>
          <p:nvPr/>
        </p:nvGraphicFramePr>
        <p:xfrm>
          <a:off x="4140825" y="2845845"/>
          <a:ext cx="3806782" cy="3357436"/>
        </p:xfrm>
        <a:graphic>
          <a:graphicData uri="http://schemas.openxmlformats.org/drawingml/2006/chart">
            <c:chart xmlns:c="http://schemas.openxmlformats.org/drawingml/2006/chart" xmlns:r="http://schemas.openxmlformats.org/officeDocument/2006/relationships" r:id="rId5"/>
          </a:graphicData>
        </a:graphic>
      </p:graphicFrame>
      <p:sp>
        <p:nvSpPr>
          <p:cNvPr id="58" name="Rectangle 57">
            <a:extLst>
              <a:ext uri="{FF2B5EF4-FFF2-40B4-BE49-F238E27FC236}">
                <a16:creationId xmlns:a16="http://schemas.microsoft.com/office/drawing/2014/main" id="{02E24FB4-69BC-4846-92FF-B5DC8DD6E101}"/>
              </a:ext>
            </a:extLst>
          </p:cNvPr>
          <p:cNvSpPr/>
          <p:nvPr/>
        </p:nvSpPr>
        <p:spPr>
          <a:xfrm>
            <a:off x="4120410" y="925397"/>
            <a:ext cx="3873186" cy="5298676"/>
          </a:xfrm>
          <a:prstGeom prst="rect">
            <a:avLst/>
          </a:prstGeom>
          <a:no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cxnSp>
        <p:nvCxnSpPr>
          <p:cNvPr id="94" name="Straight Connector 93">
            <a:extLst>
              <a:ext uri="{FF2B5EF4-FFF2-40B4-BE49-F238E27FC236}">
                <a16:creationId xmlns:a16="http://schemas.microsoft.com/office/drawing/2014/main" id="{A59DC40A-FDDC-4503-B530-0644F88EBD99}"/>
              </a:ext>
            </a:extLst>
          </p:cNvPr>
          <p:cNvCxnSpPr>
            <a:cxnSpLocks/>
          </p:cNvCxnSpPr>
          <p:nvPr/>
        </p:nvCxnSpPr>
        <p:spPr>
          <a:xfrm>
            <a:off x="4305300" y="2337973"/>
            <a:ext cx="354672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B86AFCE-6347-40D7-A5F6-A1FFB2DE29F7}"/>
              </a:ext>
            </a:extLst>
          </p:cNvPr>
          <p:cNvCxnSpPr>
            <a:cxnSpLocks/>
          </p:cNvCxnSpPr>
          <p:nvPr/>
        </p:nvCxnSpPr>
        <p:spPr>
          <a:xfrm>
            <a:off x="5469478" y="1481672"/>
            <a:ext cx="0" cy="128016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581705E3-5086-408B-9A11-01E3679AB95F}"/>
              </a:ext>
            </a:extLst>
          </p:cNvPr>
          <p:cNvSpPr txBox="1"/>
          <p:nvPr/>
        </p:nvSpPr>
        <p:spPr>
          <a:xfrm>
            <a:off x="4282392" y="1915346"/>
            <a:ext cx="1158633" cy="421806"/>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3359"/>
                </a:solidFill>
                <a:effectLst/>
                <a:uLnTx/>
                <a:uFillTx/>
                <a:latin typeface="Franklin Gothic Book"/>
                <a:ea typeface="+mn-ea"/>
                <a:cs typeface="+mn-cs"/>
              </a:rPr>
              <a:t>DC</a:t>
            </a:r>
            <a:r>
              <a:rPr kumimoji="0" lang="en-US" sz="1400" b="1" i="0" u="none" strike="noStrike" kern="1200" cap="none" spc="0" normalizeH="0" baseline="0" noProof="0" dirty="0" err="1">
                <a:ln>
                  <a:noFill/>
                </a:ln>
                <a:solidFill>
                  <a:srgbClr val="003359"/>
                </a:solidFill>
                <a:effectLst/>
                <a:uLnTx/>
                <a:uFillTx/>
                <a:latin typeface="Franklin Gothic Book"/>
                <a:ea typeface="+mn-ea"/>
                <a:cs typeface="+mn-cs"/>
              </a:rPr>
              <a:t>d</a:t>
            </a:r>
            <a:r>
              <a:rPr kumimoji="0" lang="en-US" sz="1600" b="1" i="0" u="none" strike="noStrike" kern="1200" cap="none" spc="0" normalizeH="0" baseline="0" noProof="0" dirty="0">
                <a:ln>
                  <a:noFill/>
                </a:ln>
                <a:solidFill>
                  <a:srgbClr val="003359"/>
                </a:solidFill>
                <a:effectLst/>
                <a:uLnTx/>
                <a:uFillTx/>
                <a:latin typeface="Franklin Gothic Book"/>
                <a:ea typeface="+mn-ea"/>
                <a:cs typeface="+mn-cs"/>
              </a:rPr>
              <a:t> by 1PM</a:t>
            </a:r>
          </a:p>
        </p:txBody>
      </p:sp>
      <p:sp>
        <p:nvSpPr>
          <p:cNvPr id="97" name="TextBox 96">
            <a:extLst>
              <a:ext uri="{FF2B5EF4-FFF2-40B4-BE49-F238E27FC236}">
                <a16:creationId xmlns:a16="http://schemas.microsoft.com/office/drawing/2014/main" id="{DE97BF2A-04BD-4B1E-A3DC-5CEB50CD8271}"/>
              </a:ext>
            </a:extLst>
          </p:cNvPr>
          <p:cNvSpPr txBox="1"/>
          <p:nvPr/>
        </p:nvSpPr>
        <p:spPr>
          <a:xfrm>
            <a:off x="4277441" y="2325195"/>
            <a:ext cx="1158278" cy="421806"/>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 normalizeH="0" baseline="0" noProof="0" dirty="0" err="1">
                <a:ln>
                  <a:noFill/>
                </a:ln>
                <a:solidFill>
                  <a:srgbClr val="003359"/>
                </a:solidFill>
                <a:effectLst/>
                <a:uLnTx/>
                <a:uFillTx/>
                <a:latin typeface="Franklin Gothic Book"/>
                <a:ea typeface="+mn-ea"/>
                <a:cs typeface="+mn-cs"/>
              </a:rPr>
              <a:t>DC</a:t>
            </a:r>
            <a:r>
              <a:rPr kumimoji="0" lang="en-US" sz="1400" b="1" i="0" u="none" strike="noStrike" kern="1200" cap="none" spc="-20" normalizeH="0" baseline="0" noProof="0" dirty="0" err="1">
                <a:ln>
                  <a:noFill/>
                </a:ln>
                <a:solidFill>
                  <a:srgbClr val="003359"/>
                </a:solidFill>
                <a:effectLst/>
                <a:uLnTx/>
                <a:uFillTx/>
                <a:latin typeface="Franklin Gothic Book"/>
                <a:ea typeface="+mn-ea"/>
                <a:cs typeface="+mn-cs"/>
              </a:rPr>
              <a:t>d</a:t>
            </a:r>
            <a:r>
              <a:rPr kumimoji="0" lang="en-US" sz="1600" b="1" i="0" u="none" strike="noStrike" kern="1200" cap="none" spc="-20" normalizeH="0" baseline="0" noProof="0" dirty="0">
                <a:ln>
                  <a:noFill/>
                </a:ln>
                <a:solidFill>
                  <a:srgbClr val="003359"/>
                </a:solidFill>
                <a:effectLst/>
                <a:uLnTx/>
                <a:uFillTx/>
                <a:latin typeface="Franklin Gothic Book"/>
                <a:ea typeface="+mn-ea"/>
                <a:cs typeface="+mn-cs"/>
              </a:rPr>
              <a:t> by 11AM</a:t>
            </a:r>
          </a:p>
        </p:txBody>
      </p:sp>
      <p:pic>
        <p:nvPicPr>
          <p:cNvPr id="98" name="Graphic 97">
            <a:extLst>
              <a:ext uri="{FF2B5EF4-FFF2-40B4-BE49-F238E27FC236}">
                <a16:creationId xmlns:a16="http://schemas.microsoft.com/office/drawing/2014/main" id="{00C71719-19D3-42AE-9617-D97194E5CA81}"/>
              </a:ext>
            </a:extLst>
          </p:cNvPr>
          <p:cNvPicPr>
            <a:picLocks/>
          </p:cNvPicPr>
          <p:nvPr/>
        </p:nvPicPr>
        <p:blipFill>
          <a:blip r:embed="rId6"/>
          <a:stretch>
            <a:fillRect/>
          </a:stretch>
        </p:blipFill>
        <p:spPr>
          <a:xfrm>
            <a:off x="4863892" y="1465159"/>
            <a:ext cx="413402" cy="413402"/>
          </a:xfrm>
          <a:prstGeom prst="rect">
            <a:avLst/>
          </a:prstGeom>
        </p:spPr>
      </p:pic>
      <p:pic>
        <p:nvPicPr>
          <p:cNvPr id="100" name="Graphic 99">
            <a:extLst>
              <a:ext uri="{FF2B5EF4-FFF2-40B4-BE49-F238E27FC236}">
                <a16:creationId xmlns:a16="http://schemas.microsoft.com/office/drawing/2014/main" id="{BD5A50B0-09E5-4CE4-BB50-CE571D5DA8EF}"/>
              </a:ext>
            </a:extLst>
          </p:cNvPr>
          <p:cNvPicPr>
            <a:picLocks/>
          </p:cNvPicPr>
          <p:nvPr/>
        </p:nvPicPr>
        <p:blipFill>
          <a:blip r:embed="rId7"/>
          <a:stretch>
            <a:fillRect/>
          </a:stretch>
        </p:blipFill>
        <p:spPr>
          <a:xfrm>
            <a:off x="4388911" y="1444631"/>
            <a:ext cx="433930" cy="433930"/>
          </a:xfrm>
          <a:prstGeom prst="rect">
            <a:avLst/>
          </a:prstGeom>
        </p:spPr>
      </p:pic>
      <p:sp>
        <p:nvSpPr>
          <p:cNvPr id="70" name="TextBox 69">
            <a:extLst>
              <a:ext uri="{FF2B5EF4-FFF2-40B4-BE49-F238E27FC236}">
                <a16:creationId xmlns:a16="http://schemas.microsoft.com/office/drawing/2014/main" id="{FEBDC252-7B29-4EB1-AD68-94D4B30447BB}"/>
              </a:ext>
            </a:extLst>
          </p:cNvPr>
          <p:cNvSpPr txBox="1"/>
          <p:nvPr/>
        </p:nvSpPr>
        <p:spPr>
          <a:xfrm>
            <a:off x="6313210" y="2887762"/>
            <a:ext cx="1042634" cy="225521"/>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5ACAF"/>
                </a:solidFill>
                <a:effectLst/>
                <a:uLnTx/>
                <a:uFillTx/>
                <a:latin typeface="Franklin Gothic Book"/>
                <a:ea typeface="+mn-ea"/>
                <a:cs typeface="+mn-cs"/>
              </a:rPr>
              <a:t>24-month trend</a:t>
            </a:r>
            <a:endParaRPr kumimoji="0" lang="en-US" sz="10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101" name="TextBox 100">
            <a:extLst>
              <a:ext uri="{FF2B5EF4-FFF2-40B4-BE49-F238E27FC236}">
                <a16:creationId xmlns:a16="http://schemas.microsoft.com/office/drawing/2014/main" id="{E329DCCB-F315-4F94-B08C-7021C2343F1E}"/>
              </a:ext>
            </a:extLst>
          </p:cNvPr>
          <p:cNvSpPr txBox="1"/>
          <p:nvPr/>
        </p:nvSpPr>
        <p:spPr>
          <a:xfrm>
            <a:off x="8090929" y="898606"/>
            <a:ext cx="3927693" cy="376160"/>
          </a:xfrm>
          <a:prstGeom prst="rect">
            <a:avLst/>
          </a:prstGeom>
          <a:solidFill>
            <a:schemeClr val="bg2"/>
          </a:solidFill>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20" normalizeH="0" baseline="0" noProof="0" dirty="0">
                <a:ln>
                  <a:noFill/>
                </a:ln>
                <a:solidFill>
                  <a:prstClr val="white"/>
                </a:solidFill>
                <a:effectLst/>
                <a:uLnTx/>
                <a:uFillTx/>
                <a:latin typeface="Franklin Gothic Book"/>
                <a:ea typeface="+mn-ea"/>
                <a:cs typeface="+mn-cs"/>
              </a:rPr>
              <a:t>Emergency Department</a:t>
            </a:r>
          </a:p>
        </p:txBody>
      </p:sp>
      <p:grpSp>
        <p:nvGrpSpPr>
          <p:cNvPr id="106" name="Group 105">
            <a:extLst>
              <a:ext uri="{FF2B5EF4-FFF2-40B4-BE49-F238E27FC236}">
                <a16:creationId xmlns:a16="http://schemas.microsoft.com/office/drawing/2014/main" id="{63247A8D-C9BF-418D-A2A2-823F27AC1F90}"/>
              </a:ext>
            </a:extLst>
          </p:cNvPr>
          <p:cNvGrpSpPr/>
          <p:nvPr/>
        </p:nvGrpSpPr>
        <p:grpSpPr>
          <a:xfrm>
            <a:off x="8113286" y="1334889"/>
            <a:ext cx="3873186" cy="1554480"/>
            <a:chOff x="8113286" y="1334889"/>
            <a:chExt cx="3873186" cy="1554480"/>
          </a:xfrm>
        </p:grpSpPr>
        <p:sp>
          <p:nvSpPr>
            <p:cNvPr id="40" name="Rectangle 39">
              <a:extLst>
                <a:ext uri="{FF2B5EF4-FFF2-40B4-BE49-F238E27FC236}">
                  <a16:creationId xmlns:a16="http://schemas.microsoft.com/office/drawing/2014/main" id="{35B510DB-5507-4C7C-94A4-C3DFED80E45E}"/>
                </a:ext>
              </a:extLst>
            </p:cNvPr>
            <p:cNvSpPr/>
            <p:nvPr/>
          </p:nvSpPr>
          <p:spPr>
            <a:xfrm>
              <a:off x="8113286" y="1334889"/>
              <a:ext cx="3873186" cy="1554480"/>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1" name="TextBox 40">
              <a:extLst>
                <a:ext uri="{FF2B5EF4-FFF2-40B4-BE49-F238E27FC236}">
                  <a16:creationId xmlns:a16="http://schemas.microsoft.com/office/drawing/2014/main" id="{026853D5-5BD8-4F6C-8B17-5F37D70FA110}"/>
                </a:ext>
              </a:extLst>
            </p:cNvPr>
            <p:cNvSpPr txBox="1"/>
            <p:nvPr/>
          </p:nvSpPr>
          <p:spPr>
            <a:xfrm>
              <a:off x="9290995" y="1411290"/>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panose="020B0503020102020204" pitchFamily="34" charset="0"/>
                  <a:ea typeface="+mn-ea"/>
                  <a:cs typeface="+mn-cs"/>
                </a:rPr>
                <a:t>Baseline</a:t>
              </a:r>
            </a:p>
          </p:txBody>
        </p:sp>
        <p:sp>
          <p:nvSpPr>
            <p:cNvPr id="42" name="TextBox 41">
              <a:extLst>
                <a:ext uri="{FF2B5EF4-FFF2-40B4-BE49-F238E27FC236}">
                  <a16:creationId xmlns:a16="http://schemas.microsoft.com/office/drawing/2014/main" id="{D47290CB-EDC1-4FC9-B63B-0D7E0590C7DE}"/>
                </a:ext>
              </a:extLst>
            </p:cNvPr>
            <p:cNvSpPr txBox="1"/>
            <p:nvPr/>
          </p:nvSpPr>
          <p:spPr>
            <a:xfrm>
              <a:off x="10141609" y="1413159"/>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43" name="TextBox 42">
              <a:extLst>
                <a:ext uri="{FF2B5EF4-FFF2-40B4-BE49-F238E27FC236}">
                  <a16:creationId xmlns:a16="http://schemas.microsoft.com/office/drawing/2014/main" id="{5922C853-4B62-49B6-8E9B-1A5117B91405}"/>
                </a:ext>
              </a:extLst>
            </p:cNvPr>
            <p:cNvSpPr txBox="1"/>
            <p:nvPr/>
          </p:nvSpPr>
          <p:spPr>
            <a:xfrm>
              <a:off x="10964922" y="1413159"/>
              <a:ext cx="952268"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44" name="TextBox 43">
              <a:extLst>
                <a:ext uri="{FF2B5EF4-FFF2-40B4-BE49-F238E27FC236}">
                  <a16:creationId xmlns:a16="http://schemas.microsoft.com/office/drawing/2014/main" id="{1FDA3A5D-BA54-46B9-9CB1-A1FDB05A372D}"/>
                </a:ext>
              </a:extLst>
            </p:cNvPr>
            <p:cNvSpPr txBox="1"/>
            <p:nvPr/>
          </p:nvSpPr>
          <p:spPr>
            <a:xfrm>
              <a:off x="8151148" y="1373568"/>
              <a:ext cx="1167503"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59"/>
                  </a:solidFill>
                  <a:effectLst/>
                  <a:uLnTx/>
                  <a:uFillTx/>
                  <a:latin typeface="Franklin Gothic Book"/>
                  <a:ea typeface="+mn-ea"/>
                  <a:cs typeface="+mn-cs"/>
                </a:rPr>
                <a:t>ED Hold Hours</a:t>
              </a:r>
            </a:p>
          </p:txBody>
        </p:sp>
        <p:sp>
          <p:nvSpPr>
            <p:cNvPr id="45" name="TextBox 44">
              <a:extLst>
                <a:ext uri="{FF2B5EF4-FFF2-40B4-BE49-F238E27FC236}">
                  <a16:creationId xmlns:a16="http://schemas.microsoft.com/office/drawing/2014/main" id="{41BBD464-6E14-457F-BBB2-43346EA8E9AC}"/>
                </a:ext>
              </a:extLst>
            </p:cNvPr>
            <p:cNvSpPr txBox="1"/>
            <p:nvPr/>
          </p:nvSpPr>
          <p:spPr>
            <a:xfrm>
              <a:off x="10968215" y="1810146"/>
              <a:ext cx="916625" cy="35852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10:34</a:t>
              </a:r>
            </a:p>
          </p:txBody>
        </p:sp>
        <p:sp>
          <p:nvSpPr>
            <p:cNvPr id="46" name="TextBox 45">
              <a:extLst>
                <a:ext uri="{FF2B5EF4-FFF2-40B4-BE49-F238E27FC236}">
                  <a16:creationId xmlns:a16="http://schemas.microsoft.com/office/drawing/2014/main" id="{B4697484-D996-42E5-AA15-4D386702F0D1}"/>
                </a:ext>
              </a:extLst>
            </p:cNvPr>
            <p:cNvSpPr txBox="1"/>
            <p:nvPr/>
          </p:nvSpPr>
          <p:spPr>
            <a:xfrm>
              <a:off x="9332393" y="1810146"/>
              <a:ext cx="781561" cy="35852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8:07</a:t>
              </a:r>
            </a:p>
          </p:txBody>
        </p:sp>
        <p:sp>
          <p:nvSpPr>
            <p:cNvPr id="47" name="TextBox 46">
              <a:extLst>
                <a:ext uri="{FF2B5EF4-FFF2-40B4-BE49-F238E27FC236}">
                  <a16:creationId xmlns:a16="http://schemas.microsoft.com/office/drawing/2014/main" id="{A424D3B7-B9D4-4DB5-963D-68586D218ACF}"/>
                </a:ext>
              </a:extLst>
            </p:cNvPr>
            <p:cNvSpPr txBox="1"/>
            <p:nvPr/>
          </p:nvSpPr>
          <p:spPr>
            <a:xfrm>
              <a:off x="10141609" y="1810146"/>
              <a:ext cx="822960" cy="35852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&lt;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3:00</a:t>
              </a:r>
            </a:p>
          </p:txBody>
        </p:sp>
        <p:cxnSp>
          <p:nvCxnSpPr>
            <p:cNvPr id="48" name="Straight Connector 47">
              <a:extLst>
                <a:ext uri="{FF2B5EF4-FFF2-40B4-BE49-F238E27FC236}">
                  <a16:creationId xmlns:a16="http://schemas.microsoft.com/office/drawing/2014/main" id="{B6BD6C58-03C0-4B2C-858B-951618506460}"/>
                </a:ext>
              </a:extLst>
            </p:cNvPr>
            <p:cNvCxnSpPr>
              <a:cxnSpLocks/>
            </p:cNvCxnSpPr>
            <p:nvPr/>
          </p:nvCxnSpPr>
          <p:spPr>
            <a:xfrm>
              <a:off x="9395770" y="1827252"/>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E617DF-F6ED-4E1B-9463-F4E85775D866}"/>
                </a:ext>
              </a:extLst>
            </p:cNvPr>
            <p:cNvCxnSpPr>
              <a:cxnSpLocks/>
            </p:cNvCxnSpPr>
            <p:nvPr/>
          </p:nvCxnSpPr>
          <p:spPr>
            <a:xfrm>
              <a:off x="10127865" y="1412628"/>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C8BD960-3A59-4FFD-8036-C8D9A0EE620B}"/>
                </a:ext>
              </a:extLst>
            </p:cNvPr>
            <p:cNvCxnSpPr>
              <a:cxnSpLocks/>
            </p:cNvCxnSpPr>
            <p:nvPr/>
          </p:nvCxnSpPr>
          <p:spPr>
            <a:xfrm>
              <a:off x="10968217" y="1412628"/>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51" name="Chart 50">
              <a:extLst>
                <a:ext uri="{FF2B5EF4-FFF2-40B4-BE49-F238E27FC236}">
                  <a16:creationId xmlns:a16="http://schemas.microsoft.com/office/drawing/2014/main" id="{1162C0FC-EB26-460E-BE7B-FEE7B07957D5}"/>
                </a:ext>
              </a:extLst>
            </p:cNvPr>
            <p:cNvGraphicFramePr/>
            <p:nvPr/>
          </p:nvGraphicFramePr>
          <p:xfrm>
            <a:off x="8197946" y="2237089"/>
            <a:ext cx="3623518" cy="624682"/>
          </p:xfrm>
          <a:graphic>
            <a:graphicData uri="http://schemas.openxmlformats.org/drawingml/2006/chart">
              <c:chart xmlns:c="http://schemas.openxmlformats.org/drawingml/2006/chart" xmlns:r="http://schemas.openxmlformats.org/officeDocument/2006/relationships" r:id="rId8"/>
            </a:graphicData>
          </a:graphic>
        </p:graphicFrame>
        <p:sp>
          <p:nvSpPr>
            <p:cNvPr id="52" name="TextBox 51">
              <a:extLst>
                <a:ext uri="{FF2B5EF4-FFF2-40B4-BE49-F238E27FC236}">
                  <a16:creationId xmlns:a16="http://schemas.microsoft.com/office/drawing/2014/main" id="{93B24C1F-6D5E-43D7-9378-E69EF0C5BD3A}"/>
                </a:ext>
              </a:extLst>
            </p:cNvPr>
            <p:cNvSpPr txBox="1"/>
            <p:nvPr/>
          </p:nvSpPr>
          <p:spPr>
            <a:xfrm>
              <a:off x="8233821" y="2221448"/>
              <a:ext cx="1042634" cy="215599"/>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5ACAF"/>
                  </a:solidFill>
                  <a:effectLst/>
                  <a:uLnTx/>
                  <a:uFillTx/>
                  <a:latin typeface="Franklin Gothic Book"/>
                  <a:ea typeface="+mn-ea"/>
                  <a:cs typeface="+mn-cs"/>
                </a:rPr>
                <a:t>24-month trend</a:t>
              </a:r>
              <a:endParaRPr kumimoji="0" lang="en-US" sz="10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54" name="Down Arrow 35">
              <a:extLst>
                <a:ext uri="{FF2B5EF4-FFF2-40B4-BE49-F238E27FC236}">
                  <a16:creationId xmlns:a16="http://schemas.microsoft.com/office/drawing/2014/main" id="{CD7DE9F3-61FB-4ACC-A3EC-F039A139FD9A}"/>
                </a:ext>
              </a:extLst>
            </p:cNvPr>
            <p:cNvSpPr/>
            <p:nvPr/>
          </p:nvSpPr>
          <p:spPr>
            <a:xfrm>
              <a:off x="11742123" y="2468314"/>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04" name="Graphic 103">
              <a:extLst>
                <a:ext uri="{FF2B5EF4-FFF2-40B4-BE49-F238E27FC236}">
                  <a16:creationId xmlns:a16="http://schemas.microsoft.com/office/drawing/2014/main" id="{2AB9D49E-BC73-431E-9ADA-5A0B755771D6}"/>
                </a:ext>
              </a:extLst>
            </p:cNvPr>
            <p:cNvPicPr>
              <a:picLocks/>
            </p:cNvPicPr>
            <p:nvPr/>
          </p:nvPicPr>
          <p:blipFill>
            <a:blip r:embed="rId9"/>
            <a:stretch>
              <a:fillRect/>
            </a:stretch>
          </p:blipFill>
          <p:spPr>
            <a:xfrm>
              <a:off x="8545902" y="1824638"/>
              <a:ext cx="446388" cy="400811"/>
            </a:xfrm>
            <a:prstGeom prst="rect">
              <a:avLst/>
            </a:prstGeom>
          </p:spPr>
        </p:pic>
        <p:sp>
          <p:nvSpPr>
            <p:cNvPr id="105" name="TextBox 104">
              <a:extLst>
                <a:ext uri="{FF2B5EF4-FFF2-40B4-BE49-F238E27FC236}">
                  <a16:creationId xmlns:a16="http://schemas.microsoft.com/office/drawing/2014/main" id="{C4D01B3D-CA72-489C-86CB-1D869776FB2A}"/>
                </a:ext>
              </a:extLst>
            </p:cNvPr>
            <p:cNvSpPr txBox="1"/>
            <p:nvPr/>
          </p:nvSpPr>
          <p:spPr>
            <a:xfrm>
              <a:off x="9318651" y="2065771"/>
              <a:ext cx="263073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A5ACAF">
                      <a:lumMod val="75000"/>
                    </a:srgbClr>
                  </a:solidFill>
                  <a:effectLst/>
                  <a:uLnTx/>
                  <a:uFillTx/>
                  <a:latin typeface="Franklin Gothic Book"/>
                  <a:ea typeface="+mn-ea"/>
                  <a:cs typeface="+mn-cs"/>
                </a:rPr>
                <a:t>time from decision to admit to inpatient bed</a:t>
              </a:r>
            </a:p>
          </p:txBody>
        </p:sp>
      </p:grpSp>
      <p:grpSp>
        <p:nvGrpSpPr>
          <p:cNvPr id="141" name="Group 140">
            <a:extLst>
              <a:ext uri="{FF2B5EF4-FFF2-40B4-BE49-F238E27FC236}">
                <a16:creationId xmlns:a16="http://schemas.microsoft.com/office/drawing/2014/main" id="{4847AE42-D1C4-408A-9DAC-10F62EF4803C}"/>
              </a:ext>
            </a:extLst>
          </p:cNvPr>
          <p:cNvGrpSpPr/>
          <p:nvPr/>
        </p:nvGrpSpPr>
        <p:grpSpPr>
          <a:xfrm>
            <a:off x="8113286" y="3000573"/>
            <a:ext cx="3873186" cy="1554480"/>
            <a:chOff x="8113286" y="3000573"/>
            <a:chExt cx="3873186" cy="1554480"/>
          </a:xfrm>
        </p:grpSpPr>
        <p:sp>
          <p:nvSpPr>
            <p:cNvPr id="108" name="Rectangle 107">
              <a:extLst>
                <a:ext uri="{FF2B5EF4-FFF2-40B4-BE49-F238E27FC236}">
                  <a16:creationId xmlns:a16="http://schemas.microsoft.com/office/drawing/2014/main" id="{7B200BB7-5185-49E6-8F94-E7C9D4754A74}"/>
                </a:ext>
              </a:extLst>
            </p:cNvPr>
            <p:cNvSpPr/>
            <p:nvPr/>
          </p:nvSpPr>
          <p:spPr>
            <a:xfrm>
              <a:off x="8113286" y="3000573"/>
              <a:ext cx="3873186" cy="1554480"/>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9" name="TextBox 108">
              <a:extLst>
                <a:ext uri="{FF2B5EF4-FFF2-40B4-BE49-F238E27FC236}">
                  <a16:creationId xmlns:a16="http://schemas.microsoft.com/office/drawing/2014/main" id="{8C6F1FE4-615B-4012-A1B4-F654524F5936}"/>
                </a:ext>
              </a:extLst>
            </p:cNvPr>
            <p:cNvSpPr txBox="1"/>
            <p:nvPr/>
          </p:nvSpPr>
          <p:spPr>
            <a:xfrm>
              <a:off x="9290995" y="3076974"/>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panose="020B0503020102020204" pitchFamily="34" charset="0"/>
                  <a:ea typeface="+mn-ea"/>
                  <a:cs typeface="+mn-cs"/>
                </a:rPr>
                <a:t>Baseline</a:t>
              </a:r>
            </a:p>
          </p:txBody>
        </p:sp>
        <p:sp>
          <p:nvSpPr>
            <p:cNvPr id="110" name="TextBox 109">
              <a:extLst>
                <a:ext uri="{FF2B5EF4-FFF2-40B4-BE49-F238E27FC236}">
                  <a16:creationId xmlns:a16="http://schemas.microsoft.com/office/drawing/2014/main" id="{8FC8AEBE-0EE3-4E18-93B0-C253652D5347}"/>
                </a:ext>
              </a:extLst>
            </p:cNvPr>
            <p:cNvSpPr txBox="1"/>
            <p:nvPr/>
          </p:nvSpPr>
          <p:spPr>
            <a:xfrm>
              <a:off x="10141609" y="3078843"/>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111" name="TextBox 110">
              <a:extLst>
                <a:ext uri="{FF2B5EF4-FFF2-40B4-BE49-F238E27FC236}">
                  <a16:creationId xmlns:a16="http://schemas.microsoft.com/office/drawing/2014/main" id="{4F7234DC-B3F4-4511-9E7A-C86A14ABC8F6}"/>
                </a:ext>
              </a:extLst>
            </p:cNvPr>
            <p:cNvSpPr txBox="1"/>
            <p:nvPr/>
          </p:nvSpPr>
          <p:spPr>
            <a:xfrm>
              <a:off x="10964922" y="3078843"/>
              <a:ext cx="952268"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112" name="TextBox 111">
              <a:extLst>
                <a:ext uri="{FF2B5EF4-FFF2-40B4-BE49-F238E27FC236}">
                  <a16:creationId xmlns:a16="http://schemas.microsoft.com/office/drawing/2014/main" id="{234FB411-007D-4CBA-9D8C-ED5047DC6AAB}"/>
                </a:ext>
              </a:extLst>
            </p:cNvPr>
            <p:cNvSpPr txBox="1"/>
            <p:nvPr/>
          </p:nvSpPr>
          <p:spPr>
            <a:xfrm>
              <a:off x="8151148" y="3115452"/>
              <a:ext cx="1167503" cy="56015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59"/>
                  </a:solidFill>
                  <a:effectLst/>
                  <a:uLnTx/>
                  <a:uFillTx/>
                  <a:latin typeface="Franklin Gothic Book"/>
                  <a:ea typeface="+mn-ea"/>
                  <a:cs typeface="+mn-cs"/>
                </a:rPr>
                <a:t>LWBS</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59"/>
                  </a:solidFill>
                  <a:effectLst/>
                  <a:uLnTx/>
                  <a:uFillTx/>
                  <a:latin typeface="Franklin Gothic Book"/>
                  <a:ea typeface="+mn-ea"/>
                  <a:cs typeface="+mn-cs"/>
                </a:rPr>
                <a:t>Adult</a:t>
              </a:r>
            </a:p>
          </p:txBody>
        </p:sp>
        <p:sp>
          <p:nvSpPr>
            <p:cNvPr id="113" name="TextBox 112">
              <a:extLst>
                <a:ext uri="{FF2B5EF4-FFF2-40B4-BE49-F238E27FC236}">
                  <a16:creationId xmlns:a16="http://schemas.microsoft.com/office/drawing/2014/main" id="{771904E5-42DC-45BE-B584-FA2E22A3ED4F}"/>
                </a:ext>
              </a:extLst>
            </p:cNvPr>
            <p:cNvSpPr txBox="1"/>
            <p:nvPr/>
          </p:nvSpPr>
          <p:spPr>
            <a:xfrm>
              <a:off x="10968215" y="3475830"/>
              <a:ext cx="916625" cy="35852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00000"/>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4.2</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a:t>
              </a:r>
            </a:p>
          </p:txBody>
        </p:sp>
        <p:sp>
          <p:nvSpPr>
            <p:cNvPr id="114" name="TextBox 113">
              <a:extLst>
                <a:ext uri="{FF2B5EF4-FFF2-40B4-BE49-F238E27FC236}">
                  <a16:creationId xmlns:a16="http://schemas.microsoft.com/office/drawing/2014/main" id="{0D898CD9-B23C-4C84-91CB-4A16B8F58A33}"/>
                </a:ext>
              </a:extLst>
            </p:cNvPr>
            <p:cNvSpPr txBox="1"/>
            <p:nvPr/>
          </p:nvSpPr>
          <p:spPr>
            <a:xfrm>
              <a:off x="9332393" y="3475830"/>
              <a:ext cx="781561" cy="35852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3.3%</a:t>
              </a:r>
            </a:p>
          </p:txBody>
        </p:sp>
        <p:sp>
          <p:nvSpPr>
            <p:cNvPr id="115" name="TextBox 114">
              <a:extLst>
                <a:ext uri="{FF2B5EF4-FFF2-40B4-BE49-F238E27FC236}">
                  <a16:creationId xmlns:a16="http://schemas.microsoft.com/office/drawing/2014/main" id="{360058EB-0CD6-41E2-B7EA-50AA12D20E36}"/>
                </a:ext>
              </a:extLst>
            </p:cNvPr>
            <p:cNvSpPr txBox="1"/>
            <p:nvPr/>
          </p:nvSpPr>
          <p:spPr>
            <a:xfrm>
              <a:off x="10141609" y="3475830"/>
              <a:ext cx="822960" cy="35852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&lt;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3.5%</a:t>
              </a:r>
            </a:p>
          </p:txBody>
        </p:sp>
        <p:cxnSp>
          <p:nvCxnSpPr>
            <p:cNvPr id="116" name="Straight Connector 115">
              <a:extLst>
                <a:ext uri="{FF2B5EF4-FFF2-40B4-BE49-F238E27FC236}">
                  <a16:creationId xmlns:a16="http://schemas.microsoft.com/office/drawing/2014/main" id="{4D3399B8-BF99-4079-B461-FB1E532730E2}"/>
                </a:ext>
              </a:extLst>
            </p:cNvPr>
            <p:cNvCxnSpPr>
              <a:cxnSpLocks/>
            </p:cNvCxnSpPr>
            <p:nvPr/>
          </p:nvCxnSpPr>
          <p:spPr>
            <a:xfrm>
              <a:off x="9395770" y="3492936"/>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410C9EF-A83A-4D19-95C7-ADA2FE7F4895}"/>
                </a:ext>
              </a:extLst>
            </p:cNvPr>
            <p:cNvCxnSpPr>
              <a:cxnSpLocks/>
            </p:cNvCxnSpPr>
            <p:nvPr/>
          </p:nvCxnSpPr>
          <p:spPr>
            <a:xfrm>
              <a:off x="10127865" y="3078312"/>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29847DA-C010-4626-9CC4-9A61A39769FB}"/>
                </a:ext>
              </a:extLst>
            </p:cNvPr>
            <p:cNvCxnSpPr>
              <a:cxnSpLocks/>
            </p:cNvCxnSpPr>
            <p:nvPr/>
          </p:nvCxnSpPr>
          <p:spPr>
            <a:xfrm>
              <a:off x="10968217" y="3078312"/>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119" name="Chart 118">
              <a:extLst>
                <a:ext uri="{FF2B5EF4-FFF2-40B4-BE49-F238E27FC236}">
                  <a16:creationId xmlns:a16="http://schemas.microsoft.com/office/drawing/2014/main" id="{E1C59D4E-FAB7-4043-B178-6911F2EE68CE}"/>
                </a:ext>
              </a:extLst>
            </p:cNvPr>
            <p:cNvGraphicFramePr/>
            <p:nvPr/>
          </p:nvGraphicFramePr>
          <p:xfrm>
            <a:off x="8197946" y="3851457"/>
            <a:ext cx="3623518" cy="675998"/>
          </p:xfrm>
          <a:graphic>
            <a:graphicData uri="http://schemas.openxmlformats.org/drawingml/2006/chart">
              <c:chart xmlns:c="http://schemas.openxmlformats.org/drawingml/2006/chart" xmlns:r="http://schemas.openxmlformats.org/officeDocument/2006/relationships" r:id="rId10"/>
            </a:graphicData>
          </a:graphic>
        </p:graphicFrame>
        <p:sp>
          <p:nvSpPr>
            <p:cNvPr id="120" name="TextBox 119">
              <a:extLst>
                <a:ext uri="{FF2B5EF4-FFF2-40B4-BE49-F238E27FC236}">
                  <a16:creationId xmlns:a16="http://schemas.microsoft.com/office/drawing/2014/main" id="{EB420B95-1324-41D2-B3E8-0747A78B41BA}"/>
                </a:ext>
              </a:extLst>
            </p:cNvPr>
            <p:cNvSpPr txBox="1"/>
            <p:nvPr/>
          </p:nvSpPr>
          <p:spPr>
            <a:xfrm>
              <a:off x="8235876" y="3768332"/>
              <a:ext cx="1042634" cy="215599"/>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5ACAF"/>
                  </a:solidFill>
                  <a:effectLst/>
                  <a:uLnTx/>
                  <a:uFillTx/>
                  <a:latin typeface="Franklin Gothic Book"/>
                  <a:ea typeface="+mn-ea"/>
                  <a:cs typeface="+mn-cs"/>
                </a:rPr>
                <a:t>24-month trend</a:t>
              </a:r>
              <a:endParaRPr kumimoji="0" lang="en-US" sz="10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121" name="Down Arrow 35">
              <a:extLst>
                <a:ext uri="{FF2B5EF4-FFF2-40B4-BE49-F238E27FC236}">
                  <a16:creationId xmlns:a16="http://schemas.microsoft.com/office/drawing/2014/main" id="{5948E270-0799-49C3-A1B6-CFCC4B605F52}"/>
                </a:ext>
              </a:extLst>
            </p:cNvPr>
            <p:cNvSpPr/>
            <p:nvPr/>
          </p:nvSpPr>
          <p:spPr>
            <a:xfrm>
              <a:off x="11742123" y="4133998"/>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142" name="Group 141">
            <a:extLst>
              <a:ext uri="{FF2B5EF4-FFF2-40B4-BE49-F238E27FC236}">
                <a16:creationId xmlns:a16="http://schemas.microsoft.com/office/drawing/2014/main" id="{60FDF50F-1089-4F98-ACB0-D3569B534A9C}"/>
              </a:ext>
            </a:extLst>
          </p:cNvPr>
          <p:cNvGrpSpPr/>
          <p:nvPr/>
        </p:nvGrpSpPr>
        <p:grpSpPr>
          <a:xfrm>
            <a:off x="8113286" y="4667601"/>
            <a:ext cx="3873186" cy="1554480"/>
            <a:chOff x="8113286" y="3000573"/>
            <a:chExt cx="3873186" cy="1554480"/>
          </a:xfrm>
        </p:grpSpPr>
        <p:sp>
          <p:nvSpPr>
            <p:cNvPr id="143" name="Rectangle 142">
              <a:extLst>
                <a:ext uri="{FF2B5EF4-FFF2-40B4-BE49-F238E27FC236}">
                  <a16:creationId xmlns:a16="http://schemas.microsoft.com/office/drawing/2014/main" id="{82720D07-7514-4D98-94FF-05C4B4A2CE7F}"/>
                </a:ext>
              </a:extLst>
            </p:cNvPr>
            <p:cNvSpPr/>
            <p:nvPr/>
          </p:nvSpPr>
          <p:spPr>
            <a:xfrm>
              <a:off x="8113286" y="3000573"/>
              <a:ext cx="3873186" cy="1554480"/>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44" name="TextBox 143">
              <a:extLst>
                <a:ext uri="{FF2B5EF4-FFF2-40B4-BE49-F238E27FC236}">
                  <a16:creationId xmlns:a16="http://schemas.microsoft.com/office/drawing/2014/main" id="{F06C2D2F-5EB3-4C7C-95B2-75FDCA0DC539}"/>
                </a:ext>
              </a:extLst>
            </p:cNvPr>
            <p:cNvSpPr txBox="1"/>
            <p:nvPr/>
          </p:nvSpPr>
          <p:spPr>
            <a:xfrm>
              <a:off x="9290995" y="3076974"/>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panose="020B0503020102020204" pitchFamily="34" charset="0"/>
                  <a:ea typeface="+mn-ea"/>
                  <a:cs typeface="+mn-cs"/>
                </a:rPr>
                <a:t>Baseline</a:t>
              </a:r>
            </a:p>
          </p:txBody>
        </p:sp>
        <p:sp>
          <p:nvSpPr>
            <p:cNvPr id="145" name="TextBox 144">
              <a:extLst>
                <a:ext uri="{FF2B5EF4-FFF2-40B4-BE49-F238E27FC236}">
                  <a16:creationId xmlns:a16="http://schemas.microsoft.com/office/drawing/2014/main" id="{F5C0135F-616B-4671-9965-DE65AF5002E7}"/>
                </a:ext>
              </a:extLst>
            </p:cNvPr>
            <p:cNvSpPr txBox="1"/>
            <p:nvPr/>
          </p:nvSpPr>
          <p:spPr>
            <a:xfrm>
              <a:off x="10141609" y="3078843"/>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146" name="TextBox 145">
              <a:extLst>
                <a:ext uri="{FF2B5EF4-FFF2-40B4-BE49-F238E27FC236}">
                  <a16:creationId xmlns:a16="http://schemas.microsoft.com/office/drawing/2014/main" id="{684F618B-8563-4BC5-A186-C036C363E9CA}"/>
                </a:ext>
              </a:extLst>
            </p:cNvPr>
            <p:cNvSpPr txBox="1"/>
            <p:nvPr/>
          </p:nvSpPr>
          <p:spPr>
            <a:xfrm>
              <a:off x="10964922" y="3078843"/>
              <a:ext cx="952268"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147" name="TextBox 146">
              <a:extLst>
                <a:ext uri="{FF2B5EF4-FFF2-40B4-BE49-F238E27FC236}">
                  <a16:creationId xmlns:a16="http://schemas.microsoft.com/office/drawing/2014/main" id="{404F6204-C075-4800-BDBC-4DA7A71E9F72}"/>
                </a:ext>
              </a:extLst>
            </p:cNvPr>
            <p:cNvSpPr txBox="1"/>
            <p:nvPr/>
          </p:nvSpPr>
          <p:spPr>
            <a:xfrm>
              <a:off x="8151148" y="3115452"/>
              <a:ext cx="1167503" cy="56015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59"/>
                  </a:solidFill>
                  <a:effectLst/>
                  <a:uLnTx/>
                  <a:uFillTx/>
                  <a:latin typeface="Franklin Gothic Book"/>
                  <a:ea typeface="+mn-ea"/>
                  <a:cs typeface="+mn-cs"/>
                </a:rPr>
                <a:t>LWBS</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59"/>
                  </a:solidFill>
                  <a:effectLst/>
                  <a:uLnTx/>
                  <a:uFillTx/>
                  <a:latin typeface="Franklin Gothic Book"/>
                  <a:ea typeface="+mn-ea"/>
                  <a:cs typeface="+mn-cs"/>
                </a:rPr>
                <a:t>Peds</a:t>
              </a:r>
            </a:p>
          </p:txBody>
        </p:sp>
        <p:sp>
          <p:nvSpPr>
            <p:cNvPr id="148" name="TextBox 147">
              <a:extLst>
                <a:ext uri="{FF2B5EF4-FFF2-40B4-BE49-F238E27FC236}">
                  <a16:creationId xmlns:a16="http://schemas.microsoft.com/office/drawing/2014/main" id="{C4EF7FB3-FA42-409C-B1F7-CE206F6D98A3}"/>
                </a:ext>
              </a:extLst>
            </p:cNvPr>
            <p:cNvSpPr txBox="1"/>
            <p:nvPr/>
          </p:nvSpPr>
          <p:spPr>
            <a:xfrm>
              <a:off x="10968215" y="3475830"/>
              <a:ext cx="916625" cy="35852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00000"/>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6.2</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a:t>
              </a:r>
            </a:p>
          </p:txBody>
        </p:sp>
        <p:sp>
          <p:nvSpPr>
            <p:cNvPr id="149" name="TextBox 148">
              <a:extLst>
                <a:ext uri="{FF2B5EF4-FFF2-40B4-BE49-F238E27FC236}">
                  <a16:creationId xmlns:a16="http://schemas.microsoft.com/office/drawing/2014/main" id="{33C67CA8-5053-4CB3-9BD4-31567271CFD5}"/>
                </a:ext>
              </a:extLst>
            </p:cNvPr>
            <p:cNvSpPr txBox="1"/>
            <p:nvPr/>
          </p:nvSpPr>
          <p:spPr>
            <a:xfrm>
              <a:off x="9332393" y="3475830"/>
              <a:ext cx="781561" cy="35852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2.2%</a:t>
              </a:r>
            </a:p>
          </p:txBody>
        </p:sp>
        <p:sp>
          <p:nvSpPr>
            <p:cNvPr id="150" name="TextBox 149">
              <a:extLst>
                <a:ext uri="{FF2B5EF4-FFF2-40B4-BE49-F238E27FC236}">
                  <a16:creationId xmlns:a16="http://schemas.microsoft.com/office/drawing/2014/main" id="{4196C393-3A7B-4F4A-BBEF-CC8C9825EE8E}"/>
                </a:ext>
              </a:extLst>
            </p:cNvPr>
            <p:cNvSpPr txBox="1"/>
            <p:nvPr/>
          </p:nvSpPr>
          <p:spPr>
            <a:xfrm>
              <a:off x="10141609" y="3475830"/>
              <a:ext cx="822960" cy="35852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&lt;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1.5%</a:t>
              </a:r>
            </a:p>
          </p:txBody>
        </p:sp>
        <p:cxnSp>
          <p:nvCxnSpPr>
            <p:cNvPr id="151" name="Straight Connector 150">
              <a:extLst>
                <a:ext uri="{FF2B5EF4-FFF2-40B4-BE49-F238E27FC236}">
                  <a16:creationId xmlns:a16="http://schemas.microsoft.com/office/drawing/2014/main" id="{9C25E036-6964-4F54-8243-FE4A36BBB9C8}"/>
                </a:ext>
              </a:extLst>
            </p:cNvPr>
            <p:cNvCxnSpPr>
              <a:cxnSpLocks/>
            </p:cNvCxnSpPr>
            <p:nvPr/>
          </p:nvCxnSpPr>
          <p:spPr>
            <a:xfrm>
              <a:off x="9395770" y="3492936"/>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3E71872B-589F-4816-8D90-0E10B7E16165}"/>
                </a:ext>
              </a:extLst>
            </p:cNvPr>
            <p:cNvCxnSpPr>
              <a:cxnSpLocks/>
            </p:cNvCxnSpPr>
            <p:nvPr/>
          </p:nvCxnSpPr>
          <p:spPr>
            <a:xfrm>
              <a:off x="10127865" y="3078312"/>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685FE3D-9A5B-4387-A4BD-97AD5825F962}"/>
                </a:ext>
              </a:extLst>
            </p:cNvPr>
            <p:cNvCxnSpPr>
              <a:cxnSpLocks/>
            </p:cNvCxnSpPr>
            <p:nvPr/>
          </p:nvCxnSpPr>
          <p:spPr>
            <a:xfrm>
              <a:off x="10968217" y="3078312"/>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154" name="Chart 153">
              <a:extLst>
                <a:ext uri="{FF2B5EF4-FFF2-40B4-BE49-F238E27FC236}">
                  <a16:creationId xmlns:a16="http://schemas.microsoft.com/office/drawing/2014/main" id="{CC9B4135-11F1-4DAD-AC21-C392FBD51D34}"/>
                </a:ext>
              </a:extLst>
            </p:cNvPr>
            <p:cNvGraphicFramePr/>
            <p:nvPr/>
          </p:nvGraphicFramePr>
          <p:xfrm>
            <a:off x="8197946" y="3851457"/>
            <a:ext cx="3623518" cy="675998"/>
          </p:xfrm>
          <a:graphic>
            <a:graphicData uri="http://schemas.openxmlformats.org/drawingml/2006/chart">
              <c:chart xmlns:c="http://schemas.openxmlformats.org/drawingml/2006/chart" xmlns:r="http://schemas.openxmlformats.org/officeDocument/2006/relationships" r:id="rId11"/>
            </a:graphicData>
          </a:graphic>
        </p:graphicFrame>
        <p:sp>
          <p:nvSpPr>
            <p:cNvPr id="155" name="TextBox 154">
              <a:extLst>
                <a:ext uri="{FF2B5EF4-FFF2-40B4-BE49-F238E27FC236}">
                  <a16:creationId xmlns:a16="http://schemas.microsoft.com/office/drawing/2014/main" id="{B1DAE41C-842A-4964-B907-0393BEA45E6F}"/>
                </a:ext>
              </a:extLst>
            </p:cNvPr>
            <p:cNvSpPr txBox="1"/>
            <p:nvPr/>
          </p:nvSpPr>
          <p:spPr>
            <a:xfrm>
              <a:off x="8235876" y="3768332"/>
              <a:ext cx="1042634" cy="215599"/>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A5ACAF"/>
                  </a:solidFill>
                  <a:effectLst/>
                  <a:uLnTx/>
                  <a:uFillTx/>
                  <a:latin typeface="Franklin Gothic Book"/>
                  <a:ea typeface="+mn-ea"/>
                  <a:cs typeface="+mn-cs"/>
                </a:rPr>
                <a:t>24-month trend</a:t>
              </a:r>
              <a:endParaRPr kumimoji="0" lang="en-US" sz="10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156" name="Down Arrow 35">
              <a:extLst>
                <a:ext uri="{FF2B5EF4-FFF2-40B4-BE49-F238E27FC236}">
                  <a16:creationId xmlns:a16="http://schemas.microsoft.com/office/drawing/2014/main" id="{E66B1A00-DB48-4BE5-A078-3316261154FF}"/>
                </a:ext>
              </a:extLst>
            </p:cNvPr>
            <p:cNvSpPr/>
            <p:nvPr/>
          </p:nvSpPr>
          <p:spPr>
            <a:xfrm>
              <a:off x="11742123" y="4133998"/>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158" name="TextBox 157">
            <a:extLst>
              <a:ext uri="{FF2B5EF4-FFF2-40B4-BE49-F238E27FC236}">
                <a16:creationId xmlns:a16="http://schemas.microsoft.com/office/drawing/2014/main" id="{66EF5D87-B80E-4826-8867-663D1F734926}"/>
              </a:ext>
            </a:extLst>
          </p:cNvPr>
          <p:cNvSpPr txBox="1"/>
          <p:nvPr/>
        </p:nvSpPr>
        <p:spPr>
          <a:xfrm>
            <a:off x="203456" y="952506"/>
            <a:ext cx="3797373" cy="376160"/>
          </a:xfrm>
          <a:prstGeom prst="rect">
            <a:avLst/>
          </a:prstGeom>
          <a:solidFill>
            <a:schemeClr val="bg2"/>
          </a:solidFill>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20" normalizeH="0" baseline="0" noProof="0" dirty="0">
                <a:ln>
                  <a:noFill/>
                </a:ln>
                <a:solidFill>
                  <a:prstClr val="white"/>
                </a:solidFill>
                <a:effectLst/>
                <a:uLnTx/>
                <a:uFillTx/>
                <a:latin typeface="Franklin Gothic Book"/>
                <a:ea typeface="+mn-ea"/>
                <a:cs typeface="+mn-cs"/>
              </a:rPr>
              <a:t>Length of Stay</a:t>
            </a:r>
          </a:p>
        </p:txBody>
      </p:sp>
      <p:sp>
        <p:nvSpPr>
          <p:cNvPr id="4" name="Rectangle 3">
            <a:extLst>
              <a:ext uri="{FF2B5EF4-FFF2-40B4-BE49-F238E27FC236}">
                <a16:creationId xmlns:a16="http://schemas.microsoft.com/office/drawing/2014/main" id="{297E09B0-B0C5-4AEC-B78C-C35F26C44940}"/>
              </a:ext>
            </a:extLst>
          </p:cNvPr>
          <p:cNvSpPr/>
          <p:nvPr/>
        </p:nvSpPr>
        <p:spPr>
          <a:xfrm>
            <a:off x="169874" y="925397"/>
            <a:ext cx="3840480" cy="3013068"/>
          </a:xfrm>
          <a:prstGeom prst="rect">
            <a:avLst/>
          </a:prstGeom>
          <a:no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60" name="TextBox 159">
            <a:extLst>
              <a:ext uri="{FF2B5EF4-FFF2-40B4-BE49-F238E27FC236}">
                <a16:creationId xmlns:a16="http://schemas.microsoft.com/office/drawing/2014/main" id="{B130539B-6C59-47EE-8D54-E79E486D023B}"/>
              </a:ext>
            </a:extLst>
          </p:cNvPr>
          <p:cNvSpPr txBox="1"/>
          <p:nvPr/>
        </p:nvSpPr>
        <p:spPr>
          <a:xfrm>
            <a:off x="1433810" y="1423156"/>
            <a:ext cx="825113"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panose="020B0503020102020204" pitchFamily="34" charset="0"/>
                <a:ea typeface="+mn-ea"/>
                <a:cs typeface="+mn-cs"/>
              </a:rPr>
              <a:t>Baseline</a:t>
            </a:r>
          </a:p>
        </p:txBody>
      </p:sp>
      <p:sp>
        <p:nvSpPr>
          <p:cNvPr id="161" name="TextBox 160">
            <a:extLst>
              <a:ext uri="{FF2B5EF4-FFF2-40B4-BE49-F238E27FC236}">
                <a16:creationId xmlns:a16="http://schemas.microsoft.com/office/drawing/2014/main" id="{3B54671A-D86B-4FC9-AFEB-F65F8EA281C7}"/>
              </a:ext>
            </a:extLst>
          </p:cNvPr>
          <p:cNvSpPr txBox="1"/>
          <p:nvPr/>
        </p:nvSpPr>
        <p:spPr>
          <a:xfrm>
            <a:off x="2247581" y="1425025"/>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162" name="TextBox 161">
            <a:extLst>
              <a:ext uri="{FF2B5EF4-FFF2-40B4-BE49-F238E27FC236}">
                <a16:creationId xmlns:a16="http://schemas.microsoft.com/office/drawing/2014/main" id="{9ACD7C24-A3CD-4AFE-B8A4-3ACDDE98EEE5}"/>
              </a:ext>
            </a:extLst>
          </p:cNvPr>
          <p:cNvSpPr txBox="1"/>
          <p:nvPr/>
        </p:nvSpPr>
        <p:spPr>
          <a:xfrm>
            <a:off x="3076527" y="1425025"/>
            <a:ext cx="807802"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163" name="TextBox 162">
            <a:extLst>
              <a:ext uri="{FF2B5EF4-FFF2-40B4-BE49-F238E27FC236}">
                <a16:creationId xmlns:a16="http://schemas.microsoft.com/office/drawing/2014/main" id="{1E40D443-BEEB-4325-A890-829B22E250F4}"/>
              </a:ext>
            </a:extLst>
          </p:cNvPr>
          <p:cNvSpPr txBox="1"/>
          <p:nvPr/>
        </p:nvSpPr>
        <p:spPr>
          <a:xfrm>
            <a:off x="3076527" y="1831537"/>
            <a:ext cx="800855"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7.17</a:t>
            </a:r>
          </a:p>
        </p:txBody>
      </p:sp>
      <p:sp>
        <p:nvSpPr>
          <p:cNvPr id="164" name="TextBox 163">
            <a:extLst>
              <a:ext uri="{FF2B5EF4-FFF2-40B4-BE49-F238E27FC236}">
                <a16:creationId xmlns:a16="http://schemas.microsoft.com/office/drawing/2014/main" id="{B7A1DF5A-C512-4CD5-AEBF-91EBDED51C90}"/>
              </a:ext>
            </a:extLst>
          </p:cNvPr>
          <p:cNvSpPr txBox="1"/>
          <p:nvPr/>
        </p:nvSpPr>
        <p:spPr>
          <a:xfrm>
            <a:off x="1470839" y="1831537"/>
            <a:ext cx="785344"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6.58</a:t>
            </a:r>
          </a:p>
        </p:txBody>
      </p:sp>
      <p:sp>
        <p:nvSpPr>
          <p:cNvPr id="165" name="TextBox 164">
            <a:extLst>
              <a:ext uri="{FF2B5EF4-FFF2-40B4-BE49-F238E27FC236}">
                <a16:creationId xmlns:a16="http://schemas.microsoft.com/office/drawing/2014/main" id="{3EEEC499-6083-4629-A2A2-EB764F681227}"/>
              </a:ext>
            </a:extLst>
          </p:cNvPr>
          <p:cNvSpPr txBox="1"/>
          <p:nvPr/>
        </p:nvSpPr>
        <p:spPr>
          <a:xfrm>
            <a:off x="2247581" y="1831537"/>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&lt;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5.99</a:t>
            </a:r>
          </a:p>
        </p:txBody>
      </p:sp>
      <p:cxnSp>
        <p:nvCxnSpPr>
          <p:cNvPr id="166" name="Straight Connector 165">
            <a:extLst>
              <a:ext uri="{FF2B5EF4-FFF2-40B4-BE49-F238E27FC236}">
                <a16:creationId xmlns:a16="http://schemas.microsoft.com/office/drawing/2014/main" id="{95E6A437-5434-4D3E-9836-0FF56C28BC3F}"/>
              </a:ext>
            </a:extLst>
          </p:cNvPr>
          <p:cNvCxnSpPr>
            <a:cxnSpLocks/>
          </p:cNvCxnSpPr>
          <p:nvPr/>
        </p:nvCxnSpPr>
        <p:spPr>
          <a:xfrm>
            <a:off x="302802" y="1848643"/>
            <a:ext cx="354672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B5A76F54-8390-44E2-BEE7-A2FB040400C0}"/>
              </a:ext>
            </a:extLst>
          </p:cNvPr>
          <p:cNvCxnSpPr>
            <a:cxnSpLocks/>
          </p:cNvCxnSpPr>
          <p:nvPr/>
        </p:nvCxnSpPr>
        <p:spPr>
          <a:xfrm>
            <a:off x="2252887" y="1414969"/>
            <a:ext cx="0" cy="128016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FAE4C0F7-3FE1-4282-918D-F1FD8538CB82}"/>
              </a:ext>
            </a:extLst>
          </p:cNvPr>
          <p:cNvCxnSpPr>
            <a:cxnSpLocks/>
          </p:cNvCxnSpPr>
          <p:nvPr/>
        </p:nvCxnSpPr>
        <p:spPr>
          <a:xfrm>
            <a:off x="3074189" y="1414969"/>
            <a:ext cx="0" cy="128016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D125D3FC-D593-4637-A890-0C3694F82F45}"/>
              </a:ext>
            </a:extLst>
          </p:cNvPr>
          <p:cNvSpPr txBox="1"/>
          <p:nvPr/>
        </p:nvSpPr>
        <p:spPr>
          <a:xfrm>
            <a:off x="3083360" y="2251641"/>
            <a:ext cx="815602"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1.10</a:t>
            </a:r>
          </a:p>
        </p:txBody>
      </p:sp>
      <p:sp>
        <p:nvSpPr>
          <p:cNvPr id="170" name="TextBox 169">
            <a:extLst>
              <a:ext uri="{FF2B5EF4-FFF2-40B4-BE49-F238E27FC236}">
                <a16:creationId xmlns:a16="http://schemas.microsoft.com/office/drawing/2014/main" id="{69818FF7-B39A-4E64-A1A3-D8ED5628AC25}"/>
              </a:ext>
            </a:extLst>
          </p:cNvPr>
          <p:cNvSpPr txBox="1"/>
          <p:nvPr/>
        </p:nvSpPr>
        <p:spPr>
          <a:xfrm>
            <a:off x="1484247" y="2261576"/>
            <a:ext cx="774088"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0.98</a:t>
            </a:r>
          </a:p>
        </p:txBody>
      </p:sp>
      <p:sp>
        <p:nvSpPr>
          <p:cNvPr id="171" name="TextBox 170">
            <a:extLst>
              <a:ext uri="{FF2B5EF4-FFF2-40B4-BE49-F238E27FC236}">
                <a16:creationId xmlns:a16="http://schemas.microsoft.com/office/drawing/2014/main" id="{C3100C58-5917-453F-A776-D1F5A8028F4A}"/>
              </a:ext>
            </a:extLst>
          </p:cNvPr>
          <p:cNvSpPr txBox="1"/>
          <p:nvPr/>
        </p:nvSpPr>
        <p:spPr>
          <a:xfrm>
            <a:off x="2258924" y="2249939"/>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&lt;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0.95</a:t>
            </a:r>
          </a:p>
        </p:txBody>
      </p:sp>
      <p:cxnSp>
        <p:nvCxnSpPr>
          <p:cNvPr id="172" name="Straight Connector 171">
            <a:extLst>
              <a:ext uri="{FF2B5EF4-FFF2-40B4-BE49-F238E27FC236}">
                <a16:creationId xmlns:a16="http://schemas.microsoft.com/office/drawing/2014/main" id="{7ADD302D-F123-42A2-BC07-7E97ACA5D5DD}"/>
              </a:ext>
            </a:extLst>
          </p:cNvPr>
          <p:cNvCxnSpPr>
            <a:cxnSpLocks/>
          </p:cNvCxnSpPr>
          <p:nvPr/>
        </p:nvCxnSpPr>
        <p:spPr>
          <a:xfrm>
            <a:off x="302802" y="2271270"/>
            <a:ext cx="354672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BAA8AFA8-8CF9-4062-8CCA-8B7BD054677A}"/>
              </a:ext>
            </a:extLst>
          </p:cNvPr>
          <p:cNvCxnSpPr>
            <a:cxnSpLocks/>
          </p:cNvCxnSpPr>
          <p:nvPr/>
        </p:nvCxnSpPr>
        <p:spPr>
          <a:xfrm>
            <a:off x="1466980" y="1414969"/>
            <a:ext cx="0" cy="128016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3EF9DAF4-CA77-4581-828A-9FCA9952AD95}"/>
              </a:ext>
            </a:extLst>
          </p:cNvPr>
          <p:cNvSpPr txBox="1"/>
          <p:nvPr/>
        </p:nvSpPr>
        <p:spPr>
          <a:xfrm>
            <a:off x="279894" y="1848643"/>
            <a:ext cx="1158633" cy="421806"/>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9"/>
                </a:solidFill>
                <a:effectLst/>
                <a:uLnTx/>
                <a:uFillTx/>
                <a:latin typeface="Franklin Gothic Book"/>
                <a:ea typeface="+mn-ea"/>
                <a:cs typeface="+mn-cs"/>
              </a:rPr>
              <a:t>Average LOS</a:t>
            </a:r>
          </a:p>
        </p:txBody>
      </p:sp>
      <p:sp>
        <p:nvSpPr>
          <p:cNvPr id="175" name="TextBox 174">
            <a:extLst>
              <a:ext uri="{FF2B5EF4-FFF2-40B4-BE49-F238E27FC236}">
                <a16:creationId xmlns:a16="http://schemas.microsoft.com/office/drawing/2014/main" id="{C9C80584-56F4-409E-9A0D-3805D0B1B2F3}"/>
              </a:ext>
            </a:extLst>
          </p:cNvPr>
          <p:cNvSpPr txBox="1"/>
          <p:nvPr/>
        </p:nvSpPr>
        <p:spPr>
          <a:xfrm>
            <a:off x="274943" y="2258492"/>
            <a:ext cx="1158278" cy="421806"/>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 normalizeH="0" baseline="0" noProof="0" dirty="0">
                <a:ln>
                  <a:noFill/>
                </a:ln>
                <a:solidFill>
                  <a:srgbClr val="003359"/>
                </a:solidFill>
                <a:effectLst/>
                <a:uLnTx/>
                <a:uFillTx/>
                <a:latin typeface="Franklin Gothic Book"/>
                <a:ea typeface="+mn-ea"/>
                <a:cs typeface="+mn-cs"/>
              </a:rPr>
              <a:t>LOS Index</a:t>
            </a:r>
          </a:p>
        </p:txBody>
      </p:sp>
      <p:sp>
        <p:nvSpPr>
          <p:cNvPr id="122" name="TextBox 121"/>
          <p:cNvSpPr txBox="1"/>
          <p:nvPr/>
        </p:nvSpPr>
        <p:spPr>
          <a:xfrm>
            <a:off x="10504859" y="6412166"/>
            <a:ext cx="155480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88287"/>
                </a:solidFill>
                <a:effectLst/>
                <a:uLnTx/>
                <a:uFillTx/>
                <a:latin typeface="Franklin Gothic Book"/>
                <a:ea typeface="+mn-ea"/>
                <a:cs typeface="+mn-cs"/>
              </a:rPr>
              <a:t>SEP 2021</a:t>
            </a:r>
          </a:p>
        </p:txBody>
      </p:sp>
    </p:spTree>
    <p:extLst>
      <p:ext uri="{BB962C8B-B14F-4D97-AF65-F5344CB8AC3E}">
        <p14:creationId xmlns:p14="http://schemas.microsoft.com/office/powerpoint/2010/main" val="1876389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B4650E-85D0-C748-9A40-562FF632A6D6}"/>
              </a:ext>
            </a:extLst>
          </p:cNvPr>
          <p:cNvSpPr/>
          <p:nvPr/>
        </p:nvSpPr>
        <p:spPr>
          <a:xfrm>
            <a:off x="0" y="3553917"/>
            <a:ext cx="12192000" cy="131164"/>
          </a:xfrm>
          <a:prstGeom prst="rect">
            <a:avLst/>
          </a:prstGeom>
          <a:solidFill>
            <a:srgbClr val="1A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a:endParaRPr lang="en-US" sz="1500" dirty="0">
              <a:solidFill>
                <a:srgbClr val="31A4DA"/>
              </a:solidFill>
              <a:latin typeface="Arial" panose="020B0604020202020204"/>
            </a:endParaRPr>
          </a:p>
        </p:txBody>
      </p:sp>
      <p:sp>
        <p:nvSpPr>
          <p:cNvPr id="7" name="Rectangle 6">
            <a:extLst>
              <a:ext uri="{FF2B5EF4-FFF2-40B4-BE49-F238E27FC236}">
                <a16:creationId xmlns:a16="http://schemas.microsoft.com/office/drawing/2014/main" id="{71685610-C463-2F48-AD90-51A8E12BBEB0}"/>
              </a:ext>
            </a:extLst>
          </p:cNvPr>
          <p:cNvSpPr/>
          <p:nvPr/>
        </p:nvSpPr>
        <p:spPr>
          <a:xfrm>
            <a:off x="0" y="3672590"/>
            <a:ext cx="12192000" cy="3185411"/>
          </a:xfrm>
          <a:prstGeom prst="rect">
            <a:avLst/>
          </a:prstGeom>
          <a:solidFill>
            <a:srgbClr val="062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a:endParaRPr lang="en-US" sz="1500" dirty="0">
              <a:solidFill>
                <a:srgbClr val="FFFFFF"/>
              </a:solidFill>
              <a:latin typeface="Arial" panose="020B0604020202020204"/>
            </a:endParaRPr>
          </a:p>
        </p:txBody>
      </p:sp>
      <p:sp>
        <p:nvSpPr>
          <p:cNvPr id="3" name="Subtitle 2">
            <a:extLst>
              <a:ext uri="{FF2B5EF4-FFF2-40B4-BE49-F238E27FC236}">
                <a16:creationId xmlns:a16="http://schemas.microsoft.com/office/drawing/2014/main" id="{73361B2E-5744-1C40-B8E9-6B323577E507}"/>
              </a:ext>
            </a:extLst>
          </p:cNvPr>
          <p:cNvSpPr>
            <a:spLocks noGrp="1"/>
          </p:cNvSpPr>
          <p:nvPr>
            <p:ph type="subTitle" idx="1"/>
          </p:nvPr>
        </p:nvSpPr>
        <p:spPr>
          <a:xfrm>
            <a:off x="1523998" y="3836789"/>
            <a:ext cx="9144000" cy="1655762"/>
          </a:xfrm>
        </p:spPr>
        <p:txBody>
          <a:bodyPr>
            <a:normAutofit fontScale="92500" lnSpcReduction="10000"/>
          </a:bodyPr>
          <a:lstStyle/>
          <a:p>
            <a:r>
              <a:rPr lang="en-US" sz="2917" b="1" dirty="0">
                <a:solidFill>
                  <a:schemeClr val="bg1"/>
                </a:solidFill>
              </a:rPr>
              <a:t>Nursing Satisfaction Survey</a:t>
            </a:r>
          </a:p>
          <a:p>
            <a:r>
              <a:rPr lang="en-US" sz="2917" b="1" dirty="0">
                <a:solidFill>
                  <a:schemeClr val="bg1"/>
                </a:solidFill>
              </a:rPr>
              <a:t>Results Overview</a:t>
            </a:r>
          </a:p>
          <a:p>
            <a:endParaRPr lang="en-US" sz="2917" b="1" dirty="0">
              <a:solidFill>
                <a:schemeClr val="bg1"/>
              </a:solidFill>
            </a:endParaRPr>
          </a:p>
          <a:p>
            <a:r>
              <a:rPr lang="en-US" sz="1667" b="1" dirty="0">
                <a:solidFill>
                  <a:schemeClr val="bg1"/>
                </a:solidFill>
              </a:rPr>
              <a:t>November 2021</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4" name="Picture 3" descr="A picture containing text&#10;&#10;Description automatically generated">
            <a:extLst>
              <a:ext uri="{FF2B5EF4-FFF2-40B4-BE49-F238E27FC236}">
                <a16:creationId xmlns:a16="http://schemas.microsoft.com/office/drawing/2014/main" id="{A2BBC6A8-5DC8-A34D-B7BA-EC75559CA399}"/>
              </a:ext>
            </a:extLst>
          </p:cNvPr>
          <p:cNvPicPr>
            <a:picLocks noChangeAspect="1"/>
          </p:cNvPicPr>
          <p:nvPr/>
        </p:nvPicPr>
        <p:blipFill>
          <a:blip r:embed="rId3"/>
          <a:stretch>
            <a:fillRect/>
          </a:stretch>
        </p:blipFill>
        <p:spPr>
          <a:xfrm>
            <a:off x="3306205" y="1202109"/>
            <a:ext cx="5579586" cy="2685245"/>
          </a:xfrm>
          <a:prstGeom prst="rect">
            <a:avLst/>
          </a:prstGeom>
        </p:spPr>
      </p:pic>
      <p:pic>
        <p:nvPicPr>
          <p:cNvPr id="10" name="Perceptyx-Logo-RGB-2020-white.png" descr="Perceptyx-Logo-RGB-2020-white.png">
            <a:extLst>
              <a:ext uri="{FF2B5EF4-FFF2-40B4-BE49-F238E27FC236}">
                <a16:creationId xmlns:a16="http://schemas.microsoft.com/office/drawing/2014/main" id="{587B3689-531B-A84C-87BF-1162859D285E}"/>
              </a:ext>
            </a:extLst>
          </p:cNvPr>
          <p:cNvPicPr>
            <a:picLocks noChangeAspect="1"/>
          </p:cNvPicPr>
          <p:nvPr/>
        </p:nvPicPr>
        <p:blipFill>
          <a:blip r:embed="rId4"/>
          <a:stretch>
            <a:fillRect/>
          </a:stretch>
        </p:blipFill>
        <p:spPr>
          <a:xfrm>
            <a:off x="5054991" y="6063466"/>
            <a:ext cx="2082019" cy="447634"/>
          </a:xfrm>
          <a:prstGeom prst="rect">
            <a:avLst/>
          </a:prstGeom>
          <a:ln w="12700">
            <a:miter lim="400000"/>
          </a:ln>
        </p:spPr>
      </p:pic>
    </p:spTree>
    <p:extLst>
      <p:ext uri="{BB962C8B-B14F-4D97-AF65-F5344CB8AC3E}">
        <p14:creationId xmlns:p14="http://schemas.microsoft.com/office/powerpoint/2010/main" val="904167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DCEDFE-20D0-3642-A084-F0014EDCF190}"/>
              </a:ext>
            </a:extLst>
          </p:cNvPr>
          <p:cNvSpPr>
            <a:spLocks noGrp="1"/>
          </p:cNvSpPr>
          <p:nvPr>
            <p:ph type="title"/>
          </p:nvPr>
        </p:nvSpPr>
        <p:spPr/>
        <p:txBody>
          <a:bodyPr/>
          <a:lstStyle/>
          <a:p>
            <a:r>
              <a:rPr lang="en-US" dirty="0"/>
              <a:t>History / Context</a:t>
            </a:r>
          </a:p>
        </p:txBody>
      </p:sp>
      <p:sp>
        <p:nvSpPr>
          <p:cNvPr id="2" name="Slide Number Placeholder 1">
            <a:extLst>
              <a:ext uri="{FF2B5EF4-FFF2-40B4-BE49-F238E27FC236}">
                <a16:creationId xmlns:a16="http://schemas.microsoft.com/office/drawing/2014/main" id="{40F5E92B-83C6-4C45-B82C-F1FBDCA6B4F9}"/>
              </a:ext>
            </a:extLst>
          </p:cNvPr>
          <p:cNvSpPr>
            <a:spLocks noGrp="1"/>
          </p:cNvSpPr>
          <p:nvPr>
            <p:ph type="sldNum" sz="quarter" idx="2"/>
          </p:nvPr>
        </p:nvSpPr>
        <p:spPr/>
        <p:txBody>
          <a:bodyPr/>
          <a:lstStyle/>
          <a:p>
            <a:fld id="{24B5148C-3CE6-264D-9229-A273CFF6C0C6}" type="slidenum">
              <a:rPr lang="en-US">
                <a:solidFill>
                  <a:srgbClr val="000000"/>
                </a:solidFill>
                <a:latin typeface="Arial" panose="020B0604020202020204"/>
              </a:rPr>
              <a:pPr/>
              <a:t>13</a:t>
            </a:fld>
            <a:endParaRPr lang="en-US" dirty="0">
              <a:solidFill>
                <a:srgbClr val="000000"/>
              </a:solidFill>
              <a:latin typeface="Arial" panose="020B0604020202020204"/>
            </a:endParaRPr>
          </a:p>
        </p:txBody>
      </p:sp>
      <p:sp>
        <p:nvSpPr>
          <p:cNvPr id="45" name="Line">
            <a:extLst>
              <a:ext uri="{FF2B5EF4-FFF2-40B4-BE49-F238E27FC236}">
                <a16:creationId xmlns:a16="http://schemas.microsoft.com/office/drawing/2014/main" id="{EB0AD701-9BF9-FA46-A519-7A25DA6F4905}"/>
              </a:ext>
            </a:extLst>
          </p:cNvPr>
          <p:cNvSpPr/>
          <p:nvPr/>
        </p:nvSpPr>
        <p:spPr>
          <a:xfrm rot="16200000" flipH="1" flipV="1">
            <a:off x="6011247" y="-2332934"/>
            <a:ext cx="0" cy="10210800"/>
          </a:xfrm>
          <a:prstGeom prst="line">
            <a:avLst/>
          </a:prstGeom>
          <a:ln w="12700" cap="rnd">
            <a:solidFill>
              <a:srgbClr val="9EA6A9"/>
            </a:solidFill>
            <a:prstDash val="solid"/>
          </a:ln>
        </p:spPr>
        <p:txBody>
          <a:bodyPr lIns="45719" tIns="45719" rIns="45719" bIns="45719"/>
          <a:lstStyle/>
          <a:p>
            <a:pPr defTabSz="380985">
              <a:defRPr sz="2400"/>
            </a:pPr>
            <a:endParaRPr sz="1200" dirty="0">
              <a:solidFill>
                <a:srgbClr val="000000"/>
              </a:solidFill>
              <a:latin typeface="Arial" panose="020B0604020202020204"/>
            </a:endParaRPr>
          </a:p>
        </p:txBody>
      </p:sp>
      <p:sp>
        <p:nvSpPr>
          <p:cNvPr id="6" name="TextBox 5"/>
          <p:cNvSpPr txBox="1"/>
          <p:nvPr/>
        </p:nvSpPr>
        <p:spPr>
          <a:xfrm>
            <a:off x="812062" y="1122795"/>
            <a:ext cx="10700587" cy="1528945"/>
          </a:xfrm>
          <a:prstGeom prst="rect">
            <a:avLst/>
          </a:prstGeom>
          <a:noFill/>
        </p:spPr>
        <p:txBody>
          <a:bodyPr wrap="square" rtlCol="0">
            <a:spAutoFit/>
          </a:bodyPr>
          <a:lstStyle/>
          <a:p>
            <a:pPr defTabSz="380985">
              <a:spcAft>
                <a:spcPts val="333"/>
              </a:spcAft>
            </a:pPr>
            <a:r>
              <a:rPr lang="en-US" sz="1667" b="1" dirty="0">
                <a:solidFill>
                  <a:srgbClr val="47AEBE"/>
                </a:solidFill>
                <a:latin typeface="Arial" panose="020B0604020202020204"/>
              </a:rPr>
              <a:t>2017</a:t>
            </a:r>
            <a:r>
              <a:rPr lang="en-US" sz="1667" dirty="0">
                <a:solidFill>
                  <a:srgbClr val="000000"/>
                </a:solidFill>
                <a:latin typeface="Arial" panose="020B0604020202020204"/>
              </a:rPr>
              <a:t>: Press Ganey Employee Engagement Survey + Nursing Excellence questions for RNs</a:t>
            </a:r>
          </a:p>
          <a:p>
            <a:pPr defTabSz="380985">
              <a:spcAft>
                <a:spcPts val="333"/>
              </a:spcAft>
            </a:pPr>
            <a:r>
              <a:rPr lang="en-US" sz="1667" b="1" dirty="0">
                <a:solidFill>
                  <a:srgbClr val="47AEBE"/>
                </a:solidFill>
                <a:latin typeface="Arial" panose="020B0604020202020204"/>
              </a:rPr>
              <a:t>2018</a:t>
            </a:r>
            <a:r>
              <a:rPr lang="en-US" sz="1667" dirty="0">
                <a:solidFill>
                  <a:srgbClr val="000000"/>
                </a:solidFill>
                <a:latin typeface="Arial" panose="020B0604020202020204"/>
              </a:rPr>
              <a:t>: NDNQI RN Satisfaction Survey </a:t>
            </a:r>
          </a:p>
          <a:p>
            <a:pPr defTabSz="380985">
              <a:spcAft>
                <a:spcPts val="333"/>
              </a:spcAft>
            </a:pPr>
            <a:r>
              <a:rPr lang="en-US" sz="1667" b="1" dirty="0">
                <a:solidFill>
                  <a:srgbClr val="47AEBE"/>
                </a:solidFill>
                <a:latin typeface="Arial" panose="020B0604020202020204"/>
              </a:rPr>
              <a:t>2019</a:t>
            </a:r>
            <a:r>
              <a:rPr lang="en-US" sz="1667" dirty="0">
                <a:solidFill>
                  <a:srgbClr val="000000"/>
                </a:solidFill>
                <a:latin typeface="Arial" panose="020B0604020202020204"/>
              </a:rPr>
              <a:t>: Press Ganey Employee Engagement Survey + Nursing Excellence questions for RNs</a:t>
            </a:r>
          </a:p>
          <a:p>
            <a:pPr defTabSz="380985">
              <a:spcAft>
                <a:spcPts val="333"/>
              </a:spcAft>
            </a:pPr>
            <a:r>
              <a:rPr lang="en-US" sz="1667" b="1" dirty="0">
                <a:solidFill>
                  <a:srgbClr val="47AEBE"/>
                </a:solidFill>
                <a:latin typeface="Arial" panose="020B0604020202020204"/>
              </a:rPr>
              <a:t>2020</a:t>
            </a:r>
            <a:r>
              <a:rPr lang="en-US" sz="1667" dirty="0">
                <a:solidFill>
                  <a:srgbClr val="000000"/>
                </a:solidFill>
                <a:latin typeface="Arial" panose="020B0604020202020204"/>
              </a:rPr>
              <a:t>: </a:t>
            </a:r>
            <a:r>
              <a:rPr lang="en-US" sz="1667" i="1" dirty="0">
                <a:solidFill>
                  <a:srgbClr val="F6F6F6">
                    <a:lumMod val="75000"/>
                  </a:srgbClr>
                </a:solidFill>
                <a:latin typeface="Arial" panose="020B0604020202020204"/>
              </a:rPr>
              <a:t>planned for Perceptyx survey in October 2020 but postponed</a:t>
            </a:r>
          </a:p>
          <a:p>
            <a:pPr defTabSz="380985">
              <a:spcAft>
                <a:spcPts val="333"/>
              </a:spcAft>
            </a:pPr>
            <a:r>
              <a:rPr lang="en-US" sz="1667" b="1" dirty="0">
                <a:solidFill>
                  <a:srgbClr val="47AEBE"/>
                </a:solidFill>
                <a:latin typeface="Arial" panose="020B0604020202020204"/>
              </a:rPr>
              <a:t>2021</a:t>
            </a:r>
            <a:r>
              <a:rPr lang="en-US" sz="1667" dirty="0">
                <a:solidFill>
                  <a:srgbClr val="000000"/>
                </a:solidFill>
                <a:latin typeface="Arial" panose="020B0604020202020204"/>
              </a:rPr>
              <a:t>: Perceptyx Nurse Satisfaction Survey + Engagement questions</a:t>
            </a:r>
          </a:p>
        </p:txBody>
      </p:sp>
      <p:sp>
        <p:nvSpPr>
          <p:cNvPr id="7" name="TextBox 6"/>
          <p:cNvSpPr txBox="1"/>
          <p:nvPr/>
        </p:nvSpPr>
        <p:spPr>
          <a:xfrm>
            <a:off x="812062" y="2873041"/>
            <a:ext cx="7253416" cy="553998"/>
          </a:xfrm>
          <a:prstGeom prst="rect">
            <a:avLst/>
          </a:prstGeom>
          <a:noFill/>
        </p:spPr>
        <p:txBody>
          <a:bodyPr wrap="square" rtlCol="0">
            <a:spAutoFit/>
          </a:bodyPr>
          <a:lstStyle/>
          <a:p>
            <a:pPr defTabSz="380985"/>
            <a:r>
              <a:rPr lang="en-US" sz="3000" dirty="0">
                <a:solidFill>
                  <a:srgbClr val="4EE9C1">
                    <a:lumMod val="50000"/>
                  </a:srgbClr>
                </a:solidFill>
                <a:latin typeface="Arial" panose="020B0604020202020204"/>
              </a:rPr>
              <a:t>Magnet EP2EO RN Satisfaction</a:t>
            </a:r>
          </a:p>
        </p:txBody>
      </p:sp>
      <p:sp>
        <p:nvSpPr>
          <p:cNvPr id="9" name="TextBox 8"/>
          <p:cNvSpPr txBox="1"/>
          <p:nvPr/>
        </p:nvSpPr>
        <p:spPr>
          <a:xfrm>
            <a:off x="831402" y="3403696"/>
            <a:ext cx="10797892" cy="348878"/>
          </a:xfrm>
          <a:prstGeom prst="rect">
            <a:avLst/>
          </a:prstGeom>
          <a:noFill/>
        </p:spPr>
        <p:txBody>
          <a:bodyPr wrap="square" rtlCol="0">
            <a:spAutoFit/>
          </a:bodyPr>
          <a:lstStyle/>
          <a:p>
            <a:pPr marL="380871" indent="-380871" defTabSz="1015477">
              <a:buFont typeface="Wingdings" panose="05000000000000000000" pitchFamily="2" charset="2"/>
              <a:buChar char="v"/>
              <a:tabLst>
                <a:tab pos="523697" algn="l"/>
              </a:tabLst>
            </a:pPr>
            <a:r>
              <a:rPr lang="en-US" sz="1667" dirty="0">
                <a:solidFill>
                  <a:srgbClr val="4EE9C1">
                    <a:lumMod val="50000"/>
                  </a:srgbClr>
                </a:solidFill>
                <a:latin typeface="Arial" panose="020B0604020202020204"/>
              </a:rPr>
              <a:t>Greater than 50% of units/departments must outperform benchmark in at least 3 of 4 selected categories</a:t>
            </a:r>
          </a:p>
        </p:txBody>
      </p:sp>
      <p:sp>
        <p:nvSpPr>
          <p:cNvPr id="10" name="Rectangle 9"/>
          <p:cNvSpPr/>
          <p:nvPr/>
        </p:nvSpPr>
        <p:spPr>
          <a:xfrm>
            <a:off x="812062" y="3798048"/>
            <a:ext cx="9288783" cy="2144690"/>
          </a:xfrm>
          <a:prstGeom prst="rect">
            <a:avLst/>
          </a:prstGeom>
        </p:spPr>
        <p:txBody>
          <a:bodyPr wrap="square">
            <a:spAutoFit/>
          </a:bodyPr>
          <a:lstStyle/>
          <a:p>
            <a:pPr marL="380871" indent="-380871" defTabSz="1015477">
              <a:buFont typeface="Wingdings" panose="05000000000000000000" pitchFamily="2" charset="2"/>
              <a:buChar char="v"/>
              <a:tabLst>
                <a:tab pos="523697" algn="l"/>
              </a:tabLst>
            </a:pPr>
            <a:r>
              <a:rPr lang="en-US" sz="1667" dirty="0">
                <a:solidFill>
                  <a:srgbClr val="4EE9C1">
                    <a:lumMod val="50000"/>
                  </a:srgbClr>
                </a:solidFill>
                <a:latin typeface="Arial" panose="020B0604020202020204"/>
              </a:rPr>
              <a:t>Select and report same 4 categories for all units/departments</a:t>
            </a:r>
          </a:p>
          <a:p>
            <a:pPr marL="618914" lvl="1" indent="-238044" defTabSz="1015477">
              <a:buFont typeface="Tahoma" panose="020B0604030504040204" pitchFamily="34" charset="0"/>
              <a:buChar char="‣"/>
            </a:pPr>
            <a:r>
              <a:rPr lang="en-US" sz="1667" dirty="0">
                <a:solidFill>
                  <a:srgbClr val="4EE9C1">
                    <a:lumMod val="50000"/>
                  </a:srgbClr>
                </a:solidFill>
                <a:latin typeface="Arial" panose="020B0604020202020204"/>
              </a:rPr>
              <a:t>Autonomy</a:t>
            </a:r>
          </a:p>
          <a:p>
            <a:pPr marL="618914" lvl="1" indent="-238044" defTabSz="1015477">
              <a:buFont typeface="Tahoma" panose="020B0604030504040204" pitchFamily="34" charset="0"/>
              <a:buChar char="‣"/>
            </a:pPr>
            <a:r>
              <a:rPr lang="en-US" sz="1667" dirty="0">
                <a:solidFill>
                  <a:srgbClr val="4EE9C1">
                    <a:lumMod val="50000"/>
                  </a:srgbClr>
                </a:solidFill>
                <a:latin typeface="Arial" panose="020B0604020202020204"/>
              </a:rPr>
              <a:t>Professional Development</a:t>
            </a:r>
          </a:p>
          <a:p>
            <a:pPr marL="618914" lvl="1" indent="-238044" defTabSz="1015477">
              <a:buFont typeface="Tahoma" panose="020B0604030504040204" pitchFamily="34" charset="0"/>
              <a:buChar char="‣"/>
            </a:pPr>
            <a:r>
              <a:rPr lang="en-US" sz="1667" dirty="0">
                <a:solidFill>
                  <a:srgbClr val="4EE9C1">
                    <a:lumMod val="50000"/>
                  </a:srgbClr>
                </a:solidFill>
                <a:latin typeface="Arial" panose="020B0604020202020204"/>
              </a:rPr>
              <a:t>Leadership Access and Responsiveness</a:t>
            </a:r>
          </a:p>
          <a:p>
            <a:pPr marL="618914" lvl="1" indent="-238044" defTabSz="1015477">
              <a:buFont typeface="Tahoma" panose="020B0604030504040204" pitchFamily="34" charset="0"/>
              <a:buChar char="‣"/>
            </a:pPr>
            <a:r>
              <a:rPr lang="en-US" sz="1667" dirty="0">
                <a:solidFill>
                  <a:srgbClr val="4EE9C1">
                    <a:lumMod val="50000"/>
                  </a:srgbClr>
                </a:solidFill>
                <a:latin typeface="Arial" panose="020B0604020202020204"/>
              </a:rPr>
              <a:t>Interprofessional Relationships</a:t>
            </a:r>
          </a:p>
          <a:p>
            <a:pPr marL="618914" lvl="1" indent="-238044" defTabSz="1015477">
              <a:buFont typeface="Tahoma" panose="020B0604030504040204" pitchFamily="34" charset="0"/>
              <a:buChar char="‣"/>
            </a:pPr>
            <a:r>
              <a:rPr lang="en-US" sz="1667" dirty="0">
                <a:solidFill>
                  <a:srgbClr val="4EE9C1">
                    <a:lumMod val="50000"/>
                  </a:srgbClr>
                </a:solidFill>
                <a:latin typeface="Arial" panose="020B0604020202020204"/>
              </a:rPr>
              <a:t>Fundamentals of Quality Nursing Care</a:t>
            </a:r>
          </a:p>
          <a:p>
            <a:pPr marL="618914" lvl="1" indent="-238044" defTabSz="1015477">
              <a:buFont typeface="Tahoma" panose="020B0604030504040204" pitchFamily="34" charset="0"/>
              <a:buChar char="‣"/>
            </a:pPr>
            <a:r>
              <a:rPr lang="en-US" sz="1667" dirty="0">
                <a:solidFill>
                  <a:srgbClr val="4EE9C1">
                    <a:lumMod val="50000"/>
                  </a:srgbClr>
                </a:solidFill>
                <a:latin typeface="Arial" panose="020B0604020202020204"/>
              </a:rPr>
              <a:t>Adequacy of Resources and Staffing</a:t>
            </a:r>
          </a:p>
          <a:p>
            <a:pPr marL="618914" lvl="1" indent="-238044" defTabSz="1015477">
              <a:buFont typeface="Tahoma" panose="020B0604030504040204" pitchFamily="34" charset="0"/>
              <a:buChar char="‣"/>
            </a:pPr>
            <a:r>
              <a:rPr lang="en-US" sz="1667" dirty="0">
                <a:solidFill>
                  <a:srgbClr val="4EE9C1">
                    <a:lumMod val="50000"/>
                  </a:srgbClr>
                </a:solidFill>
                <a:latin typeface="Arial" panose="020B0604020202020204"/>
              </a:rPr>
              <a:t>RN-to-RN Teamwork and Collaboration</a:t>
            </a:r>
          </a:p>
        </p:txBody>
      </p:sp>
      <p:pic>
        <p:nvPicPr>
          <p:cNvPr id="48" name="Picture 47" descr="MAGNET logo">
            <a:extLst>
              <a:ext uri="{FF2B5EF4-FFF2-40B4-BE49-F238E27FC236}">
                <a16:creationId xmlns:a16="http://schemas.microsoft.com/office/drawing/2014/main" id="{B2674A01-7B4F-41B2-9B9C-E7E4BC2369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2948" y="4123519"/>
            <a:ext cx="2370378" cy="2331153"/>
          </a:xfrm>
          <a:prstGeom prst="rect">
            <a:avLst/>
          </a:prstGeom>
        </p:spPr>
      </p:pic>
    </p:spTree>
    <p:extLst>
      <p:ext uri="{BB962C8B-B14F-4D97-AF65-F5344CB8AC3E}">
        <p14:creationId xmlns:p14="http://schemas.microsoft.com/office/powerpoint/2010/main" val="2085165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DCEDFE-20D0-3642-A084-F0014EDCF190}"/>
              </a:ext>
            </a:extLst>
          </p:cNvPr>
          <p:cNvSpPr>
            <a:spLocks noGrp="1"/>
          </p:cNvSpPr>
          <p:nvPr>
            <p:ph type="title"/>
          </p:nvPr>
        </p:nvSpPr>
        <p:spPr/>
        <p:txBody>
          <a:bodyPr/>
          <a:lstStyle/>
          <a:p>
            <a:r>
              <a:rPr lang="en-US" dirty="0"/>
              <a:t>Key Facts</a:t>
            </a:r>
          </a:p>
        </p:txBody>
      </p:sp>
      <p:sp>
        <p:nvSpPr>
          <p:cNvPr id="56" name="Survey Period:…">
            <a:extLst>
              <a:ext uri="{FF2B5EF4-FFF2-40B4-BE49-F238E27FC236}">
                <a16:creationId xmlns:a16="http://schemas.microsoft.com/office/drawing/2014/main" id="{F951C918-4EEF-804D-A423-BC08C80F4B22}"/>
              </a:ext>
            </a:extLst>
          </p:cNvPr>
          <p:cNvSpPr txBox="1"/>
          <p:nvPr/>
        </p:nvSpPr>
        <p:spPr>
          <a:xfrm>
            <a:off x="3448164" y="1385283"/>
            <a:ext cx="3974571" cy="533798"/>
          </a:xfrm>
          <a:prstGeom prst="rect">
            <a:avLst/>
          </a:prstGeom>
          <a:ln w="25400">
            <a:miter lim="400000"/>
          </a:ln>
          <a:extLst>
            <a:ext uri="{C572A759-6A51-4108-AA02-DFA0A04FC94B}">
              <ma14:wrappingTextBoxFlag xmlns="" xmlns:ma14="http://schemas.microsoft.com/office/mac/drawingml/2011/main" val="1"/>
            </a:ext>
          </a:extLst>
        </p:spPr>
        <p:txBody>
          <a:bodyPr lIns="35718" tIns="35718" rIns="35718" bIns="35718" anchor="ctr">
            <a:spAutoFit/>
          </a:bodyPr>
          <a:lstStyle/>
          <a:p>
            <a:pPr defTabSz="410749">
              <a:defRPr sz="3800">
                <a:solidFill>
                  <a:srgbClr val="52575F"/>
                </a:solidFill>
              </a:defRPr>
            </a:pPr>
            <a:r>
              <a:rPr sz="1583" b="1" dirty="0">
                <a:solidFill>
                  <a:srgbClr val="47AEBE"/>
                </a:solidFill>
                <a:latin typeface="Arial" panose="020B0604020202020204" pitchFamily="34" charset="0"/>
                <a:cs typeface="Arial" panose="020B0604020202020204" pitchFamily="34" charset="0"/>
              </a:rPr>
              <a:t>Survey Period: </a:t>
            </a:r>
          </a:p>
          <a:p>
            <a:pPr defTabSz="410749">
              <a:defRPr sz="3800">
                <a:solidFill>
                  <a:srgbClr val="52575F"/>
                </a:solidFill>
              </a:defRPr>
            </a:pPr>
            <a:r>
              <a:rPr lang="en-US" sz="1417" b="1" dirty="0">
                <a:solidFill>
                  <a:srgbClr val="F6F6F6">
                    <a:lumMod val="25000"/>
                  </a:srgbClr>
                </a:solidFill>
                <a:latin typeface="Arial" panose="020B0604020202020204" pitchFamily="34" charset="0"/>
                <a:cs typeface="Arial" panose="020B0604020202020204" pitchFamily="34" charset="0"/>
              </a:rPr>
              <a:t>June 28 - July 13, 2021</a:t>
            </a:r>
            <a:endParaRPr sz="1417" b="1" dirty="0">
              <a:solidFill>
                <a:srgbClr val="F6F6F6">
                  <a:lumMod val="25000"/>
                </a:srgbClr>
              </a:solidFill>
              <a:latin typeface="Arial" panose="020B0604020202020204" pitchFamily="34" charset="0"/>
              <a:cs typeface="Arial" panose="020B0604020202020204" pitchFamily="34" charset="0"/>
            </a:endParaRPr>
          </a:p>
        </p:txBody>
      </p:sp>
      <p:sp>
        <p:nvSpPr>
          <p:cNvPr id="57" name="Survey’s Categories Include:…">
            <a:extLst>
              <a:ext uri="{FF2B5EF4-FFF2-40B4-BE49-F238E27FC236}">
                <a16:creationId xmlns:a16="http://schemas.microsoft.com/office/drawing/2014/main" id="{04EEE004-2053-7D48-BD52-91E3715E04E8}"/>
              </a:ext>
            </a:extLst>
          </p:cNvPr>
          <p:cNvSpPr txBox="1"/>
          <p:nvPr/>
        </p:nvSpPr>
        <p:spPr>
          <a:xfrm>
            <a:off x="3428022" y="2046993"/>
            <a:ext cx="5335956" cy="2254923"/>
          </a:xfrm>
          <a:prstGeom prst="rect">
            <a:avLst/>
          </a:prstGeom>
          <a:ln w="25400">
            <a:miter lim="400000"/>
          </a:ln>
          <a:extLst>
            <a:ext uri="{C572A759-6A51-4108-AA02-DFA0A04FC94B}">
              <ma14:wrappingTextBoxFlag xmlns="" xmlns:ma14="http://schemas.microsoft.com/office/mac/drawingml/2011/main" val="1"/>
            </a:ext>
          </a:extLst>
        </p:spPr>
        <p:txBody>
          <a:bodyPr wrap="square" lIns="36576" tIns="35718" rIns="35718" bIns="35718" numCol="1">
            <a:noAutofit/>
          </a:bodyPr>
          <a:lstStyle/>
          <a:p>
            <a:pPr defTabSz="410749">
              <a:defRPr sz="3900" b="1">
                <a:solidFill>
                  <a:srgbClr val="52575F"/>
                </a:solidFill>
              </a:defRPr>
            </a:pPr>
            <a:r>
              <a:rPr lang="en-US" sz="1583" b="1" dirty="0">
                <a:solidFill>
                  <a:srgbClr val="47AEBE"/>
                </a:solidFill>
                <a:latin typeface="Arial" panose="020B0604020202020204" pitchFamily="34" charset="0"/>
                <a:cs typeface="Arial" panose="020B0604020202020204" pitchFamily="34" charset="0"/>
              </a:rPr>
              <a:t>Survey Design:</a:t>
            </a:r>
          </a:p>
          <a:p>
            <a:pPr defTabSz="410749">
              <a:spcAft>
                <a:spcPts val="500"/>
              </a:spcAft>
              <a:defRPr sz="3900" b="1">
                <a:solidFill>
                  <a:srgbClr val="52575F"/>
                </a:solidFill>
              </a:defRPr>
            </a:pPr>
            <a:r>
              <a:rPr lang="en-US" sz="1417" b="1" dirty="0">
                <a:solidFill>
                  <a:srgbClr val="F6F6F6">
                    <a:lumMod val="25000"/>
                  </a:srgbClr>
                </a:solidFill>
                <a:latin typeface="Arial" panose="020B0604020202020204" pitchFamily="34" charset="0"/>
                <a:cs typeface="Arial" panose="020B0604020202020204" pitchFamily="34" charset="0"/>
              </a:rPr>
              <a:t>31 scaled items/1 open-ended</a:t>
            </a:r>
            <a:endParaRPr sz="1417" b="1" dirty="0">
              <a:solidFill>
                <a:srgbClr val="F6F6F6">
                  <a:lumMod val="25000"/>
                </a:srgbClr>
              </a:solidFill>
              <a:latin typeface="Arial" panose="020B0604020202020204" pitchFamily="34" charset="0"/>
              <a:cs typeface="Arial" panose="020B0604020202020204" pitchFamily="34" charset="0"/>
            </a:endParaRPr>
          </a:p>
          <a:p>
            <a:pPr marL="320161" indent="-180466" defTabSz="410749">
              <a:spcBef>
                <a:spcPts val="83"/>
              </a:spcBef>
              <a:buClr>
                <a:srgbClr val="535353"/>
              </a:buClr>
              <a:buSzPct val="66000"/>
              <a:buFontTx/>
              <a:buChar char="•"/>
              <a:defRPr sz="3200">
                <a:solidFill>
                  <a:srgbClr val="52575F"/>
                </a:solidFill>
              </a:defRPr>
            </a:pPr>
            <a:r>
              <a:rPr lang="en-US" sz="1167" dirty="0">
                <a:solidFill>
                  <a:srgbClr val="000000"/>
                </a:solidFill>
                <a:latin typeface="Arial" panose="020B0604020202020204" pitchFamily="34" charset="0"/>
                <a:cs typeface="Arial" panose="020B0604020202020204" pitchFamily="34" charset="0"/>
              </a:rPr>
              <a:t>Engagement</a:t>
            </a:r>
          </a:p>
          <a:p>
            <a:pPr marL="320161" indent="-180466" defTabSz="410749">
              <a:spcBef>
                <a:spcPts val="83"/>
              </a:spcBef>
              <a:buClr>
                <a:srgbClr val="535353"/>
              </a:buClr>
              <a:buSzPct val="66000"/>
              <a:buFontTx/>
              <a:buChar char="•"/>
              <a:defRPr sz="3200">
                <a:solidFill>
                  <a:srgbClr val="52575F"/>
                </a:solidFill>
              </a:defRPr>
            </a:pPr>
            <a:r>
              <a:rPr lang="en-US" sz="1167" dirty="0">
                <a:solidFill>
                  <a:srgbClr val="000000"/>
                </a:solidFill>
                <a:latin typeface="Arial" panose="020B0604020202020204" pitchFamily="34" charset="0"/>
                <a:cs typeface="Arial" panose="020B0604020202020204" pitchFamily="34" charset="0"/>
              </a:rPr>
              <a:t>2019 PG Engagement</a:t>
            </a:r>
          </a:p>
          <a:p>
            <a:pPr marL="139694" defTabSz="410749">
              <a:spcBef>
                <a:spcPts val="83"/>
              </a:spcBef>
              <a:buClr>
                <a:srgbClr val="535353"/>
              </a:buClr>
              <a:buSzPct val="66000"/>
              <a:defRPr sz="3200">
                <a:solidFill>
                  <a:srgbClr val="52575F"/>
                </a:solidFill>
              </a:defRPr>
            </a:pPr>
            <a:endParaRPr lang="en-US" sz="1167" dirty="0">
              <a:solidFill>
                <a:srgbClr val="000000"/>
              </a:solidFill>
              <a:latin typeface="Arial" panose="020B0604020202020204" pitchFamily="34" charset="0"/>
              <a:cs typeface="Arial" panose="020B0604020202020204" pitchFamily="34" charset="0"/>
            </a:endParaRPr>
          </a:p>
          <a:p>
            <a:pPr marL="320161" indent="-180466" defTabSz="410749">
              <a:spcBef>
                <a:spcPts val="83"/>
              </a:spcBef>
              <a:buClr>
                <a:srgbClr val="535353"/>
              </a:buClr>
              <a:buSzPct val="66000"/>
              <a:buFontTx/>
              <a:buChar char="•"/>
              <a:defRPr sz="3200">
                <a:solidFill>
                  <a:srgbClr val="52575F"/>
                </a:solidFill>
              </a:defRPr>
            </a:pPr>
            <a:r>
              <a:rPr lang="en-US" sz="1167" dirty="0">
                <a:solidFill>
                  <a:srgbClr val="000000"/>
                </a:solidFill>
                <a:latin typeface="Arial" panose="020B0604020202020204" pitchFamily="34" charset="0"/>
                <a:cs typeface="Arial" panose="020B0604020202020204" pitchFamily="34" charset="0"/>
              </a:rPr>
              <a:t>RN-to-RN Teamwork and Collaboration</a:t>
            </a:r>
          </a:p>
          <a:p>
            <a:pPr marL="320161" indent="-180466" defTabSz="410749">
              <a:spcBef>
                <a:spcPts val="83"/>
              </a:spcBef>
              <a:buClr>
                <a:srgbClr val="535353"/>
              </a:buClr>
              <a:buSzPct val="66000"/>
              <a:buFontTx/>
              <a:buChar char="•"/>
              <a:defRPr sz="3200">
                <a:solidFill>
                  <a:srgbClr val="52575F"/>
                </a:solidFill>
              </a:defRPr>
            </a:pPr>
            <a:r>
              <a:rPr lang="en-US" sz="1167" dirty="0">
                <a:solidFill>
                  <a:srgbClr val="000000"/>
                </a:solidFill>
                <a:latin typeface="Arial" panose="020B0604020202020204" pitchFamily="34" charset="0"/>
                <a:cs typeface="Arial" panose="020B0604020202020204" pitchFamily="34" charset="0"/>
              </a:rPr>
              <a:t>Fundamentals of Quality Nursing Care</a:t>
            </a:r>
          </a:p>
          <a:p>
            <a:pPr marL="320161" indent="-180466" defTabSz="410749">
              <a:spcBef>
                <a:spcPts val="83"/>
              </a:spcBef>
              <a:buClr>
                <a:srgbClr val="535353"/>
              </a:buClr>
              <a:buSzPct val="66000"/>
              <a:buFontTx/>
              <a:buChar char="•"/>
              <a:defRPr sz="3200">
                <a:solidFill>
                  <a:srgbClr val="52575F"/>
                </a:solidFill>
              </a:defRPr>
            </a:pPr>
            <a:r>
              <a:rPr lang="en-US" sz="1167" dirty="0">
                <a:solidFill>
                  <a:srgbClr val="000000"/>
                </a:solidFill>
                <a:latin typeface="Arial" panose="020B0604020202020204" pitchFamily="34" charset="0"/>
                <a:cs typeface="Arial" panose="020B0604020202020204" pitchFamily="34" charset="0"/>
              </a:rPr>
              <a:t>Interprofessional Relationships</a:t>
            </a:r>
          </a:p>
          <a:p>
            <a:pPr marL="320161" indent="-180466" defTabSz="410749">
              <a:spcBef>
                <a:spcPts val="83"/>
              </a:spcBef>
              <a:buClr>
                <a:srgbClr val="535353"/>
              </a:buClr>
              <a:buSzPct val="66000"/>
              <a:buFontTx/>
              <a:buChar char="•"/>
              <a:defRPr sz="3200">
                <a:solidFill>
                  <a:srgbClr val="52575F"/>
                </a:solidFill>
              </a:defRPr>
            </a:pPr>
            <a:r>
              <a:rPr lang="en-US" sz="1167" dirty="0">
                <a:solidFill>
                  <a:srgbClr val="000000"/>
                </a:solidFill>
                <a:latin typeface="Arial" panose="020B0604020202020204" pitchFamily="34" charset="0"/>
                <a:cs typeface="Arial" panose="020B0604020202020204" pitchFamily="34" charset="0"/>
              </a:rPr>
              <a:t>Professional Development</a:t>
            </a:r>
          </a:p>
          <a:p>
            <a:pPr marL="320161" indent="-180466" defTabSz="410749">
              <a:spcBef>
                <a:spcPts val="83"/>
              </a:spcBef>
              <a:buClr>
                <a:srgbClr val="535353"/>
              </a:buClr>
              <a:buSzPct val="66000"/>
              <a:buFontTx/>
              <a:buChar char="•"/>
              <a:defRPr sz="3200">
                <a:solidFill>
                  <a:srgbClr val="52575F"/>
                </a:solidFill>
              </a:defRPr>
            </a:pPr>
            <a:r>
              <a:rPr lang="en-US" sz="1167" dirty="0">
                <a:solidFill>
                  <a:srgbClr val="000000"/>
                </a:solidFill>
                <a:latin typeface="Arial" panose="020B0604020202020204" pitchFamily="34" charset="0"/>
                <a:cs typeface="Arial" panose="020B0604020202020204" pitchFamily="34" charset="0"/>
              </a:rPr>
              <a:t>Autonomy</a:t>
            </a:r>
          </a:p>
          <a:p>
            <a:pPr marL="320161" indent="-180466" defTabSz="410749">
              <a:spcBef>
                <a:spcPts val="83"/>
              </a:spcBef>
              <a:buClr>
                <a:srgbClr val="535353"/>
              </a:buClr>
              <a:buSzPct val="66000"/>
              <a:buFontTx/>
              <a:buChar char="•"/>
              <a:defRPr sz="3200">
                <a:solidFill>
                  <a:srgbClr val="52575F"/>
                </a:solidFill>
              </a:defRPr>
            </a:pPr>
            <a:r>
              <a:rPr lang="en-US" sz="1167" dirty="0">
                <a:solidFill>
                  <a:srgbClr val="000000"/>
                </a:solidFill>
                <a:latin typeface="Arial" panose="020B0604020202020204" pitchFamily="34" charset="0"/>
                <a:cs typeface="Arial" panose="020B0604020202020204" pitchFamily="34" charset="0"/>
              </a:rPr>
              <a:t>Adequacy of Resources and Staffing</a:t>
            </a:r>
          </a:p>
          <a:p>
            <a:pPr marL="320161" indent="-180466" defTabSz="410749">
              <a:spcBef>
                <a:spcPts val="83"/>
              </a:spcBef>
              <a:buClr>
                <a:srgbClr val="535353"/>
              </a:buClr>
              <a:buSzPct val="66000"/>
              <a:buFontTx/>
              <a:buChar char="•"/>
              <a:defRPr sz="3200">
                <a:solidFill>
                  <a:srgbClr val="52575F"/>
                </a:solidFill>
              </a:defRPr>
            </a:pPr>
            <a:r>
              <a:rPr lang="en-US" sz="1167" dirty="0">
                <a:solidFill>
                  <a:srgbClr val="000000"/>
                </a:solidFill>
                <a:latin typeface="Arial" panose="020B0604020202020204" pitchFamily="34" charset="0"/>
                <a:cs typeface="Arial" panose="020B0604020202020204" pitchFamily="34" charset="0"/>
              </a:rPr>
              <a:t>Leadership Access and Responsiveness</a:t>
            </a:r>
          </a:p>
        </p:txBody>
      </p:sp>
      <p:sp>
        <p:nvSpPr>
          <p:cNvPr id="2" name="Slide Number Placeholder 1">
            <a:extLst>
              <a:ext uri="{FF2B5EF4-FFF2-40B4-BE49-F238E27FC236}">
                <a16:creationId xmlns:a16="http://schemas.microsoft.com/office/drawing/2014/main" id="{40F5E92B-83C6-4C45-B82C-F1FBDCA6B4F9}"/>
              </a:ext>
            </a:extLst>
          </p:cNvPr>
          <p:cNvSpPr>
            <a:spLocks noGrp="1"/>
          </p:cNvSpPr>
          <p:nvPr>
            <p:ph type="sldNum" sz="quarter" idx="2"/>
          </p:nvPr>
        </p:nvSpPr>
        <p:spPr/>
        <p:txBody>
          <a:bodyPr/>
          <a:lstStyle/>
          <a:p>
            <a:fld id="{24B5148C-3CE6-264D-9229-A273CFF6C0C6}" type="slidenum">
              <a:rPr lang="en-US">
                <a:solidFill>
                  <a:srgbClr val="000000"/>
                </a:solidFill>
                <a:latin typeface="Arial" panose="020B0604020202020204"/>
              </a:rPr>
              <a:pPr/>
              <a:t>14</a:t>
            </a:fld>
            <a:endParaRPr lang="en-US" dirty="0">
              <a:solidFill>
                <a:srgbClr val="000000"/>
              </a:solidFill>
              <a:latin typeface="Arial" panose="020B0604020202020204"/>
            </a:endParaRPr>
          </a:p>
        </p:txBody>
      </p:sp>
      <p:grpSp>
        <p:nvGrpSpPr>
          <p:cNvPr id="50" name="Group 49">
            <a:extLst>
              <a:ext uri="{FF2B5EF4-FFF2-40B4-BE49-F238E27FC236}">
                <a16:creationId xmlns:a16="http://schemas.microsoft.com/office/drawing/2014/main" id="{9051B4E8-BE44-F94F-8C85-75D27AA1F9C1}"/>
              </a:ext>
            </a:extLst>
          </p:cNvPr>
          <p:cNvGrpSpPr/>
          <p:nvPr/>
        </p:nvGrpSpPr>
        <p:grpSpPr>
          <a:xfrm>
            <a:off x="3354779" y="4614589"/>
            <a:ext cx="8560130" cy="1570852"/>
            <a:chOff x="3682237" y="1086946"/>
            <a:chExt cx="4934772" cy="1570852"/>
          </a:xfrm>
        </p:grpSpPr>
        <p:grpSp>
          <p:nvGrpSpPr>
            <p:cNvPr id="51" name="Group 50">
              <a:extLst>
                <a:ext uri="{FF2B5EF4-FFF2-40B4-BE49-F238E27FC236}">
                  <a16:creationId xmlns:a16="http://schemas.microsoft.com/office/drawing/2014/main" id="{E0E39BF2-901B-984D-B88C-1A179EECDA68}"/>
                </a:ext>
              </a:extLst>
            </p:cNvPr>
            <p:cNvGrpSpPr/>
            <p:nvPr/>
          </p:nvGrpSpPr>
          <p:grpSpPr>
            <a:xfrm>
              <a:off x="3682237" y="1086946"/>
              <a:ext cx="4934772" cy="1139024"/>
              <a:chOff x="5506170" y="2080835"/>
              <a:chExt cx="6080903" cy="1432436"/>
            </a:xfrm>
          </p:grpSpPr>
          <p:sp>
            <p:nvSpPr>
              <p:cNvPr id="53" name="AGREEMENT RESPONSE OPTIONS">
                <a:extLst>
                  <a:ext uri="{FF2B5EF4-FFF2-40B4-BE49-F238E27FC236}">
                    <a16:creationId xmlns:a16="http://schemas.microsoft.com/office/drawing/2014/main" id="{D4525E06-F43D-C849-9D6D-C86C72FA7341}"/>
                  </a:ext>
                </a:extLst>
              </p:cNvPr>
              <p:cNvSpPr/>
              <p:nvPr/>
            </p:nvSpPr>
            <p:spPr>
              <a:xfrm>
                <a:off x="6680893" y="2080835"/>
                <a:ext cx="3730228" cy="381010"/>
              </a:xfrm>
              <a:prstGeom prst="rect">
                <a:avLst/>
              </a:prstGeom>
              <a:ln w="12700">
                <a:miter lim="400000"/>
              </a:ln>
              <a:extLst>
                <a:ext uri="{C572A759-6A51-4108-AA02-DFA0A04FC94B}">
                  <ma14:wrappingTextBoxFlag xmlns="" xmlns:ma14="http://schemas.microsoft.com/office/mac/drawingml/2011/main" val="1"/>
                </a:ext>
              </a:extLst>
            </p:spPr>
            <p:txBody>
              <a:bodyPr lIns="35718" tIns="35718" rIns="35718" bIns="35718" anchor="ctr">
                <a:spAutoFit/>
              </a:bodyPr>
              <a:lstStyle>
                <a:lvl1pPr algn="ctr" defTabSz="821529">
                  <a:defRPr sz="3300" b="1">
                    <a:solidFill>
                      <a:srgbClr val="A7A7A7"/>
                    </a:solidFill>
                  </a:defRPr>
                </a:lvl1pPr>
              </a:lstStyle>
              <a:p>
                <a:pPr defTabSz="684580"/>
                <a:r>
                  <a:rPr lang="en-US" sz="1500" dirty="0">
                    <a:solidFill>
                      <a:srgbClr val="47AEBE"/>
                    </a:solidFill>
                    <a:latin typeface="Arial" panose="020B0604020202020204" pitchFamily="34" charset="0"/>
                    <a:cs typeface="Arial" panose="020B0604020202020204" pitchFamily="34" charset="0"/>
                  </a:rPr>
                  <a:t>Response Options</a:t>
                </a:r>
              </a:p>
            </p:txBody>
          </p:sp>
          <p:sp>
            <p:nvSpPr>
              <p:cNvPr id="54" name="Rectangle">
                <a:extLst>
                  <a:ext uri="{FF2B5EF4-FFF2-40B4-BE49-F238E27FC236}">
                    <a16:creationId xmlns:a16="http://schemas.microsoft.com/office/drawing/2014/main" id="{B1F966B5-377C-5845-96B8-C8AAD9FE4491}"/>
                  </a:ext>
                </a:extLst>
              </p:cNvPr>
              <p:cNvSpPr/>
              <p:nvPr/>
            </p:nvSpPr>
            <p:spPr>
              <a:xfrm>
                <a:off x="5506170" y="2783350"/>
                <a:ext cx="1219683" cy="729921"/>
              </a:xfrm>
              <a:prstGeom prst="rect">
                <a:avLst/>
              </a:prstGeom>
              <a:solidFill>
                <a:srgbClr val="4B996C"/>
              </a:solidFill>
              <a:ln w="12700">
                <a:miter lim="400000"/>
              </a:ln>
            </p:spPr>
            <p:txBody>
              <a:bodyPr lIns="45718" tIns="45718" rIns="45718" bIns="45718" anchor="ctr"/>
              <a:lstStyle/>
              <a:p>
                <a:pPr algn="ctr" defTabSz="380985">
                  <a:defRPr sz="2000" b="1">
                    <a:solidFill>
                      <a:srgbClr val="FFFFFF"/>
                    </a:solidFill>
                  </a:defRPr>
                </a:pPr>
                <a:endParaRPr sz="1200" b="1" dirty="0">
                  <a:solidFill>
                    <a:srgbClr val="FFFFFF"/>
                  </a:solidFill>
                  <a:latin typeface="Arial" panose="020B0604020202020204"/>
                </a:endParaRPr>
              </a:p>
            </p:txBody>
          </p:sp>
          <p:sp>
            <p:nvSpPr>
              <p:cNvPr id="55" name="Strongly Agree">
                <a:extLst>
                  <a:ext uri="{FF2B5EF4-FFF2-40B4-BE49-F238E27FC236}">
                    <a16:creationId xmlns:a16="http://schemas.microsoft.com/office/drawing/2014/main" id="{B3CA99D7-18D1-9C47-AF15-F22EB6815B08}"/>
                  </a:ext>
                </a:extLst>
              </p:cNvPr>
              <p:cNvSpPr/>
              <p:nvPr/>
            </p:nvSpPr>
            <p:spPr>
              <a:xfrm>
                <a:off x="5506170" y="2997509"/>
                <a:ext cx="1219683" cy="30964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defRPr sz="2000" b="1">
                    <a:solidFill>
                      <a:srgbClr val="FFFFFF"/>
                    </a:solidFill>
                  </a:defRPr>
                </a:lvl1pPr>
              </a:lstStyle>
              <a:p>
                <a:pPr defTabSz="380985"/>
                <a:r>
                  <a:rPr sz="1000" dirty="0">
                    <a:latin typeface="Arial" panose="020B0604020202020204" pitchFamily="34" charset="0"/>
                    <a:cs typeface="Arial" panose="020B0604020202020204" pitchFamily="34" charset="0"/>
                  </a:rPr>
                  <a:t>Strongly Agree</a:t>
                </a:r>
              </a:p>
            </p:txBody>
          </p:sp>
          <p:sp>
            <p:nvSpPr>
              <p:cNvPr id="58" name="Rectangle">
                <a:extLst>
                  <a:ext uri="{FF2B5EF4-FFF2-40B4-BE49-F238E27FC236}">
                    <a16:creationId xmlns:a16="http://schemas.microsoft.com/office/drawing/2014/main" id="{FA81D500-FDE0-8442-803F-69B99695D81B}"/>
                  </a:ext>
                </a:extLst>
              </p:cNvPr>
              <p:cNvSpPr/>
              <p:nvPr/>
            </p:nvSpPr>
            <p:spPr>
              <a:xfrm>
                <a:off x="6720161" y="2783565"/>
                <a:ext cx="1219683" cy="729706"/>
              </a:xfrm>
              <a:prstGeom prst="rect">
                <a:avLst/>
              </a:prstGeom>
              <a:solidFill>
                <a:srgbClr val="20D281"/>
              </a:solidFill>
              <a:ln w="12700">
                <a:miter lim="400000"/>
              </a:ln>
            </p:spPr>
            <p:txBody>
              <a:bodyPr lIns="45718" tIns="45718" rIns="45718" bIns="45718" anchor="ctr"/>
              <a:lstStyle/>
              <a:p>
                <a:pPr algn="ctr" defTabSz="380985">
                  <a:defRPr sz="2000" b="1">
                    <a:solidFill>
                      <a:srgbClr val="FFFFFF"/>
                    </a:solidFill>
                  </a:defRPr>
                </a:pPr>
                <a:endParaRPr sz="1200" b="1" dirty="0">
                  <a:solidFill>
                    <a:srgbClr val="FFFFFF"/>
                  </a:solidFill>
                  <a:latin typeface="Arial" panose="020B0604020202020204"/>
                </a:endParaRPr>
              </a:p>
            </p:txBody>
          </p:sp>
          <p:sp>
            <p:nvSpPr>
              <p:cNvPr id="60" name="Agree">
                <a:extLst>
                  <a:ext uri="{FF2B5EF4-FFF2-40B4-BE49-F238E27FC236}">
                    <a16:creationId xmlns:a16="http://schemas.microsoft.com/office/drawing/2014/main" id="{BE9CDA32-7C1A-FD4A-BDE9-BB6AD1C2E33C}"/>
                  </a:ext>
                </a:extLst>
              </p:cNvPr>
              <p:cNvSpPr/>
              <p:nvPr/>
            </p:nvSpPr>
            <p:spPr>
              <a:xfrm>
                <a:off x="6720161" y="2997512"/>
                <a:ext cx="1219683" cy="30964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defRPr sz="2000" b="1">
                    <a:solidFill>
                      <a:srgbClr val="FFFFFF"/>
                    </a:solidFill>
                  </a:defRPr>
                </a:lvl1pPr>
              </a:lstStyle>
              <a:p>
                <a:pPr defTabSz="380985"/>
                <a:r>
                  <a:rPr sz="1000" dirty="0">
                    <a:latin typeface="Arial" panose="020B0604020202020204" pitchFamily="34" charset="0"/>
                    <a:cs typeface="Arial" panose="020B0604020202020204" pitchFamily="34" charset="0"/>
                  </a:rPr>
                  <a:t>Agree</a:t>
                </a:r>
              </a:p>
            </p:txBody>
          </p:sp>
          <p:sp>
            <p:nvSpPr>
              <p:cNvPr id="81" name="Rectangle">
                <a:extLst>
                  <a:ext uri="{FF2B5EF4-FFF2-40B4-BE49-F238E27FC236}">
                    <a16:creationId xmlns:a16="http://schemas.microsoft.com/office/drawing/2014/main" id="{88EC0ADB-EB0D-7B47-B9E8-0002F366C464}"/>
                  </a:ext>
                </a:extLst>
              </p:cNvPr>
              <p:cNvSpPr/>
              <p:nvPr/>
            </p:nvSpPr>
            <p:spPr>
              <a:xfrm>
                <a:off x="7935881" y="2783565"/>
                <a:ext cx="1549152" cy="729706"/>
              </a:xfrm>
              <a:prstGeom prst="rect">
                <a:avLst/>
              </a:prstGeom>
              <a:solidFill>
                <a:srgbClr val="F3CC00"/>
              </a:solidFill>
              <a:ln w="12700">
                <a:miter lim="400000"/>
              </a:ln>
            </p:spPr>
            <p:txBody>
              <a:bodyPr lIns="45718" tIns="45718" rIns="45718" bIns="45718" anchor="ctr"/>
              <a:lstStyle/>
              <a:p>
                <a:pPr algn="ctr" defTabSz="380985">
                  <a:defRPr sz="2000" b="1">
                    <a:solidFill>
                      <a:srgbClr val="FFFFFF"/>
                    </a:solidFill>
                  </a:defRPr>
                </a:pPr>
                <a:endParaRPr sz="1000" b="1" dirty="0">
                  <a:solidFill>
                    <a:srgbClr val="FFFFFF"/>
                  </a:solidFill>
                  <a:latin typeface="Arial" panose="020B0604020202020204"/>
                </a:endParaRPr>
              </a:p>
            </p:txBody>
          </p:sp>
          <p:sp>
            <p:nvSpPr>
              <p:cNvPr id="82" name="Neither Agree…">
                <a:extLst>
                  <a:ext uri="{FF2B5EF4-FFF2-40B4-BE49-F238E27FC236}">
                    <a16:creationId xmlns:a16="http://schemas.microsoft.com/office/drawing/2014/main" id="{27F5E016-D96E-9742-B81D-DEE5EEEFC7ED}"/>
                  </a:ext>
                </a:extLst>
              </p:cNvPr>
              <p:cNvSpPr/>
              <p:nvPr/>
            </p:nvSpPr>
            <p:spPr>
              <a:xfrm>
                <a:off x="7751340" y="2874988"/>
                <a:ext cx="1573239" cy="580585"/>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ctr">
                <a:spAutoFit/>
              </a:bodyPr>
              <a:lstStyle/>
              <a:p>
                <a:pPr algn="ctr" defTabSz="380985">
                  <a:defRPr sz="2000" b="1">
                    <a:solidFill>
                      <a:srgbClr val="FFFFFF"/>
                    </a:solidFill>
                  </a:defRPr>
                </a:pPr>
                <a:r>
                  <a:rPr sz="1200" b="1" dirty="0">
                    <a:solidFill>
                      <a:srgbClr val="FFFFFF"/>
                    </a:solidFill>
                    <a:latin typeface="Arial" panose="020B0604020202020204" pitchFamily="34" charset="0"/>
                    <a:cs typeface="Arial" panose="020B0604020202020204" pitchFamily="34" charset="0"/>
                  </a:rPr>
                  <a:t>Neither Agree</a:t>
                </a:r>
              </a:p>
              <a:p>
                <a:pPr algn="ctr" defTabSz="380985">
                  <a:defRPr sz="2000" b="1">
                    <a:solidFill>
                      <a:srgbClr val="FFFFFF"/>
                    </a:solidFill>
                  </a:defRPr>
                </a:pPr>
                <a:r>
                  <a:rPr sz="1200" b="1" dirty="0">
                    <a:solidFill>
                      <a:srgbClr val="FFFFFF"/>
                    </a:solidFill>
                    <a:latin typeface="Arial" panose="020B0604020202020204" pitchFamily="34" charset="0"/>
                    <a:cs typeface="Arial" panose="020B0604020202020204" pitchFamily="34" charset="0"/>
                  </a:rPr>
                  <a:t>nor Disagree</a:t>
                </a:r>
              </a:p>
            </p:txBody>
          </p:sp>
          <p:sp>
            <p:nvSpPr>
              <p:cNvPr id="83" name="Rectangle">
                <a:extLst>
                  <a:ext uri="{FF2B5EF4-FFF2-40B4-BE49-F238E27FC236}">
                    <a16:creationId xmlns:a16="http://schemas.microsoft.com/office/drawing/2014/main" id="{96723C80-AEAE-0042-B690-DDD5335810B7}"/>
                  </a:ext>
                </a:extLst>
              </p:cNvPr>
              <p:cNvSpPr/>
              <p:nvPr/>
            </p:nvSpPr>
            <p:spPr>
              <a:xfrm>
                <a:off x="9151635" y="2783565"/>
                <a:ext cx="1219683" cy="729706"/>
              </a:xfrm>
              <a:prstGeom prst="rect">
                <a:avLst/>
              </a:prstGeom>
              <a:solidFill>
                <a:srgbClr val="E13F34"/>
              </a:solidFill>
              <a:ln w="12700">
                <a:miter lim="400000"/>
              </a:ln>
            </p:spPr>
            <p:txBody>
              <a:bodyPr lIns="45718" tIns="45718" rIns="45718" bIns="45718" anchor="ctr"/>
              <a:lstStyle/>
              <a:p>
                <a:pPr algn="ctr" defTabSz="380985">
                  <a:defRPr sz="2000" b="1">
                    <a:solidFill>
                      <a:srgbClr val="FFFFFF"/>
                    </a:solidFill>
                  </a:defRPr>
                </a:pPr>
                <a:endParaRPr sz="1000" b="1" dirty="0">
                  <a:solidFill>
                    <a:srgbClr val="FFFFFF"/>
                  </a:solidFill>
                  <a:latin typeface="Arial" panose="020B0604020202020204"/>
                </a:endParaRPr>
              </a:p>
            </p:txBody>
          </p:sp>
          <p:sp>
            <p:nvSpPr>
              <p:cNvPr id="84" name="Disagree">
                <a:extLst>
                  <a:ext uri="{FF2B5EF4-FFF2-40B4-BE49-F238E27FC236}">
                    <a16:creationId xmlns:a16="http://schemas.microsoft.com/office/drawing/2014/main" id="{57F83891-8642-7048-8886-375FE48423DE}"/>
                  </a:ext>
                </a:extLst>
              </p:cNvPr>
              <p:cNvSpPr/>
              <p:nvPr/>
            </p:nvSpPr>
            <p:spPr>
              <a:xfrm>
                <a:off x="9151635" y="2978157"/>
                <a:ext cx="1219683" cy="34834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defRPr sz="2000" b="1">
                    <a:solidFill>
                      <a:srgbClr val="FFFFFF"/>
                    </a:solidFill>
                  </a:defRPr>
                </a:lvl1pPr>
              </a:lstStyle>
              <a:p>
                <a:pPr defTabSz="380985"/>
                <a:r>
                  <a:rPr sz="1200" dirty="0">
                    <a:latin typeface="Arial" panose="020B0604020202020204" pitchFamily="34" charset="0"/>
                    <a:cs typeface="Arial" panose="020B0604020202020204" pitchFamily="34" charset="0"/>
                  </a:rPr>
                  <a:t>Disagree</a:t>
                </a:r>
              </a:p>
            </p:txBody>
          </p:sp>
          <p:sp>
            <p:nvSpPr>
              <p:cNvPr id="85" name="Rectangle">
                <a:extLst>
                  <a:ext uri="{FF2B5EF4-FFF2-40B4-BE49-F238E27FC236}">
                    <a16:creationId xmlns:a16="http://schemas.microsoft.com/office/drawing/2014/main" id="{68C2C787-6D02-5B49-AF4B-0C0BBC8B3750}"/>
                  </a:ext>
                </a:extLst>
              </p:cNvPr>
              <p:cNvSpPr/>
              <p:nvPr/>
            </p:nvSpPr>
            <p:spPr>
              <a:xfrm>
                <a:off x="10367390" y="2783565"/>
                <a:ext cx="1219683" cy="729706"/>
              </a:xfrm>
              <a:prstGeom prst="rect">
                <a:avLst/>
              </a:prstGeom>
              <a:solidFill>
                <a:srgbClr val="D23334"/>
              </a:solidFill>
              <a:ln w="12700">
                <a:miter lim="400000"/>
              </a:ln>
            </p:spPr>
            <p:txBody>
              <a:bodyPr lIns="45718" tIns="45718" rIns="45718" bIns="45718" anchor="ctr"/>
              <a:lstStyle/>
              <a:p>
                <a:pPr algn="ctr" defTabSz="380985">
                  <a:defRPr sz="2000" b="1">
                    <a:solidFill>
                      <a:srgbClr val="FFFFFF"/>
                    </a:solidFill>
                  </a:defRPr>
                </a:pPr>
                <a:endParaRPr sz="1000" b="1" dirty="0">
                  <a:solidFill>
                    <a:srgbClr val="FFFFFF"/>
                  </a:solidFill>
                  <a:latin typeface="Arial" panose="020B0604020202020204"/>
                </a:endParaRPr>
              </a:p>
            </p:txBody>
          </p:sp>
          <p:sp>
            <p:nvSpPr>
              <p:cNvPr id="86" name="Strongly Disagree">
                <a:extLst>
                  <a:ext uri="{FF2B5EF4-FFF2-40B4-BE49-F238E27FC236}">
                    <a16:creationId xmlns:a16="http://schemas.microsoft.com/office/drawing/2014/main" id="{DC9193E1-D5F1-CB4E-A8DB-80A38A2A7760}"/>
                  </a:ext>
                </a:extLst>
              </p:cNvPr>
              <p:cNvSpPr/>
              <p:nvPr/>
            </p:nvSpPr>
            <p:spPr>
              <a:xfrm>
                <a:off x="10367390" y="2978155"/>
                <a:ext cx="1219683" cy="34834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defRPr sz="2000" b="1">
                    <a:solidFill>
                      <a:srgbClr val="FFFFFF"/>
                    </a:solidFill>
                  </a:defRPr>
                </a:lvl1pPr>
              </a:lstStyle>
              <a:p>
                <a:pPr defTabSz="380985"/>
                <a:r>
                  <a:rPr sz="1200" dirty="0">
                    <a:latin typeface="Arial" panose="020B0604020202020204" pitchFamily="34" charset="0"/>
                    <a:cs typeface="Arial" panose="020B0604020202020204" pitchFamily="34" charset="0"/>
                  </a:rPr>
                  <a:t>Strongly Disagree</a:t>
                </a:r>
              </a:p>
            </p:txBody>
          </p:sp>
          <p:sp>
            <p:nvSpPr>
              <p:cNvPr id="87" name="FAVORABLE">
                <a:extLst>
                  <a:ext uri="{FF2B5EF4-FFF2-40B4-BE49-F238E27FC236}">
                    <a16:creationId xmlns:a16="http://schemas.microsoft.com/office/drawing/2014/main" id="{EA37AEB0-132F-EF41-B194-DFCC6B838C18}"/>
                  </a:ext>
                </a:extLst>
              </p:cNvPr>
              <p:cNvSpPr/>
              <p:nvPr/>
            </p:nvSpPr>
            <p:spPr>
              <a:xfrm>
                <a:off x="6019936" y="2435106"/>
                <a:ext cx="1393249" cy="284245"/>
              </a:xfrm>
              <a:prstGeom prst="rect">
                <a:avLst/>
              </a:prstGeom>
              <a:ln w="12700">
                <a:miter lim="400000"/>
              </a:ln>
              <a:extLst>
                <a:ext uri="{C572A759-6A51-4108-AA02-DFA0A04FC94B}">
                  <ma14:wrappingTextBoxFlag xmlns="" xmlns:ma14="http://schemas.microsoft.com/office/mac/drawingml/2011/main" val="1"/>
                </a:ext>
              </a:extLst>
            </p:spPr>
            <p:txBody>
              <a:bodyPr lIns="35718" tIns="35718" rIns="35718" bIns="35718" anchor="ctr">
                <a:spAutoFit/>
              </a:bodyPr>
              <a:lstStyle>
                <a:lvl1pPr algn="ctr" defTabSz="821529">
                  <a:defRPr sz="2500" b="1">
                    <a:solidFill>
                      <a:srgbClr val="52575F"/>
                    </a:solidFill>
                  </a:defRPr>
                </a:lvl1pPr>
              </a:lstStyle>
              <a:p>
                <a:pPr defTabSz="684580"/>
                <a:r>
                  <a:rPr sz="1000" dirty="0">
                    <a:solidFill>
                      <a:srgbClr val="000000"/>
                    </a:solidFill>
                    <a:latin typeface="Arial" panose="020B0604020202020204" pitchFamily="34" charset="0"/>
                    <a:cs typeface="Arial" panose="020B0604020202020204" pitchFamily="34" charset="0"/>
                  </a:rPr>
                  <a:t>FAVORABLE</a:t>
                </a:r>
              </a:p>
            </p:txBody>
          </p:sp>
          <p:sp>
            <p:nvSpPr>
              <p:cNvPr id="88" name="NEUTRAL">
                <a:extLst>
                  <a:ext uri="{FF2B5EF4-FFF2-40B4-BE49-F238E27FC236}">
                    <a16:creationId xmlns:a16="http://schemas.microsoft.com/office/drawing/2014/main" id="{6AF39A7A-C6BB-3947-9675-A36D6E6538C7}"/>
                  </a:ext>
                </a:extLst>
              </p:cNvPr>
              <p:cNvSpPr/>
              <p:nvPr/>
            </p:nvSpPr>
            <p:spPr>
              <a:xfrm>
                <a:off x="7910627" y="2434017"/>
                <a:ext cx="1190357" cy="284245"/>
              </a:xfrm>
              <a:prstGeom prst="rect">
                <a:avLst/>
              </a:prstGeom>
              <a:ln w="12700">
                <a:miter lim="400000"/>
              </a:ln>
              <a:extLst>
                <a:ext uri="{C572A759-6A51-4108-AA02-DFA0A04FC94B}">
                  <ma14:wrappingTextBoxFlag xmlns="" xmlns:ma14="http://schemas.microsoft.com/office/mac/drawingml/2011/main" val="1"/>
                </a:ext>
              </a:extLst>
            </p:spPr>
            <p:txBody>
              <a:bodyPr lIns="35718" tIns="35718" rIns="35718" bIns="35718" anchor="ctr">
                <a:spAutoFit/>
              </a:bodyPr>
              <a:lstStyle>
                <a:lvl1pPr algn="ctr" defTabSz="821529">
                  <a:defRPr sz="2500" b="1">
                    <a:solidFill>
                      <a:srgbClr val="52575F"/>
                    </a:solidFill>
                  </a:defRPr>
                </a:lvl1pPr>
              </a:lstStyle>
              <a:p>
                <a:pPr defTabSz="684580"/>
                <a:r>
                  <a:rPr sz="1000" dirty="0">
                    <a:solidFill>
                      <a:srgbClr val="000000"/>
                    </a:solidFill>
                    <a:latin typeface="Arial" panose="020B0604020202020204" pitchFamily="34" charset="0"/>
                    <a:cs typeface="Arial" panose="020B0604020202020204" pitchFamily="34" charset="0"/>
                  </a:rPr>
                  <a:t>NEUTRAL</a:t>
                </a:r>
              </a:p>
            </p:txBody>
          </p:sp>
          <p:sp>
            <p:nvSpPr>
              <p:cNvPr id="89" name="UNFAVORABLE">
                <a:extLst>
                  <a:ext uri="{FF2B5EF4-FFF2-40B4-BE49-F238E27FC236}">
                    <a16:creationId xmlns:a16="http://schemas.microsoft.com/office/drawing/2014/main" id="{2E4DF024-7792-FD4B-96BC-435E70ACEE54}"/>
                  </a:ext>
                </a:extLst>
              </p:cNvPr>
              <p:cNvSpPr/>
              <p:nvPr/>
            </p:nvSpPr>
            <p:spPr>
              <a:xfrm>
                <a:off x="9674576" y="2435106"/>
                <a:ext cx="1393249" cy="284245"/>
              </a:xfrm>
              <a:prstGeom prst="rect">
                <a:avLst/>
              </a:prstGeom>
              <a:ln w="12700">
                <a:miter lim="400000"/>
              </a:ln>
              <a:extLst>
                <a:ext uri="{C572A759-6A51-4108-AA02-DFA0A04FC94B}">
                  <ma14:wrappingTextBoxFlag xmlns="" xmlns:ma14="http://schemas.microsoft.com/office/mac/drawingml/2011/main" val="1"/>
                </a:ext>
              </a:extLst>
            </p:spPr>
            <p:txBody>
              <a:bodyPr lIns="35718" tIns="35718" rIns="35718" bIns="35718" anchor="ctr">
                <a:spAutoFit/>
              </a:bodyPr>
              <a:lstStyle>
                <a:lvl1pPr algn="ctr" defTabSz="821529">
                  <a:defRPr sz="2500" b="1">
                    <a:solidFill>
                      <a:srgbClr val="52575F"/>
                    </a:solidFill>
                  </a:defRPr>
                </a:lvl1pPr>
              </a:lstStyle>
              <a:p>
                <a:pPr defTabSz="684580"/>
                <a:r>
                  <a:rPr sz="1000" dirty="0">
                    <a:solidFill>
                      <a:srgbClr val="000000"/>
                    </a:solidFill>
                    <a:latin typeface="Arial" panose="020B0604020202020204" pitchFamily="34" charset="0"/>
                    <a:cs typeface="Arial" panose="020B0604020202020204" pitchFamily="34" charset="0"/>
                  </a:rPr>
                  <a:t>UNFAVORABLE</a:t>
                </a:r>
              </a:p>
            </p:txBody>
          </p:sp>
        </p:grpSp>
        <p:sp>
          <p:nvSpPr>
            <p:cNvPr id="52" name="All scaled items asked for the team member’s level of agreement with each statement on a 1 (strongly disagree) to 5 (strongly agree) scale, also translated to a simpler favorability scale: favorable, neutral, unfavorable.">
              <a:extLst>
                <a:ext uri="{FF2B5EF4-FFF2-40B4-BE49-F238E27FC236}">
                  <a16:creationId xmlns:a16="http://schemas.microsoft.com/office/drawing/2014/main" id="{EE35C5DD-373B-1F48-A45A-9C8424DD33CA}"/>
                </a:ext>
              </a:extLst>
            </p:cNvPr>
            <p:cNvSpPr txBox="1"/>
            <p:nvPr/>
          </p:nvSpPr>
          <p:spPr>
            <a:xfrm>
              <a:off x="3920398" y="2280774"/>
              <a:ext cx="4560678" cy="3770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pPr algn="ctr" defTabSz="171443">
                <a:defRPr sz="900">
                  <a:solidFill>
                    <a:srgbClr val="666B73"/>
                  </a:solidFill>
                </a:defRPr>
              </a:pPr>
              <a:r>
                <a:rPr sz="1000" dirty="0">
                  <a:solidFill>
                    <a:srgbClr val="F6F6F6">
                      <a:lumMod val="25000"/>
                    </a:srgbClr>
                  </a:solidFill>
                  <a:latin typeface="Arial" panose="020B0604020202020204"/>
                </a:rPr>
                <a:t>All scaled items asked for the team member’s level of agreement with each statement on a </a:t>
              </a:r>
              <a:r>
                <a:rPr sz="1000" b="1" dirty="0">
                  <a:solidFill>
                    <a:srgbClr val="F6F6F6">
                      <a:lumMod val="25000"/>
                    </a:srgbClr>
                  </a:solidFill>
                  <a:latin typeface="Arial" panose="020B0604020202020204"/>
                </a:rPr>
                <a:t>1 (strongly disagree) to 5 (strongly agree) scale</a:t>
              </a:r>
              <a:r>
                <a:rPr sz="1000" dirty="0">
                  <a:solidFill>
                    <a:srgbClr val="F6F6F6">
                      <a:lumMod val="25000"/>
                    </a:srgbClr>
                  </a:solidFill>
                  <a:latin typeface="Arial" panose="020B0604020202020204"/>
                </a:rPr>
                <a:t>, also translated to a simpler favorability scale: </a:t>
              </a:r>
              <a:r>
                <a:rPr sz="1000" b="1" dirty="0">
                  <a:solidFill>
                    <a:srgbClr val="F6F6F6">
                      <a:lumMod val="25000"/>
                    </a:srgbClr>
                  </a:solidFill>
                  <a:latin typeface="Arial" panose="020B0604020202020204"/>
                </a:rPr>
                <a:t>favorable, neutral, unfavorable.</a:t>
              </a:r>
            </a:p>
          </p:txBody>
        </p:sp>
      </p:grpSp>
      <p:grpSp>
        <p:nvGrpSpPr>
          <p:cNvPr id="4" name="Group 3">
            <a:extLst>
              <a:ext uri="{FF2B5EF4-FFF2-40B4-BE49-F238E27FC236}">
                <a16:creationId xmlns:a16="http://schemas.microsoft.com/office/drawing/2014/main" id="{47EE5FB0-04D5-664E-82DA-021E60C2453E}"/>
              </a:ext>
            </a:extLst>
          </p:cNvPr>
          <p:cNvGrpSpPr/>
          <p:nvPr/>
        </p:nvGrpSpPr>
        <p:grpSpPr>
          <a:xfrm>
            <a:off x="6831358" y="2989435"/>
            <a:ext cx="4735582" cy="1517366"/>
            <a:chOff x="8197630" y="3385978"/>
            <a:chExt cx="5682698" cy="1820838"/>
          </a:xfrm>
        </p:grpSpPr>
        <p:grpSp>
          <p:nvGrpSpPr>
            <p:cNvPr id="3" name="Group 2">
              <a:extLst>
                <a:ext uri="{FF2B5EF4-FFF2-40B4-BE49-F238E27FC236}">
                  <a16:creationId xmlns:a16="http://schemas.microsoft.com/office/drawing/2014/main" id="{899277E0-41E9-3645-9F75-9B6DD65F7C87}"/>
                </a:ext>
              </a:extLst>
            </p:cNvPr>
            <p:cNvGrpSpPr/>
            <p:nvPr/>
          </p:nvGrpSpPr>
          <p:grpSpPr>
            <a:xfrm>
              <a:off x="8197630" y="3385978"/>
              <a:ext cx="5682698" cy="1820838"/>
              <a:chOff x="6281928" y="3987829"/>
              <a:chExt cx="7282183" cy="1820838"/>
            </a:xfrm>
          </p:grpSpPr>
          <p:grpSp>
            <p:nvGrpSpPr>
              <p:cNvPr id="59" name="Group 58">
                <a:extLst>
                  <a:ext uri="{FF2B5EF4-FFF2-40B4-BE49-F238E27FC236}">
                    <a16:creationId xmlns:a16="http://schemas.microsoft.com/office/drawing/2014/main" id="{DC74B275-DB72-DF41-B5A1-33E1C85E0CB0}"/>
                  </a:ext>
                </a:extLst>
              </p:cNvPr>
              <p:cNvGrpSpPr/>
              <p:nvPr/>
            </p:nvGrpSpPr>
            <p:grpSpPr>
              <a:xfrm>
                <a:off x="6281928" y="3987829"/>
                <a:ext cx="7282183" cy="1820838"/>
                <a:chOff x="4094119" y="3730910"/>
                <a:chExt cx="7492954" cy="1517366"/>
              </a:xfrm>
            </p:grpSpPr>
            <p:sp>
              <p:nvSpPr>
                <p:cNvPr id="61" name="Rounded Rectangle">
                  <a:extLst>
                    <a:ext uri="{FF2B5EF4-FFF2-40B4-BE49-F238E27FC236}">
                      <a16:creationId xmlns:a16="http://schemas.microsoft.com/office/drawing/2014/main" id="{FAC29857-30F8-9448-840A-053728428A5B}"/>
                    </a:ext>
                  </a:extLst>
                </p:cNvPr>
                <p:cNvSpPr/>
                <p:nvPr/>
              </p:nvSpPr>
              <p:spPr>
                <a:xfrm>
                  <a:off x="4094119" y="3755516"/>
                  <a:ext cx="7492954" cy="1151031"/>
                </a:xfrm>
                <a:prstGeom prst="roundRect">
                  <a:avLst>
                    <a:gd name="adj" fmla="val 7952"/>
                  </a:avLst>
                </a:prstGeom>
                <a:solidFill>
                  <a:srgbClr val="FFFFFF"/>
                </a:solidFill>
                <a:ln w="19050">
                  <a:solidFill>
                    <a:srgbClr val="DDDDDD"/>
                  </a:solidFill>
                  <a:bevel/>
                </a:ln>
              </p:spPr>
              <p:txBody>
                <a:bodyPr lIns="45719" tIns="45719" rIns="45719" bIns="45719"/>
                <a:lstStyle/>
                <a:p>
                  <a:pPr defTabSz="380985">
                    <a:spcBef>
                      <a:spcPts val="300"/>
                    </a:spcBef>
                    <a:defRPr sz="2000">
                      <a:solidFill>
                        <a:srgbClr val="52575F"/>
                      </a:solidFill>
                    </a:defRPr>
                  </a:pPr>
                  <a:endParaRPr sz="1000" dirty="0">
                    <a:solidFill>
                      <a:srgbClr val="52575F"/>
                    </a:solidFill>
                    <a:latin typeface="Arial" panose="020B0604020202020204"/>
                  </a:endParaRPr>
                </a:p>
              </p:txBody>
            </p:sp>
            <p:sp>
              <p:nvSpPr>
                <p:cNvPr id="62" name="Drivers of Engagement…">
                  <a:extLst>
                    <a:ext uri="{FF2B5EF4-FFF2-40B4-BE49-F238E27FC236}">
                      <a16:creationId xmlns:a16="http://schemas.microsoft.com/office/drawing/2014/main" id="{74CB4E50-BA51-C741-A63C-DAE06307A333}"/>
                    </a:ext>
                  </a:extLst>
                </p:cNvPr>
                <p:cNvSpPr txBox="1"/>
                <p:nvPr/>
              </p:nvSpPr>
              <p:spPr>
                <a:xfrm>
                  <a:off x="4094119" y="3730910"/>
                  <a:ext cx="7366999" cy="423129"/>
                </a:xfrm>
                <a:prstGeom prst="rect">
                  <a:avLst/>
                </a:prstGeom>
                <a:ln w="25400">
                  <a:miter lim="400000"/>
                </a:ln>
                <a:extLst>
                  <a:ext uri="{C572A759-6A51-4108-AA02-DFA0A04FC94B}">
                    <ma14:wrappingTextBoxFlag xmlns:ma14="http://schemas.microsoft.com/office/mac/drawingml/2011/main" xmlns="" val="1"/>
                  </a:ext>
                </a:extLst>
              </p:spPr>
              <p:txBody>
                <a:bodyPr wrap="square" lIns="88900" tIns="88900" rIns="88900" bIns="88900">
                  <a:spAutoFit/>
                </a:bodyPr>
                <a:lstStyle/>
                <a:p>
                  <a:pPr indent="38098" defTabSz="380985">
                    <a:spcBef>
                      <a:spcPts val="300"/>
                    </a:spcBef>
                    <a:defRPr b="1">
                      <a:solidFill>
                        <a:srgbClr val="0A99DA"/>
                      </a:solidFill>
                    </a:defRPr>
                  </a:pPr>
                  <a:r>
                    <a:rPr sz="1583" b="1" dirty="0">
                      <a:solidFill>
                        <a:srgbClr val="47AEBE"/>
                      </a:solidFill>
                      <a:latin typeface="Arial" panose="020B0604020202020204" pitchFamily="34" charset="0"/>
                      <a:cs typeface="Arial" panose="020B0604020202020204" pitchFamily="34" charset="0"/>
                    </a:rPr>
                    <a:t>Drivers of Engagement </a:t>
                  </a:r>
                  <a:endParaRPr lang="en-US" sz="1583" b="1" dirty="0">
                    <a:solidFill>
                      <a:srgbClr val="47AEBE"/>
                    </a:solidFill>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70D8EB50-66FD-1D4C-A4D5-5F6207F30C2A}"/>
                    </a:ext>
                  </a:extLst>
                </p:cNvPr>
                <p:cNvSpPr txBox="1"/>
                <p:nvPr/>
              </p:nvSpPr>
              <p:spPr>
                <a:xfrm>
                  <a:off x="4159963" y="4105143"/>
                  <a:ext cx="7366999" cy="1143133"/>
                </a:xfrm>
                <a:prstGeom prst="rect">
                  <a:avLst/>
                </a:prstGeom>
                <a:noFill/>
              </p:spPr>
              <p:txBody>
                <a:bodyPr wrap="square" rtlCol="0">
                  <a:spAutoFit/>
                </a:bodyPr>
                <a:lstStyle/>
                <a:p>
                  <a:pPr defTabSz="380985"/>
                  <a:r>
                    <a:rPr lang="en-US" sz="1167" dirty="0">
                      <a:solidFill>
                        <a:srgbClr val="000000"/>
                      </a:solidFill>
                      <a:latin typeface="Arial" panose="020B0604020202020204" pitchFamily="34" charset="0"/>
                      <a:cs typeface="Arial" panose="020B0604020202020204" pitchFamily="34" charset="0"/>
                    </a:rPr>
                    <a:t>Drivers of Engagement are those items with the strongest connection to the Engagement Index. These are items like a team member’s willingness to recommend the organization or intent to stay working for the organization.</a:t>
                  </a:r>
                </a:p>
                <a:p>
                  <a:pPr defTabSz="380985"/>
                  <a:endParaRPr lang="en-US" sz="2160" dirty="0">
                    <a:solidFill>
                      <a:srgbClr val="000000"/>
                    </a:solidFill>
                    <a:latin typeface="Arial" panose="020B0604020202020204"/>
                  </a:endParaRPr>
                </a:p>
              </p:txBody>
            </p:sp>
          </p:grpSp>
          <p:sp>
            <p:nvSpPr>
              <p:cNvPr id="31" name="Oval 30">
                <a:extLst>
                  <a:ext uri="{FF2B5EF4-FFF2-40B4-BE49-F238E27FC236}">
                    <a16:creationId xmlns:a16="http://schemas.microsoft.com/office/drawing/2014/main" id="{DCA0CC82-6C43-B646-96F9-872E02229C58}"/>
                  </a:ext>
                </a:extLst>
              </p:cNvPr>
              <p:cNvSpPr/>
              <p:nvPr/>
            </p:nvSpPr>
            <p:spPr>
              <a:xfrm>
                <a:off x="9891954" y="4149256"/>
                <a:ext cx="234354" cy="1828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a:endParaRPr lang="en-US" sz="1500" dirty="0">
                  <a:solidFill>
                    <a:srgbClr val="FFFFFF"/>
                  </a:solidFill>
                  <a:latin typeface="Arial" panose="020B0604020202020204"/>
                </a:endParaRPr>
              </a:p>
            </p:txBody>
          </p:sp>
        </p:grpSp>
        <p:sp>
          <p:nvSpPr>
            <p:cNvPr id="90" name="Shape">
              <a:extLst>
                <a:ext uri="{FF2B5EF4-FFF2-40B4-BE49-F238E27FC236}">
                  <a16:creationId xmlns:a16="http://schemas.microsoft.com/office/drawing/2014/main" id="{EC296DD3-044C-114C-A944-7D6EC0C013E4}"/>
                </a:ext>
              </a:extLst>
            </p:cNvPr>
            <p:cNvSpPr/>
            <p:nvPr/>
          </p:nvSpPr>
          <p:spPr>
            <a:xfrm>
              <a:off x="11067208" y="3506696"/>
              <a:ext cx="272938" cy="24618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4460" y="9927"/>
                  </a:moveTo>
                  <a:cubicBezTo>
                    <a:pt x="14113" y="9927"/>
                    <a:pt x="13725" y="9785"/>
                    <a:pt x="13352" y="9557"/>
                  </a:cubicBezTo>
                  <a:lnTo>
                    <a:pt x="9567" y="13342"/>
                  </a:lnTo>
                  <a:cubicBezTo>
                    <a:pt x="9796" y="13715"/>
                    <a:pt x="9939" y="14104"/>
                    <a:pt x="9939" y="14461"/>
                  </a:cubicBezTo>
                  <a:cubicBezTo>
                    <a:pt x="9939" y="16014"/>
                    <a:pt x="8455" y="17480"/>
                    <a:pt x="6902" y="17499"/>
                  </a:cubicBezTo>
                  <a:cubicBezTo>
                    <a:pt x="6896" y="17499"/>
                    <a:pt x="6723" y="17324"/>
                    <a:pt x="6625" y="17225"/>
                  </a:cubicBezTo>
                  <a:cubicBezTo>
                    <a:pt x="7896" y="15954"/>
                    <a:pt x="7953" y="16017"/>
                    <a:pt x="7953" y="15233"/>
                  </a:cubicBezTo>
                  <a:cubicBezTo>
                    <a:pt x="7953" y="14628"/>
                    <a:pt x="6976" y="13637"/>
                    <a:pt x="6356" y="13637"/>
                  </a:cubicBezTo>
                  <a:cubicBezTo>
                    <a:pt x="5593" y="13637"/>
                    <a:pt x="5609" y="13721"/>
                    <a:pt x="4364" y="14965"/>
                  </a:cubicBezTo>
                  <a:cubicBezTo>
                    <a:pt x="4269" y="14869"/>
                    <a:pt x="4091" y="14694"/>
                    <a:pt x="4091" y="14688"/>
                  </a:cubicBezTo>
                  <a:cubicBezTo>
                    <a:pt x="4073" y="13136"/>
                    <a:pt x="5576" y="11651"/>
                    <a:pt x="7128" y="11651"/>
                  </a:cubicBezTo>
                  <a:cubicBezTo>
                    <a:pt x="7483" y="11650"/>
                    <a:pt x="7878" y="11797"/>
                    <a:pt x="8258" y="12032"/>
                  </a:cubicBezTo>
                  <a:lnTo>
                    <a:pt x="12034" y="8256"/>
                  </a:lnTo>
                  <a:cubicBezTo>
                    <a:pt x="11798" y="7877"/>
                    <a:pt x="11650" y="7479"/>
                    <a:pt x="11650" y="7115"/>
                  </a:cubicBezTo>
                  <a:cubicBezTo>
                    <a:pt x="11650" y="5563"/>
                    <a:pt x="13134" y="4097"/>
                    <a:pt x="14687" y="4078"/>
                  </a:cubicBezTo>
                  <a:cubicBezTo>
                    <a:pt x="14693" y="4078"/>
                    <a:pt x="14865" y="4253"/>
                    <a:pt x="14964" y="4352"/>
                  </a:cubicBezTo>
                  <a:cubicBezTo>
                    <a:pt x="13693" y="5623"/>
                    <a:pt x="13636" y="5560"/>
                    <a:pt x="13636" y="6344"/>
                  </a:cubicBezTo>
                  <a:cubicBezTo>
                    <a:pt x="13636" y="6948"/>
                    <a:pt x="14613" y="7940"/>
                    <a:pt x="15233" y="7940"/>
                  </a:cubicBezTo>
                  <a:cubicBezTo>
                    <a:pt x="15996" y="7940"/>
                    <a:pt x="15980" y="7856"/>
                    <a:pt x="17224" y="6612"/>
                  </a:cubicBezTo>
                  <a:cubicBezTo>
                    <a:pt x="17320" y="6708"/>
                    <a:pt x="17498" y="6883"/>
                    <a:pt x="17498" y="6889"/>
                  </a:cubicBezTo>
                  <a:cubicBezTo>
                    <a:pt x="17516" y="8442"/>
                    <a:pt x="16013" y="9927"/>
                    <a:pt x="14460" y="9927"/>
                  </a:cubicBezTo>
                  <a:close/>
                </a:path>
              </a:pathLst>
            </a:custGeom>
            <a:solidFill>
              <a:srgbClr val="52A7FA"/>
            </a:solidFill>
            <a:ln w="12700">
              <a:miter lim="400000"/>
            </a:ln>
          </p:spPr>
          <p:txBody>
            <a:bodyPr lIns="45719" tIns="45719" rIns="45719" bIns="45719"/>
            <a:lstStyle/>
            <a:p>
              <a:pPr defTabSz="321456">
                <a:defRPr sz="6600">
                  <a:uFill>
                    <a:solidFill>
                      <a:srgbClr val="000000"/>
                    </a:solidFill>
                  </a:uFill>
                </a:defRPr>
              </a:pPr>
              <a:endParaRPr sz="3300" dirty="0">
                <a:solidFill>
                  <a:srgbClr val="000000"/>
                </a:solidFill>
                <a:uFill>
                  <a:solidFill>
                    <a:srgbClr val="000000"/>
                  </a:solidFill>
                </a:uFill>
                <a:latin typeface="Arial" panose="020B0604020202020204"/>
              </a:endParaRPr>
            </a:p>
          </p:txBody>
        </p:sp>
      </p:grpSp>
      <p:grpSp>
        <p:nvGrpSpPr>
          <p:cNvPr id="92" name="Group 91">
            <a:extLst>
              <a:ext uri="{FF2B5EF4-FFF2-40B4-BE49-F238E27FC236}">
                <a16:creationId xmlns:a16="http://schemas.microsoft.com/office/drawing/2014/main" id="{638E218D-19A6-924A-AD9D-2BF3585DD57B}"/>
              </a:ext>
            </a:extLst>
          </p:cNvPr>
          <p:cNvGrpSpPr/>
          <p:nvPr/>
        </p:nvGrpSpPr>
        <p:grpSpPr>
          <a:xfrm>
            <a:off x="6831358" y="1504461"/>
            <a:ext cx="4735582" cy="1517366"/>
            <a:chOff x="6281928" y="3987828"/>
            <a:chExt cx="7282183" cy="1820838"/>
          </a:xfrm>
        </p:grpSpPr>
        <p:grpSp>
          <p:nvGrpSpPr>
            <p:cNvPr id="94" name="Group 93">
              <a:extLst>
                <a:ext uri="{FF2B5EF4-FFF2-40B4-BE49-F238E27FC236}">
                  <a16:creationId xmlns:a16="http://schemas.microsoft.com/office/drawing/2014/main" id="{CFE14874-67BC-B84B-908F-71F526579FDB}"/>
                </a:ext>
              </a:extLst>
            </p:cNvPr>
            <p:cNvGrpSpPr/>
            <p:nvPr/>
          </p:nvGrpSpPr>
          <p:grpSpPr>
            <a:xfrm>
              <a:off x="6281928" y="3987828"/>
              <a:ext cx="7282183" cy="1820838"/>
              <a:chOff x="4094119" y="3730910"/>
              <a:chExt cx="7492954" cy="1517366"/>
            </a:xfrm>
          </p:grpSpPr>
          <p:sp>
            <p:nvSpPr>
              <p:cNvPr id="96" name="Rounded Rectangle">
                <a:extLst>
                  <a:ext uri="{FF2B5EF4-FFF2-40B4-BE49-F238E27FC236}">
                    <a16:creationId xmlns:a16="http://schemas.microsoft.com/office/drawing/2014/main" id="{5FEC007F-A5BC-564A-82E6-40A9FC0CD6CC}"/>
                  </a:ext>
                </a:extLst>
              </p:cNvPr>
              <p:cNvSpPr/>
              <p:nvPr/>
            </p:nvSpPr>
            <p:spPr>
              <a:xfrm>
                <a:off x="4094119" y="3755516"/>
                <a:ext cx="7492954" cy="1151031"/>
              </a:xfrm>
              <a:prstGeom prst="roundRect">
                <a:avLst>
                  <a:gd name="adj" fmla="val 7952"/>
                </a:avLst>
              </a:prstGeom>
              <a:solidFill>
                <a:srgbClr val="FFFFFF"/>
              </a:solidFill>
              <a:ln w="19050">
                <a:solidFill>
                  <a:srgbClr val="DDDDDD"/>
                </a:solidFill>
                <a:bevel/>
              </a:ln>
            </p:spPr>
            <p:txBody>
              <a:bodyPr lIns="45719" tIns="45719" rIns="45719" bIns="45719"/>
              <a:lstStyle/>
              <a:p>
                <a:pPr defTabSz="380985">
                  <a:spcBef>
                    <a:spcPts val="300"/>
                  </a:spcBef>
                  <a:defRPr sz="2000">
                    <a:solidFill>
                      <a:srgbClr val="52575F"/>
                    </a:solidFill>
                  </a:defRPr>
                </a:pPr>
                <a:endParaRPr sz="1000" dirty="0">
                  <a:solidFill>
                    <a:srgbClr val="52575F"/>
                  </a:solidFill>
                  <a:latin typeface="Arial" panose="020B0604020202020204"/>
                </a:endParaRPr>
              </a:p>
            </p:txBody>
          </p:sp>
          <p:sp>
            <p:nvSpPr>
              <p:cNvPr id="97" name="Drivers of Engagement…">
                <a:extLst>
                  <a:ext uri="{FF2B5EF4-FFF2-40B4-BE49-F238E27FC236}">
                    <a16:creationId xmlns:a16="http://schemas.microsoft.com/office/drawing/2014/main" id="{5757206B-05D9-B740-88C9-9EC6D4E83EAB}"/>
                  </a:ext>
                </a:extLst>
              </p:cNvPr>
              <p:cNvSpPr txBox="1"/>
              <p:nvPr/>
            </p:nvSpPr>
            <p:spPr>
              <a:xfrm>
                <a:off x="4094119" y="3730910"/>
                <a:ext cx="7366999" cy="423129"/>
              </a:xfrm>
              <a:prstGeom prst="rect">
                <a:avLst/>
              </a:prstGeom>
              <a:ln w="25400">
                <a:miter lim="400000"/>
              </a:ln>
              <a:extLst>
                <a:ext uri="{C572A759-6A51-4108-AA02-DFA0A04FC94B}">
                  <ma14:wrappingTextBoxFlag xmlns:ma14="http://schemas.microsoft.com/office/mac/drawingml/2011/main" xmlns="" val="1"/>
                </a:ext>
              </a:extLst>
            </p:spPr>
            <p:txBody>
              <a:bodyPr wrap="square" lIns="88900" tIns="88900" rIns="88900" bIns="88900">
                <a:spAutoFit/>
              </a:bodyPr>
              <a:lstStyle/>
              <a:p>
                <a:pPr indent="38098" defTabSz="380985">
                  <a:spcBef>
                    <a:spcPts val="300"/>
                  </a:spcBef>
                  <a:defRPr b="1">
                    <a:solidFill>
                      <a:srgbClr val="0A99DA"/>
                    </a:solidFill>
                  </a:defRPr>
                </a:pPr>
                <a:r>
                  <a:rPr lang="en-US" sz="1583" b="1" dirty="0">
                    <a:solidFill>
                      <a:srgbClr val="47AEBE"/>
                    </a:solidFill>
                    <a:latin typeface="Arial" panose="020B0604020202020204" pitchFamily="34" charset="0"/>
                    <a:cs typeface="Arial" panose="020B0604020202020204" pitchFamily="34" charset="0"/>
                  </a:rPr>
                  <a:t>Benchmarks</a:t>
                </a:r>
              </a:p>
            </p:txBody>
          </p:sp>
          <p:sp>
            <p:nvSpPr>
              <p:cNvPr id="98" name="TextBox 97">
                <a:extLst>
                  <a:ext uri="{FF2B5EF4-FFF2-40B4-BE49-F238E27FC236}">
                    <a16:creationId xmlns:a16="http://schemas.microsoft.com/office/drawing/2014/main" id="{319DD92E-4A7C-624F-BC09-68FDC4094F81}"/>
                  </a:ext>
                </a:extLst>
              </p:cNvPr>
              <p:cNvSpPr txBox="1"/>
              <p:nvPr/>
            </p:nvSpPr>
            <p:spPr>
              <a:xfrm>
                <a:off x="4159963" y="4105143"/>
                <a:ext cx="7366999" cy="1143133"/>
              </a:xfrm>
              <a:prstGeom prst="rect">
                <a:avLst/>
              </a:prstGeom>
              <a:noFill/>
            </p:spPr>
            <p:txBody>
              <a:bodyPr wrap="square" rtlCol="0">
                <a:spAutoFit/>
              </a:bodyPr>
              <a:lstStyle/>
              <a:p>
                <a:pPr defTabSz="380985"/>
                <a:r>
                  <a:rPr lang="en-US" sz="1167" dirty="0">
                    <a:solidFill>
                      <a:srgbClr val="000000"/>
                    </a:solidFill>
                    <a:latin typeface="Arial" panose="020B0604020202020204" pitchFamily="34" charset="0"/>
                    <a:cs typeface="Arial" panose="020B0604020202020204" pitchFamily="34" charset="0"/>
                  </a:rPr>
                  <a:t>The benchmark serves as an external reference point for a level-set. It’s intended to provide context for interpreting results. The RN Average is reported as percent favorable throughout the presentation.</a:t>
                </a:r>
              </a:p>
              <a:p>
                <a:pPr defTabSz="380985"/>
                <a:endParaRPr lang="en-US" sz="2160" dirty="0">
                  <a:solidFill>
                    <a:srgbClr val="000000"/>
                  </a:solidFill>
                  <a:latin typeface="Arial" panose="020B0604020202020204"/>
                </a:endParaRPr>
              </a:p>
            </p:txBody>
          </p:sp>
        </p:grpSp>
        <p:sp>
          <p:nvSpPr>
            <p:cNvPr id="95" name="Oval 94">
              <a:extLst>
                <a:ext uri="{FF2B5EF4-FFF2-40B4-BE49-F238E27FC236}">
                  <a16:creationId xmlns:a16="http://schemas.microsoft.com/office/drawing/2014/main" id="{041115DA-1D4F-7E43-99B4-6C1737E34D10}"/>
                </a:ext>
              </a:extLst>
            </p:cNvPr>
            <p:cNvSpPr/>
            <p:nvPr/>
          </p:nvSpPr>
          <p:spPr>
            <a:xfrm>
              <a:off x="9891954" y="4149256"/>
              <a:ext cx="234354" cy="1828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a:endParaRPr lang="en-US" sz="1500" dirty="0">
                <a:solidFill>
                  <a:srgbClr val="FFFFFF"/>
                </a:solidFill>
                <a:latin typeface="Arial" panose="020B0604020202020204"/>
              </a:endParaRPr>
            </a:p>
          </p:txBody>
        </p:sp>
      </p:grpSp>
      <p:graphicFrame>
        <p:nvGraphicFramePr>
          <p:cNvPr id="42" name="Chart 41">
            <a:extLst>
              <a:ext uri="{FF2B5EF4-FFF2-40B4-BE49-F238E27FC236}">
                <a16:creationId xmlns:a16="http://schemas.microsoft.com/office/drawing/2014/main" id="{4A03A66B-E2B7-8E41-AF76-F37F258B9FFD}"/>
              </a:ext>
            </a:extLst>
          </p:cNvPr>
          <p:cNvGraphicFramePr/>
          <p:nvPr/>
        </p:nvGraphicFramePr>
        <p:xfrm>
          <a:off x="401735" y="1385454"/>
          <a:ext cx="2435961" cy="2861208"/>
        </p:xfrm>
        <a:graphic>
          <a:graphicData uri="http://schemas.openxmlformats.org/drawingml/2006/chart">
            <c:chart xmlns:c="http://schemas.openxmlformats.org/drawingml/2006/chart" xmlns:r="http://schemas.openxmlformats.org/officeDocument/2006/relationships" r:id="rId3"/>
          </a:graphicData>
        </a:graphic>
      </p:graphicFrame>
      <p:sp>
        <p:nvSpPr>
          <p:cNvPr id="43" name="92%…">
            <a:extLst>
              <a:ext uri="{FF2B5EF4-FFF2-40B4-BE49-F238E27FC236}">
                <a16:creationId xmlns:a16="http://schemas.microsoft.com/office/drawing/2014/main" id="{C230C0EF-316B-CF45-99D3-798B7769E151}"/>
              </a:ext>
            </a:extLst>
          </p:cNvPr>
          <p:cNvSpPr txBox="1"/>
          <p:nvPr/>
        </p:nvSpPr>
        <p:spPr>
          <a:xfrm>
            <a:off x="417894" y="1804353"/>
            <a:ext cx="2403644" cy="1864661"/>
          </a:xfrm>
          <a:prstGeom prst="rect">
            <a:avLst/>
          </a:prstGeom>
          <a:ln w="25400">
            <a:miter lim="400000"/>
          </a:ln>
          <a:extLst>
            <a:ext uri="{C572A759-6A51-4108-AA02-DFA0A04FC94B}">
              <ma14:wrappingTextBoxFlag xmlns="" xmlns:ma14="http://schemas.microsoft.com/office/mac/drawingml/2011/main" val="1"/>
            </a:ext>
          </a:extLst>
        </p:spPr>
        <p:txBody>
          <a:bodyPr lIns="45719" tIns="45719" rIns="45719" bIns="45719" anchor="ctr"/>
          <a:lstStyle/>
          <a:p>
            <a:pPr algn="ctr" defTabSz="380985">
              <a:defRPr sz="8800"/>
            </a:pPr>
            <a:r>
              <a:rPr lang="en-US" sz="4167" dirty="0">
                <a:solidFill>
                  <a:srgbClr val="000000"/>
                </a:solidFill>
                <a:latin typeface="Arial" panose="020B0604020202020204" pitchFamily="34" charset="0"/>
                <a:cs typeface="Arial" panose="020B0604020202020204" pitchFamily="34" charset="0"/>
              </a:rPr>
              <a:t>56</a:t>
            </a:r>
            <a:r>
              <a:rPr sz="4167" dirty="0">
                <a:solidFill>
                  <a:srgbClr val="000000"/>
                </a:solidFill>
                <a:latin typeface="Arial" panose="020B0604020202020204" pitchFamily="34" charset="0"/>
                <a:cs typeface="Arial" panose="020B0604020202020204" pitchFamily="34" charset="0"/>
              </a:rPr>
              <a:t>% </a:t>
            </a:r>
          </a:p>
          <a:p>
            <a:pPr algn="ctr" defTabSz="380985">
              <a:defRPr sz="2600"/>
            </a:pPr>
            <a:r>
              <a:rPr lang="en-US" sz="1167" dirty="0">
                <a:solidFill>
                  <a:srgbClr val="000000"/>
                </a:solidFill>
                <a:latin typeface="Arial" panose="020B0604020202020204" pitchFamily="34" charset="0"/>
                <a:cs typeface="Arial" panose="020B0604020202020204" pitchFamily="34" charset="0"/>
              </a:rPr>
              <a:t>of employees</a:t>
            </a:r>
          </a:p>
          <a:p>
            <a:pPr algn="ctr" defTabSz="380985">
              <a:defRPr sz="2600"/>
            </a:pPr>
            <a:r>
              <a:rPr sz="1167" dirty="0">
                <a:solidFill>
                  <a:srgbClr val="000000"/>
                </a:solidFill>
                <a:latin typeface="Arial" panose="020B0604020202020204" pitchFamily="34" charset="0"/>
                <a:cs typeface="Arial" panose="020B0604020202020204" pitchFamily="34" charset="0"/>
              </a:rPr>
              <a:t>responded to the survey</a:t>
            </a:r>
          </a:p>
        </p:txBody>
      </p:sp>
      <p:sp>
        <p:nvSpPr>
          <p:cNvPr id="44" name="2,444 invited to participate…">
            <a:extLst>
              <a:ext uri="{FF2B5EF4-FFF2-40B4-BE49-F238E27FC236}">
                <a16:creationId xmlns:a16="http://schemas.microsoft.com/office/drawing/2014/main" id="{0FF4C028-53F2-584F-83F9-36072FEA0F91}"/>
              </a:ext>
            </a:extLst>
          </p:cNvPr>
          <p:cNvSpPr txBox="1"/>
          <p:nvPr/>
        </p:nvSpPr>
        <p:spPr>
          <a:xfrm>
            <a:off x="417893" y="4531780"/>
            <a:ext cx="2422050" cy="1327127"/>
          </a:xfrm>
          <a:prstGeom prst="rect">
            <a:avLst/>
          </a:prstGeom>
          <a:ln w="25400">
            <a:miter lim="400000"/>
          </a:ln>
          <a:extLst>
            <a:ext uri="{C572A759-6A51-4108-AA02-DFA0A04FC94B}">
              <ma14:wrappingTextBoxFlag xmlns="" xmlns:ma14="http://schemas.microsoft.com/office/mac/drawingml/2011/main" val="1"/>
            </a:ext>
          </a:extLst>
        </p:spPr>
        <p:txBody>
          <a:bodyPr lIns="0" tIns="0" rIns="0" bIns="0">
            <a:normAutofit/>
          </a:bodyPr>
          <a:lstStyle/>
          <a:p>
            <a:pPr marL="230195" indent="-230195" defTabSz="374889">
              <a:spcBef>
                <a:spcPts val="800"/>
              </a:spcBef>
              <a:buClr>
                <a:srgbClr val="262626"/>
              </a:buClr>
              <a:buSzPct val="100000"/>
              <a:buFont typeface="Arial"/>
              <a:buChar char="•"/>
              <a:defRPr sz="2900"/>
            </a:pPr>
            <a:r>
              <a:rPr lang="en-US" sz="1333" dirty="0">
                <a:solidFill>
                  <a:srgbClr val="000000"/>
                </a:solidFill>
                <a:latin typeface="Arial" panose="020B0604020202020204" pitchFamily="34" charset="0"/>
                <a:cs typeface="Arial" panose="020B0604020202020204" pitchFamily="34" charset="0"/>
              </a:rPr>
              <a:t>1,971 </a:t>
            </a:r>
            <a:r>
              <a:rPr sz="1333" dirty="0">
                <a:solidFill>
                  <a:srgbClr val="000000"/>
                </a:solidFill>
                <a:latin typeface="Arial" panose="020B0604020202020204" pitchFamily="34" charset="0"/>
                <a:cs typeface="Arial" panose="020B0604020202020204" pitchFamily="34" charset="0"/>
              </a:rPr>
              <a:t>invited to participate</a:t>
            </a:r>
          </a:p>
          <a:p>
            <a:pPr marL="230195" indent="-230195" defTabSz="374889">
              <a:spcBef>
                <a:spcPts val="800"/>
              </a:spcBef>
              <a:buClr>
                <a:srgbClr val="262626"/>
              </a:buClr>
              <a:buSzPct val="100000"/>
              <a:buFont typeface="Arial"/>
              <a:buChar char="•"/>
              <a:defRPr sz="2900"/>
            </a:pPr>
            <a:r>
              <a:rPr lang="en-US" sz="1333" dirty="0">
                <a:solidFill>
                  <a:srgbClr val="000000"/>
                </a:solidFill>
                <a:latin typeface="Arial" panose="020B0604020202020204" pitchFamily="34" charset="0"/>
                <a:cs typeface="Arial" panose="020B0604020202020204" pitchFamily="34" charset="0"/>
              </a:rPr>
              <a:t>1,097 </a:t>
            </a:r>
            <a:r>
              <a:rPr sz="1333" dirty="0">
                <a:solidFill>
                  <a:srgbClr val="000000"/>
                </a:solidFill>
                <a:latin typeface="Arial" panose="020B0604020202020204" pitchFamily="34" charset="0"/>
                <a:cs typeface="Arial" panose="020B0604020202020204" pitchFamily="34" charset="0"/>
              </a:rPr>
              <a:t>(</a:t>
            </a:r>
            <a:r>
              <a:rPr lang="en-US" sz="1333" dirty="0">
                <a:solidFill>
                  <a:srgbClr val="000000"/>
                </a:solidFill>
                <a:latin typeface="Arial" panose="020B0604020202020204" pitchFamily="34" charset="0"/>
                <a:cs typeface="Arial" panose="020B0604020202020204" pitchFamily="34" charset="0"/>
              </a:rPr>
              <a:t>56</a:t>
            </a:r>
            <a:r>
              <a:rPr sz="1333" dirty="0">
                <a:solidFill>
                  <a:srgbClr val="000000"/>
                </a:solidFill>
                <a:latin typeface="Arial" panose="020B0604020202020204" pitchFamily="34" charset="0"/>
                <a:cs typeface="Arial" panose="020B0604020202020204" pitchFamily="34" charset="0"/>
              </a:rPr>
              <a:t>%) responded</a:t>
            </a:r>
          </a:p>
          <a:p>
            <a:pPr marL="230195" indent="-230195" defTabSz="374889">
              <a:spcBef>
                <a:spcPts val="800"/>
              </a:spcBef>
              <a:buClr>
                <a:srgbClr val="262626"/>
              </a:buClr>
              <a:buSzPct val="100000"/>
              <a:buFont typeface="Arial"/>
              <a:buChar char="•"/>
              <a:defRPr sz="2900"/>
            </a:pPr>
            <a:r>
              <a:rPr lang="en-US" sz="1333" dirty="0">
                <a:solidFill>
                  <a:srgbClr val="000000"/>
                </a:solidFill>
                <a:latin typeface="Arial" panose="020B0604020202020204" pitchFamily="34" charset="0"/>
                <a:cs typeface="Arial" panose="020B0604020202020204" pitchFamily="34" charset="0"/>
              </a:rPr>
              <a:t>Avg. Completion Time: 7 min 4 sec</a:t>
            </a:r>
          </a:p>
        </p:txBody>
      </p:sp>
      <p:sp>
        <p:nvSpPr>
          <p:cNvPr id="64" name="2,444 invited to participate…">
            <a:extLst>
              <a:ext uri="{FF2B5EF4-FFF2-40B4-BE49-F238E27FC236}">
                <a16:creationId xmlns:a16="http://schemas.microsoft.com/office/drawing/2014/main" id="{33A31078-1FED-E942-B0CE-781C1EC13C8C}"/>
              </a:ext>
            </a:extLst>
          </p:cNvPr>
          <p:cNvSpPr txBox="1"/>
          <p:nvPr/>
        </p:nvSpPr>
        <p:spPr>
          <a:xfrm>
            <a:off x="625060" y="1385454"/>
            <a:ext cx="1951046" cy="238017"/>
          </a:xfrm>
          <a:prstGeom prst="rect">
            <a:avLst/>
          </a:prstGeom>
          <a:ln w="25400">
            <a:miter lim="400000"/>
          </a:ln>
          <a:extLst>
            <a:ext uri="{C572A759-6A51-4108-AA02-DFA0A04FC94B}">
              <ma14:wrappingTextBoxFlag xmlns="" xmlns:ma14="http://schemas.microsoft.com/office/mac/drawingml/2011/main" val="1"/>
            </a:ext>
          </a:extLst>
        </p:spPr>
        <p:txBody>
          <a:bodyPr lIns="0" tIns="0" rIns="0" bIns="0">
            <a:noAutofit/>
          </a:bodyPr>
          <a:lstStyle/>
          <a:p>
            <a:pPr algn="ctr" defTabSz="374889">
              <a:spcBef>
                <a:spcPts val="800"/>
              </a:spcBef>
              <a:buClr>
                <a:srgbClr val="262626"/>
              </a:buClr>
              <a:buSzPct val="100000"/>
              <a:defRPr sz="2900"/>
            </a:pPr>
            <a:r>
              <a:rPr lang="en-US" sz="1583" b="1" dirty="0">
                <a:solidFill>
                  <a:srgbClr val="47AEBE"/>
                </a:solidFill>
                <a:latin typeface="Arial" panose="020B0604020202020204" pitchFamily="34" charset="0"/>
                <a:cs typeface="Arial" panose="020B0604020202020204" pitchFamily="34" charset="0"/>
              </a:rPr>
              <a:t>Response Rate</a:t>
            </a:r>
          </a:p>
        </p:txBody>
      </p:sp>
      <p:sp>
        <p:nvSpPr>
          <p:cNvPr id="45" name="Line">
            <a:extLst>
              <a:ext uri="{FF2B5EF4-FFF2-40B4-BE49-F238E27FC236}">
                <a16:creationId xmlns:a16="http://schemas.microsoft.com/office/drawing/2014/main" id="{EB0AD701-9BF9-FA46-A519-7A25DA6F4905}"/>
              </a:ext>
            </a:extLst>
          </p:cNvPr>
          <p:cNvSpPr/>
          <p:nvPr/>
        </p:nvSpPr>
        <p:spPr>
          <a:xfrm flipV="1">
            <a:off x="3012134" y="1521611"/>
            <a:ext cx="0" cy="4562433"/>
          </a:xfrm>
          <a:prstGeom prst="line">
            <a:avLst/>
          </a:prstGeom>
          <a:ln w="12700" cap="rnd">
            <a:solidFill>
              <a:srgbClr val="9EA6A9"/>
            </a:solidFill>
            <a:prstDash val="solid"/>
          </a:ln>
        </p:spPr>
        <p:txBody>
          <a:bodyPr lIns="45719" tIns="45719" rIns="45719" bIns="45719"/>
          <a:lstStyle/>
          <a:p>
            <a:pPr defTabSz="380985">
              <a:defRPr sz="2400"/>
            </a:pPr>
            <a:endParaRPr sz="1200" dirty="0">
              <a:solidFill>
                <a:srgbClr val="000000"/>
              </a:solidFill>
              <a:latin typeface="Arial" panose="020B0604020202020204"/>
            </a:endParaRPr>
          </a:p>
        </p:txBody>
      </p:sp>
      <p:sp>
        <p:nvSpPr>
          <p:cNvPr id="8" name="Rectangle 7"/>
          <p:cNvSpPr/>
          <p:nvPr/>
        </p:nvSpPr>
        <p:spPr>
          <a:xfrm>
            <a:off x="3448164" y="3067286"/>
            <a:ext cx="3193748" cy="1524555"/>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a:endParaRPr lang="en-US" sz="1500">
              <a:solidFill>
                <a:srgbClr val="FFFFFF"/>
              </a:solidFill>
              <a:latin typeface="Arial" panose="020B0604020202020204"/>
            </a:endParaRPr>
          </a:p>
        </p:txBody>
      </p:sp>
    </p:spTree>
    <p:extLst>
      <p:ext uri="{BB962C8B-B14F-4D97-AF65-F5344CB8AC3E}">
        <p14:creationId xmlns:p14="http://schemas.microsoft.com/office/powerpoint/2010/main" val="1786663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6D4049-5D02-BA43-A332-4F9CBFBF426C}"/>
              </a:ext>
            </a:extLst>
          </p:cNvPr>
          <p:cNvSpPr>
            <a:spLocks noGrp="1"/>
          </p:cNvSpPr>
          <p:nvPr>
            <p:ph type="title"/>
          </p:nvPr>
        </p:nvSpPr>
        <p:spPr/>
        <p:txBody>
          <a:bodyPr/>
          <a:lstStyle/>
          <a:p>
            <a:r>
              <a:rPr lang="en-US" dirty="0"/>
              <a:t>Executive Summary</a:t>
            </a:r>
          </a:p>
        </p:txBody>
      </p:sp>
      <p:sp>
        <p:nvSpPr>
          <p:cNvPr id="10" name="Good News…">
            <a:extLst>
              <a:ext uri="{FF2B5EF4-FFF2-40B4-BE49-F238E27FC236}">
                <a16:creationId xmlns:a16="http://schemas.microsoft.com/office/drawing/2014/main" id="{BC964437-CBDA-4A4A-B5DB-50C9B19F5092}"/>
              </a:ext>
            </a:extLst>
          </p:cNvPr>
          <p:cNvSpPr txBox="1">
            <a:spLocks/>
          </p:cNvSpPr>
          <p:nvPr/>
        </p:nvSpPr>
        <p:spPr>
          <a:xfrm>
            <a:off x="3184326" y="1214633"/>
            <a:ext cx="8116506" cy="22691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374889">
              <a:spcBef>
                <a:spcPts val="1600"/>
              </a:spcBef>
              <a:buClr>
                <a:srgbClr val="000000"/>
              </a:buClr>
              <a:buNone/>
              <a:defRPr sz="2600">
                <a:solidFill>
                  <a:srgbClr val="000000"/>
                </a:solidFill>
              </a:defRPr>
            </a:pPr>
            <a:r>
              <a:rPr lang="en-US" sz="1400" b="1" dirty="0">
                <a:solidFill>
                  <a:srgbClr val="000000"/>
                </a:solidFill>
                <a:latin typeface="Arial" panose="020B0604020202020204" pitchFamily="34" charset="0"/>
                <a:cs typeface="Arial" panose="020B0604020202020204" pitchFamily="34" charset="0"/>
              </a:rPr>
              <a:t>The Good News</a:t>
            </a:r>
          </a:p>
          <a:p>
            <a:pPr marL="230195" indent="-230195" defTabSz="374889">
              <a:spcBef>
                <a:spcPts val="900"/>
              </a:spcBef>
              <a:buClr>
                <a:srgbClr val="000000"/>
              </a:buClr>
              <a:buSzPct val="100000"/>
              <a:defRPr sz="2600">
                <a:latin typeface="+mn-lt"/>
                <a:ea typeface="+mn-ea"/>
                <a:cs typeface="+mn-cs"/>
                <a:sym typeface="Arial"/>
              </a:defRPr>
            </a:pPr>
            <a:r>
              <a:rPr lang="en-US" sz="1400" b="1" dirty="0">
                <a:solidFill>
                  <a:srgbClr val="47AEBE"/>
                </a:solidFill>
                <a:latin typeface="Arial" panose="020B0604020202020204" pitchFamily="34" charset="0"/>
                <a:cs typeface="Arial" panose="020B0604020202020204" pitchFamily="34" charset="0"/>
                <a:sym typeface="Arial"/>
              </a:rPr>
              <a:t>Teamwork and Collaboration: </a:t>
            </a:r>
            <a:r>
              <a:rPr lang="en-US" sz="1400" dirty="0">
                <a:solidFill>
                  <a:srgbClr val="000000"/>
                </a:solidFill>
                <a:latin typeface="Arial" panose="020B0604020202020204" pitchFamily="34" charset="0"/>
                <a:cs typeface="Arial" panose="020B0604020202020204" pitchFamily="34" charset="0"/>
                <a:sym typeface="Arial"/>
              </a:rPr>
              <a:t>AU Health provides an environment where nurses work well together. They are able to work effectively as a team, have smooth shift changes, and communicate effectively with one another. All items in this category were well above the RN benchmark in addition to being the highest-scoring category.</a:t>
            </a:r>
          </a:p>
          <a:p>
            <a:pPr marL="230195" indent="-230195" defTabSz="374889">
              <a:spcBef>
                <a:spcPts val="900"/>
              </a:spcBef>
              <a:buClr>
                <a:srgbClr val="000000"/>
              </a:buClr>
              <a:buSzPct val="100000"/>
              <a:defRPr sz="2600">
                <a:latin typeface="+mn-lt"/>
                <a:ea typeface="+mn-ea"/>
                <a:cs typeface="+mn-cs"/>
                <a:sym typeface="Arial"/>
              </a:defRPr>
            </a:pPr>
            <a:r>
              <a:rPr lang="en-US" sz="1400" b="1" dirty="0">
                <a:solidFill>
                  <a:srgbClr val="47AEBE"/>
                </a:solidFill>
                <a:latin typeface="Arial" panose="020B0604020202020204" pitchFamily="34" charset="0"/>
                <a:cs typeface="Arial" panose="020B0604020202020204" pitchFamily="34" charset="0"/>
                <a:sym typeface="Arial"/>
              </a:rPr>
              <a:t>Quality Nursing Care: </a:t>
            </a:r>
            <a:r>
              <a:rPr lang="en-US" sz="1400" dirty="0">
                <a:solidFill>
                  <a:srgbClr val="000000"/>
                </a:solidFill>
                <a:latin typeface="Arial" panose="020B0604020202020204" pitchFamily="34" charset="0"/>
                <a:cs typeface="Arial" panose="020B0604020202020204" pitchFamily="34" charset="0"/>
                <a:sym typeface="Arial"/>
              </a:rPr>
              <a:t>Nurses clearly see a commitment to patient and family-centered care, and are confident in using evidence-based practice, and are committed to safe, error free care. Many items in this category are among the highest-scoring and can be invested in further to ensure continued strength.</a:t>
            </a:r>
          </a:p>
          <a:p>
            <a:pPr marL="230195" indent="-230195" defTabSz="374889">
              <a:spcBef>
                <a:spcPts val="900"/>
              </a:spcBef>
              <a:buClr>
                <a:srgbClr val="000000"/>
              </a:buClr>
              <a:buSzPct val="100000"/>
              <a:defRPr sz="2600">
                <a:latin typeface="+mn-lt"/>
                <a:ea typeface="+mn-ea"/>
                <a:cs typeface="+mn-cs"/>
                <a:sym typeface="Arial"/>
              </a:defRPr>
            </a:pPr>
            <a:r>
              <a:rPr lang="en-US" sz="1400" b="1" dirty="0">
                <a:solidFill>
                  <a:srgbClr val="47AEBE"/>
                </a:solidFill>
                <a:latin typeface="Arial" panose="020B0604020202020204" pitchFamily="34" charset="0"/>
                <a:cs typeface="Arial" panose="020B0604020202020204" pitchFamily="34" charset="0"/>
                <a:sym typeface="Arial"/>
              </a:rPr>
              <a:t>Growth &amp; Development: </a:t>
            </a:r>
            <a:r>
              <a:rPr lang="en-US" sz="1400" dirty="0">
                <a:solidFill>
                  <a:srgbClr val="000000"/>
                </a:solidFill>
                <a:latin typeface="Arial" panose="020B0604020202020204" pitchFamily="34" charset="0"/>
                <a:cs typeface="Arial" panose="020B0604020202020204" pitchFamily="34" charset="0"/>
                <a:sym typeface="Arial"/>
              </a:rPr>
              <a:t>Nurses feel positively about having growth opportunities within the past year and are scoring over 5% above the RN benchmark. </a:t>
            </a:r>
          </a:p>
          <a:p>
            <a:pPr marL="0" indent="0" defTabSz="374889">
              <a:spcBef>
                <a:spcPts val="900"/>
              </a:spcBef>
              <a:buClr>
                <a:srgbClr val="000000"/>
              </a:buClr>
              <a:buSzPct val="100000"/>
              <a:buNone/>
              <a:defRPr sz="2600">
                <a:latin typeface="+mn-lt"/>
                <a:ea typeface="+mn-ea"/>
                <a:cs typeface="+mn-cs"/>
                <a:sym typeface="Arial"/>
              </a:defRPr>
            </a:pPr>
            <a:endParaRPr lang="en-US" sz="1400" dirty="0">
              <a:solidFill>
                <a:srgbClr val="000000"/>
              </a:solidFill>
              <a:latin typeface="Arial" panose="020B0604020202020204" pitchFamily="34" charset="0"/>
              <a:cs typeface="Arial" panose="020B0604020202020204" pitchFamily="34" charset="0"/>
              <a:sym typeface="Arial"/>
            </a:endParaRPr>
          </a:p>
          <a:p>
            <a:pPr marL="230195" indent="-230195" defTabSz="374889">
              <a:spcBef>
                <a:spcPts val="900"/>
              </a:spcBef>
              <a:buClr>
                <a:srgbClr val="000000"/>
              </a:buClr>
              <a:buSzPct val="100000"/>
              <a:defRPr sz="2600">
                <a:latin typeface="+mn-lt"/>
                <a:ea typeface="+mn-ea"/>
                <a:cs typeface="+mn-cs"/>
                <a:sym typeface="Arial"/>
              </a:defRPr>
            </a:pPr>
            <a:endParaRPr lang="en-US" sz="1400" b="1" dirty="0">
              <a:solidFill>
                <a:srgbClr val="000000"/>
              </a:solidFill>
              <a:latin typeface="Arial" panose="020B0604020202020204" pitchFamily="34" charset="0"/>
              <a:cs typeface="Arial" panose="020B0604020202020204" pitchFamily="34" charset="0"/>
              <a:sym typeface="Arial"/>
            </a:endParaRPr>
          </a:p>
        </p:txBody>
      </p:sp>
      <p:sp>
        <p:nvSpPr>
          <p:cNvPr id="11" name="Good News…">
            <a:extLst>
              <a:ext uri="{FF2B5EF4-FFF2-40B4-BE49-F238E27FC236}">
                <a16:creationId xmlns:a16="http://schemas.microsoft.com/office/drawing/2014/main" id="{51A518D6-175E-0549-B246-48686862CD3C}"/>
              </a:ext>
            </a:extLst>
          </p:cNvPr>
          <p:cNvSpPr txBox="1">
            <a:spLocks/>
          </p:cNvSpPr>
          <p:nvPr/>
        </p:nvSpPr>
        <p:spPr>
          <a:xfrm>
            <a:off x="3184326" y="3940333"/>
            <a:ext cx="8265408" cy="22691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374889">
              <a:spcBef>
                <a:spcPts val="1600"/>
              </a:spcBef>
              <a:buClr>
                <a:srgbClr val="000000"/>
              </a:buClr>
              <a:buNone/>
              <a:defRPr sz="2600">
                <a:solidFill>
                  <a:srgbClr val="000000"/>
                </a:solidFill>
              </a:defRPr>
            </a:pPr>
            <a:r>
              <a:rPr lang="en-US" sz="1400" b="1" dirty="0">
                <a:solidFill>
                  <a:srgbClr val="000000"/>
                </a:solidFill>
                <a:latin typeface="Arial" panose="020B0604020202020204" pitchFamily="34" charset="0"/>
                <a:cs typeface="Arial" panose="020B0604020202020204" pitchFamily="34" charset="0"/>
              </a:rPr>
              <a:t>The Focus Areas</a:t>
            </a:r>
          </a:p>
          <a:p>
            <a:pPr marL="230195" indent="-230195" defTabSz="374889">
              <a:spcBef>
                <a:spcPts val="900"/>
              </a:spcBef>
              <a:buClr>
                <a:srgbClr val="000000"/>
              </a:buClr>
              <a:buSzPct val="100000"/>
              <a:buFontTx/>
              <a:buChar char="•"/>
              <a:defRPr sz="2600">
                <a:latin typeface="+mn-lt"/>
                <a:ea typeface="+mn-ea"/>
                <a:cs typeface="+mn-cs"/>
                <a:sym typeface="Arial"/>
              </a:defRPr>
            </a:pPr>
            <a:r>
              <a:rPr lang="en-US" sz="1400" b="1" dirty="0">
                <a:solidFill>
                  <a:srgbClr val="47AEBE"/>
                </a:solidFill>
                <a:latin typeface="Arial" panose="020B0604020202020204" pitchFamily="34" charset="0"/>
                <a:cs typeface="Arial" panose="020B0604020202020204" pitchFamily="34" charset="0"/>
                <a:sym typeface="Arial"/>
              </a:rPr>
              <a:t>Engagement: </a:t>
            </a:r>
            <a:r>
              <a:rPr lang="en-US" sz="1400" dirty="0">
                <a:solidFill>
                  <a:srgbClr val="000000"/>
                </a:solidFill>
                <a:latin typeface="Arial" panose="020B0604020202020204" pitchFamily="34" charset="0"/>
                <a:cs typeface="Arial" panose="020B0604020202020204" pitchFamily="34" charset="0"/>
                <a:sym typeface="Arial"/>
              </a:rPr>
              <a:t>Although nurses are engaged and feel motivated and proud to work at AU Health, engagement scores are below the RN benchmark by almost 4%. Action planning on drivers of engagement will help improve these perceptions. </a:t>
            </a:r>
            <a:endParaRPr lang="en-US" sz="1400" kern="0" dirty="0">
              <a:solidFill>
                <a:srgbClr val="000000"/>
              </a:solidFill>
              <a:latin typeface="Arial" panose="020B0604020202020204" pitchFamily="34" charset="0"/>
              <a:cs typeface="Arial"/>
              <a:sym typeface="Arial"/>
            </a:endParaRPr>
          </a:p>
          <a:p>
            <a:pPr marL="230195" indent="-230195" defTabSz="374889">
              <a:spcBef>
                <a:spcPts val="900"/>
              </a:spcBef>
              <a:buClr>
                <a:srgbClr val="000000"/>
              </a:buClr>
              <a:buSzPct val="100000"/>
              <a:buFontTx/>
              <a:buChar char="•"/>
              <a:defRPr sz="2600">
                <a:latin typeface="+mn-lt"/>
                <a:ea typeface="+mn-ea"/>
                <a:cs typeface="+mn-cs"/>
                <a:sym typeface="Arial"/>
              </a:defRPr>
            </a:pPr>
            <a:r>
              <a:rPr lang="en-US" sz="1400" b="1" kern="0" dirty="0">
                <a:solidFill>
                  <a:srgbClr val="47AEBE"/>
                </a:solidFill>
                <a:latin typeface="Arial" panose="020B0604020202020204"/>
                <a:cs typeface="Arial"/>
                <a:sym typeface="Arial"/>
              </a:rPr>
              <a:t>Leadership: </a:t>
            </a:r>
            <a:r>
              <a:rPr lang="en-US" sz="1400" kern="0" dirty="0">
                <a:solidFill>
                  <a:srgbClr val="000000"/>
                </a:solidFill>
                <a:latin typeface="Arial" panose="020B0604020202020204"/>
                <a:cs typeface="Arial"/>
                <a:sym typeface="Arial"/>
              </a:rPr>
              <a:t>Leadership have opportunities to not only seek additional input from nursing staff, but also be responsive to their feedback. Both areas are drivers of engagement and will help improve those perceptions as well. Leaders also have opportunities to share the vision for the nursing practice more readily. </a:t>
            </a:r>
          </a:p>
          <a:p>
            <a:pPr marL="230195" indent="-230195" defTabSz="374889">
              <a:spcBef>
                <a:spcPts val="900"/>
              </a:spcBef>
              <a:buClr>
                <a:srgbClr val="000000"/>
              </a:buClr>
              <a:buSzPct val="100000"/>
              <a:buFontTx/>
              <a:buChar char="•"/>
              <a:defRPr sz="2600">
                <a:latin typeface="+mn-lt"/>
                <a:ea typeface="+mn-ea"/>
                <a:cs typeface="+mn-cs"/>
                <a:sym typeface="Arial"/>
              </a:defRPr>
            </a:pPr>
            <a:r>
              <a:rPr lang="en-US" sz="1400" b="1" kern="0" dirty="0">
                <a:solidFill>
                  <a:srgbClr val="47AEBE"/>
                </a:solidFill>
                <a:latin typeface="Arial" panose="020B0604020202020204"/>
                <a:cs typeface="Arial"/>
                <a:sym typeface="Arial"/>
              </a:rPr>
              <a:t>Resources: </a:t>
            </a:r>
            <a:r>
              <a:rPr lang="en-US" sz="1400" kern="0" dirty="0">
                <a:solidFill>
                  <a:srgbClr val="000000"/>
                </a:solidFill>
                <a:latin typeface="Arial" panose="020B0604020202020204"/>
                <a:cs typeface="Arial"/>
                <a:sym typeface="Arial"/>
              </a:rPr>
              <a:t>Nurses communicated a need for additional staffing, access to equipment to get their work done, and desire for additional growth and development resources. Equipment and growth resources are both below the RN benchmark. </a:t>
            </a:r>
          </a:p>
          <a:p>
            <a:pPr marL="230195" indent="-230195" defTabSz="374889">
              <a:spcBef>
                <a:spcPts val="900"/>
              </a:spcBef>
              <a:buClr>
                <a:srgbClr val="000000"/>
              </a:buClr>
              <a:buSzPct val="100000"/>
              <a:defRPr sz="2600">
                <a:latin typeface="+mn-lt"/>
                <a:ea typeface="+mn-ea"/>
                <a:cs typeface="+mn-cs"/>
                <a:sym typeface="Arial"/>
              </a:defRPr>
            </a:pPr>
            <a:endParaRPr lang="en-US" sz="1400" b="1" dirty="0">
              <a:solidFill>
                <a:srgbClr val="000000"/>
              </a:solidFill>
              <a:latin typeface="Arial" panose="020B0604020202020204" pitchFamily="34" charset="0"/>
              <a:cs typeface="Arial" panose="020B0604020202020204" pitchFamily="34" charset="0"/>
              <a:sym typeface="Arial"/>
            </a:endParaRPr>
          </a:p>
        </p:txBody>
      </p:sp>
      <p:sp>
        <p:nvSpPr>
          <p:cNvPr id="2" name="Slide Number Placeholder 1">
            <a:extLst>
              <a:ext uri="{FF2B5EF4-FFF2-40B4-BE49-F238E27FC236}">
                <a16:creationId xmlns:a16="http://schemas.microsoft.com/office/drawing/2014/main" id="{92AD2D62-F03B-1C4D-A364-0C89DC8E20B1}"/>
              </a:ext>
            </a:extLst>
          </p:cNvPr>
          <p:cNvSpPr>
            <a:spLocks noGrp="1"/>
          </p:cNvSpPr>
          <p:nvPr>
            <p:ph type="sldNum" sz="quarter" idx="2"/>
          </p:nvPr>
        </p:nvSpPr>
        <p:spPr/>
        <p:txBody>
          <a:bodyPr/>
          <a:lstStyle/>
          <a:p>
            <a:fld id="{24B5148C-3CE6-264D-9229-A273CFF6C0C6}" type="slidenum">
              <a:rPr lang="en-US">
                <a:solidFill>
                  <a:srgbClr val="000000"/>
                </a:solidFill>
                <a:latin typeface="Arial" panose="020B0604020202020204"/>
              </a:rPr>
              <a:pPr/>
              <a:t>15</a:t>
            </a:fld>
            <a:endParaRPr lang="en-US" dirty="0">
              <a:solidFill>
                <a:srgbClr val="000000"/>
              </a:solidFill>
              <a:latin typeface="Arial" panose="020B0604020202020204"/>
            </a:endParaRPr>
          </a:p>
        </p:txBody>
      </p:sp>
      <p:sp>
        <p:nvSpPr>
          <p:cNvPr id="14" name="Line">
            <a:extLst>
              <a:ext uri="{FF2B5EF4-FFF2-40B4-BE49-F238E27FC236}">
                <a16:creationId xmlns:a16="http://schemas.microsoft.com/office/drawing/2014/main" id="{16C63AF2-6C4E-2243-983C-0BB05CD528DD}"/>
              </a:ext>
            </a:extLst>
          </p:cNvPr>
          <p:cNvSpPr/>
          <p:nvPr/>
        </p:nvSpPr>
        <p:spPr>
          <a:xfrm flipV="1">
            <a:off x="3012134" y="1521611"/>
            <a:ext cx="0" cy="4562433"/>
          </a:xfrm>
          <a:prstGeom prst="line">
            <a:avLst/>
          </a:prstGeom>
          <a:ln w="12700" cap="rnd">
            <a:solidFill>
              <a:srgbClr val="9EA6A9"/>
            </a:solidFill>
            <a:prstDash val="solid"/>
          </a:ln>
        </p:spPr>
        <p:txBody>
          <a:bodyPr lIns="45719" tIns="45719" rIns="45719" bIns="45719"/>
          <a:lstStyle/>
          <a:p>
            <a:pPr defTabSz="380985">
              <a:defRPr sz="2400"/>
            </a:pPr>
            <a:endParaRPr sz="1200" dirty="0">
              <a:solidFill>
                <a:srgbClr val="000000"/>
              </a:solidFill>
              <a:latin typeface="Arial" panose="020B0604020202020204"/>
            </a:endParaRPr>
          </a:p>
        </p:txBody>
      </p:sp>
      <p:graphicFrame>
        <p:nvGraphicFramePr>
          <p:cNvPr id="12" name="Chart 11">
            <a:extLst>
              <a:ext uri="{FF2B5EF4-FFF2-40B4-BE49-F238E27FC236}">
                <a16:creationId xmlns:a16="http://schemas.microsoft.com/office/drawing/2014/main" id="{B14C728B-F6CD-4D48-90F0-29260004838C}"/>
              </a:ext>
            </a:extLst>
          </p:cNvPr>
          <p:cNvGraphicFramePr/>
          <p:nvPr/>
        </p:nvGraphicFramePr>
        <p:xfrm>
          <a:off x="401735" y="1385454"/>
          <a:ext cx="2435961" cy="2861208"/>
        </p:xfrm>
        <a:graphic>
          <a:graphicData uri="http://schemas.openxmlformats.org/drawingml/2006/chart">
            <c:chart xmlns:c="http://schemas.openxmlformats.org/drawingml/2006/chart" xmlns:r="http://schemas.openxmlformats.org/officeDocument/2006/relationships" r:id="rId3"/>
          </a:graphicData>
        </a:graphic>
      </p:graphicFrame>
      <p:sp>
        <p:nvSpPr>
          <p:cNvPr id="15" name="2,444 invited to participate…">
            <a:extLst>
              <a:ext uri="{FF2B5EF4-FFF2-40B4-BE49-F238E27FC236}">
                <a16:creationId xmlns:a16="http://schemas.microsoft.com/office/drawing/2014/main" id="{7B0487EF-ABC2-EC44-B116-A976F9C5401E}"/>
              </a:ext>
            </a:extLst>
          </p:cNvPr>
          <p:cNvSpPr txBox="1"/>
          <p:nvPr/>
        </p:nvSpPr>
        <p:spPr>
          <a:xfrm>
            <a:off x="356893" y="3989773"/>
            <a:ext cx="2422050" cy="1804368"/>
          </a:xfrm>
          <a:prstGeom prst="rect">
            <a:avLst/>
          </a:prstGeom>
          <a:ln w="25400">
            <a:miter lim="400000"/>
          </a:ln>
          <a:extLst>
            <a:ext uri="{C572A759-6A51-4108-AA02-DFA0A04FC94B}">
              <ma14:wrappingTextBoxFlag xmlns="" xmlns:ma14="http://schemas.microsoft.com/office/mac/drawingml/2011/main" val="1"/>
            </a:ext>
          </a:extLst>
        </p:spPr>
        <p:txBody>
          <a:bodyPr lIns="0" tIns="0" rIns="0" bIns="0">
            <a:noAutofit/>
          </a:bodyPr>
          <a:lstStyle/>
          <a:p>
            <a:pPr algn="ctr" defTabSz="374889">
              <a:spcAft>
                <a:spcPts val="250"/>
              </a:spcAft>
              <a:buClr>
                <a:srgbClr val="262626"/>
              </a:buClr>
              <a:buSzPct val="100000"/>
              <a:defRPr sz="2900"/>
            </a:pPr>
            <a:r>
              <a:rPr lang="en-US" sz="1333" dirty="0">
                <a:solidFill>
                  <a:srgbClr val="000000"/>
                </a:solidFill>
                <a:latin typeface="Arial" panose="020B0604020202020204" pitchFamily="34" charset="0"/>
                <a:cs typeface="Arial" panose="020B0604020202020204" pitchFamily="34" charset="0"/>
              </a:rPr>
              <a:t>Mean Score:</a:t>
            </a:r>
          </a:p>
          <a:p>
            <a:pPr algn="ctr" defTabSz="374889">
              <a:spcAft>
                <a:spcPts val="250"/>
              </a:spcAft>
              <a:buClr>
                <a:srgbClr val="262626"/>
              </a:buClr>
              <a:buSzPct val="100000"/>
              <a:defRPr sz="2900"/>
            </a:pPr>
            <a:r>
              <a:rPr lang="en-US" sz="1333" dirty="0">
                <a:solidFill>
                  <a:srgbClr val="000000"/>
                </a:solidFill>
                <a:latin typeface="Arial" panose="020B0604020202020204" pitchFamily="34" charset="0"/>
                <a:cs typeface="Arial" panose="020B0604020202020204" pitchFamily="34" charset="0"/>
              </a:rPr>
              <a:t>3.91</a:t>
            </a:r>
          </a:p>
          <a:p>
            <a:pPr algn="ctr" defTabSz="374889">
              <a:spcAft>
                <a:spcPts val="250"/>
              </a:spcAft>
              <a:buClr>
                <a:srgbClr val="262626"/>
              </a:buClr>
              <a:buSzPct val="100000"/>
              <a:defRPr sz="2900"/>
            </a:pPr>
            <a:endParaRPr lang="en-US" sz="1333" dirty="0">
              <a:solidFill>
                <a:srgbClr val="000000"/>
              </a:solidFill>
              <a:latin typeface="Arial" panose="020B0604020202020204" pitchFamily="34" charset="0"/>
              <a:cs typeface="Arial" panose="020B0604020202020204" pitchFamily="34" charset="0"/>
            </a:endParaRPr>
          </a:p>
          <a:p>
            <a:pPr algn="ctr" defTabSz="374889">
              <a:spcAft>
                <a:spcPts val="250"/>
              </a:spcAft>
              <a:buClr>
                <a:srgbClr val="262626"/>
              </a:buClr>
              <a:buSzPct val="100000"/>
              <a:defRPr sz="2900"/>
            </a:pPr>
            <a:r>
              <a:rPr lang="en-US" sz="1333" dirty="0">
                <a:solidFill>
                  <a:srgbClr val="000000"/>
                </a:solidFill>
                <a:latin typeface="Arial" panose="020B0604020202020204" pitchFamily="34" charset="0"/>
                <a:cs typeface="Arial" panose="020B0604020202020204" pitchFamily="34" charset="0"/>
              </a:rPr>
              <a:t>RN Average (mean):</a:t>
            </a:r>
          </a:p>
          <a:p>
            <a:pPr algn="ctr" defTabSz="374889">
              <a:spcAft>
                <a:spcPts val="250"/>
              </a:spcAft>
              <a:buClr>
                <a:srgbClr val="262626"/>
              </a:buClr>
              <a:buSzPct val="100000"/>
              <a:defRPr sz="2900"/>
            </a:pPr>
            <a:r>
              <a:rPr lang="en-US" sz="1333" dirty="0">
                <a:solidFill>
                  <a:srgbClr val="000000"/>
                </a:solidFill>
                <a:latin typeface="Arial" panose="020B0604020202020204" pitchFamily="34" charset="0"/>
                <a:cs typeface="Arial" panose="020B0604020202020204" pitchFamily="34" charset="0"/>
              </a:rPr>
              <a:t>3.96</a:t>
            </a:r>
          </a:p>
          <a:p>
            <a:pPr algn="ctr" defTabSz="374889">
              <a:spcAft>
                <a:spcPts val="250"/>
              </a:spcAft>
              <a:buClr>
                <a:srgbClr val="262626"/>
              </a:buClr>
              <a:buSzPct val="100000"/>
              <a:defRPr sz="2900"/>
            </a:pPr>
            <a:endParaRPr lang="en-US" sz="1333" dirty="0">
              <a:solidFill>
                <a:srgbClr val="000000"/>
              </a:solidFill>
              <a:latin typeface="Arial" panose="020B0604020202020204" pitchFamily="34" charset="0"/>
              <a:cs typeface="Arial" panose="020B0604020202020204" pitchFamily="34" charset="0"/>
            </a:endParaRPr>
          </a:p>
          <a:p>
            <a:pPr algn="ctr" defTabSz="374889">
              <a:spcAft>
                <a:spcPts val="250"/>
              </a:spcAft>
              <a:buClr>
                <a:srgbClr val="262626"/>
              </a:buClr>
              <a:buSzPct val="100000"/>
              <a:defRPr sz="2900"/>
            </a:pPr>
            <a:r>
              <a:rPr lang="en-US" sz="1333" dirty="0">
                <a:solidFill>
                  <a:srgbClr val="000000"/>
                </a:solidFill>
                <a:latin typeface="Arial" panose="020B0604020202020204" pitchFamily="34" charset="0"/>
                <a:cs typeface="Arial" panose="020B0604020202020204" pitchFamily="34" charset="0"/>
              </a:rPr>
              <a:t>Percentile:</a:t>
            </a:r>
          </a:p>
          <a:p>
            <a:pPr algn="ctr" defTabSz="374889">
              <a:spcAft>
                <a:spcPts val="250"/>
              </a:spcAft>
              <a:buClr>
                <a:srgbClr val="262626"/>
              </a:buClr>
              <a:buSzPct val="100000"/>
              <a:defRPr sz="2900"/>
            </a:pPr>
            <a:r>
              <a:rPr lang="en-US" sz="1333" dirty="0">
                <a:solidFill>
                  <a:srgbClr val="000000"/>
                </a:solidFill>
                <a:latin typeface="Arial" panose="020B0604020202020204" pitchFamily="34" charset="0"/>
                <a:cs typeface="Arial" panose="020B0604020202020204" pitchFamily="34" charset="0"/>
              </a:rPr>
              <a:t>43</a:t>
            </a:r>
            <a:r>
              <a:rPr lang="en-US" sz="1333" baseline="30000" dirty="0">
                <a:solidFill>
                  <a:srgbClr val="000000"/>
                </a:solidFill>
                <a:latin typeface="Arial" panose="020B0604020202020204" pitchFamily="34" charset="0"/>
                <a:cs typeface="Arial" panose="020B0604020202020204" pitchFamily="34" charset="0"/>
              </a:rPr>
              <a:t>rd</a:t>
            </a:r>
            <a:r>
              <a:rPr lang="en-US" sz="1333" dirty="0">
                <a:solidFill>
                  <a:srgbClr val="000000"/>
                </a:solidFill>
                <a:latin typeface="Arial" panose="020B0604020202020204" pitchFamily="34" charset="0"/>
                <a:cs typeface="Arial" panose="020B0604020202020204" pitchFamily="34" charset="0"/>
              </a:rPr>
              <a:t> Percentile</a:t>
            </a:r>
          </a:p>
          <a:p>
            <a:pPr defTabSz="374889">
              <a:spcBef>
                <a:spcPts val="800"/>
              </a:spcBef>
              <a:buClr>
                <a:srgbClr val="262626"/>
              </a:buClr>
              <a:buSzPct val="100000"/>
              <a:defRPr sz="2900"/>
            </a:pPr>
            <a:endParaRPr lang="en-US" sz="1333" dirty="0">
              <a:solidFill>
                <a:srgbClr val="000000"/>
              </a:solidFill>
              <a:latin typeface="Arial" panose="020B0604020202020204" pitchFamily="34" charset="0"/>
              <a:cs typeface="Arial" panose="020B0604020202020204" pitchFamily="34" charset="0"/>
            </a:endParaRPr>
          </a:p>
        </p:txBody>
      </p:sp>
      <p:sp>
        <p:nvSpPr>
          <p:cNvPr id="16" name="92%…">
            <a:extLst>
              <a:ext uri="{FF2B5EF4-FFF2-40B4-BE49-F238E27FC236}">
                <a16:creationId xmlns:a16="http://schemas.microsoft.com/office/drawing/2014/main" id="{805A25E8-0D0C-F844-B2FB-5568DCED062D}"/>
              </a:ext>
            </a:extLst>
          </p:cNvPr>
          <p:cNvSpPr txBox="1"/>
          <p:nvPr/>
        </p:nvSpPr>
        <p:spPr>
          <a:xfrm>
            <a:off x="417894" y="1804353"/>
            <a:ext cx="2403644" cy="1864661"/>
          </a:xfrm>
          <a:prstGeom prst="rect">
            <a:avLst/>
          </a:prstGeom>
          <a:ln w="25400">
            <a:miter lim="400000"/>
          </a:ln>
          <a:extLst>
            <a:ext uri="{C572A759-6A51-4108-AA02-DFA0A04FC94B}">
              <ma14:wrappingTextBoxFlag xmlns="" xmlns:ma14="http://schemas.microsoft.com/office/mac/drawingml/2011/main" val="1"/>
            </a:ext>
          </a:extLst>
        </p:spPr>
        <p:txBody>
          <a:bodyPr lIns="45719" tIns="45719" rIns="45719" bIns="45719" anchor="ctr"/>
          <a:lstStyle/>
          <a:p>
            <a:pPr algn="ctr" defTabSz="380985">
              <a:defRPr sz="8800"/>
            </a:pPr>
            <a:r>
              <a:rPr lang="en-US" sz="2500" dirty="0">
                <a:solidFill>
                  <a:srgbClr val="000000"/>
                </a:solidFill>
                <a:latin typeface="Arial" panose="020B0604020202020204" pitchFamily="34" charset="0"/>
                <a:cs typeface="Arial" panose="020B0604020202020204" pitchFamily="34" charset="0"/>
              </a:rPr>
              <a:t>73.77</a:t>
            </a:r>
            <a:r>
              <a:rPr sz="2500" dirty="0">
                <a:solidFill>
                  <a:srgbClr val="000000"/>
                </a:solidFill>
                <a:latin typeface="Arial" panose="020B0604020202020204" pitchFamily="34" charset="0"/>
                <a:cs typeface="Arial" panose="020B0604020202020204" pitchFamily="34" charset="0"/>
              </a:rPr>
              <a:t>% </a:t>
            </a:r>
          </a:p>
          <a:p>
            <a:pPr algn="ctr" defTabSz="380985">
              <a:defRPr sz="2600"/>
            </a:pPr>
            <a:r>
              <a:rPr lang="en-US" sz="1167" b="1" dirty="0">
                <a:solidFill>
                  <a:srgbClr val="C00000"/>
                </a:solidFill>
                <a:latin typeface="Arial" panose="020B0604020202020204" pitchFamily="34" charset="0"/>
                <a:cs typeface="Arial" panose="020B0604020202020204" pitchFamily="34" charset="0"/>
              </a:rPr>
              <a:t>-3.95</a:t>
            </a:r>
            <a:r>
              <a:rPr lang="en-US" sz="1167" dirty="0">
                <a:solidFill>
                  <a:srgbClr val="C00000"/>
                </a:solidFill>
                <a:latin typeface="Arial" panose="020B0604020202020204" pitchFamily="34" charset="0"/>
                <a:cs typeface="Arial" panose="020B0604020202020204" pitchFamily="34" charset="0"/>
              </a:rPr>
              <a:t> </a:t>
            </a:r>
            <a:r>
              <a:rPr lang="en-US" sz="1167" dirty="0">
                <a:solidFill>
                  <a:srgbClr val="000000"/>
                </a:solidFill>
                <a:latin typeface="Arial" panose="020B0604020202020204" pitchFamily="34" charset="0"/>
                <a:cs typeface="Arial" panose="020B0604020202020204" pitchFamily="34" charset="0"/>
              </a:rPr>
              <a:t>from </a:t>
            </a:r>
          </a:p>
          <a:p>
            <a:pPr algn="ctr" defTabSz="380985">
              <a:defRPr sz="2600"/>
            </a:pPr>
            <a:r>
              <a:rPr lang="en-US" sz="1167" dirty="0">
                <a:solidFill>
                  <a:srgbClr val="000000"/>
                </a:solidFill>
                <a:latin typeface="Arial" panose="020B0604020202020204" pitchFamily="34" charset="0"/>
                <a:cs typeface="Arial" panose="020B0604020202020204" pitchFamily="34" charset="0"/>
              </a:rPr>
              <a:t>RN Average (% Fav.)</a:t>
            </a:r>
            <a:endParaRPr sz="1167" dirty="0">
              <a:solidFill>
                <a:srgbClr val="000000"/>
              </a:solidFill>
              <a:latin typeface="Arial" panose="020B0604020202020204" pitchFamily="34" charset="0"/>
              <a:cs typeface="Arial" panose="020B0604020202020204" pitchFamily="34" charset="0"/>
            </a:endParaRPr>
          </a:p>
        </p:txBody>
      </p:sp>
      <p:sp>
        <p:nvSpPr>
          <p:cNvPr id="17" name="2,444 invited to participate…">
            <a:extLst>
              <a:ext uri="{FF2B5EF4-FFF2-40B4-BE49-F238E27FC236}">
                <a16:creationId xmlns:a16="http://schemas.microsoft.com/office/drawing/2014/main" id="{907A3B8A-9AFC-7340-A7C1-83C66BE9557C}"/>
              </a:ext>
            </a:extLst>
          </p:cNvPr>
          <p:cNvSpPr txBox="1"/>
          <p:nvPr/>
        </p:nvSpPr>
        <p:spPr>
          <a:xfrm>
            <a:off x="949194" y="1385454"/>
            <a:ext cx="1359448" cy="238017"/>
          </a:xfrm>
          <a:prstGeom prst="rect">
            <a:avLst/>
          </a:prstGeom>
          <a:ln w="25400">
            <a:miter lim="400000"/>
          </a:ln>
          <a:extLst>
            <a:ext uri="{C572A759-6A51-4108-AA02-DFA0A04FC94B}">
              <ma14:wrappingTextBoxFlag xmlns="" xmlns:ma14="http://schemas.microsoft.com/office/mac/drawingml/2011/main" val="1"/>
            </a:ext>
          </a:extLst>
        </p:spPr>
        <p:txBody>
          <a:bodyPr lIns="0" tIns="0" rIns="0" bIns="0">
            <a:noAutofit/>
          </a:bodyPr>
          <a:lstStyle/>
          <a:p>
            <a:pPr algn="ctr" defTabSz="374889">
              <a:spcBef>
                <a:spcPts val="800"/>
              </a:spcBef>
              <a:buClr>
                <a:srgbClr val="262626"/>
              </a:buClr>
              <a:buSzPct val="100000"/>
              <a:defRPr sz="2900"/>
            </a:pPr>
            <a:r>
              <a:rPr lang="en-US" sz="1583" b="1" dirty="0">
                <a:solidFill>
                  <a:srgbClr val="000000"/>
                </a:solidFill>
                <a:latin typeface="Arial" panose="020B0604020202020204" pitchFamily="34" charset="0"/>
                <a:cs typeface="Arial" panose="020B0604020202020204" pitchFamily="34" charset="0"/>
              </a:rPr>
              <a:t>Engagement</a:t>
            </a:r>
          </a:p>
        </p:txBody>
      </p:sp>
      <p:sp>
        <p:nvSpPr>
          <p:cNvPr id="3" name="TextBox 2">
            <a:extLst>
              <a:ext uri="{FF2B5EF4-FFF2-40B4-BE49-F238E27FC236}">
                <a16:creationId xmlns:a16="http://schemas.microsoft.com/office/drawing/2014/main" id="{E10565BD-8835-9241-8B73-CFE6A426CA55}"/>
              </a:ext>
            </a:extLst>
          </p:cNvPr>
          <p:cNvSpPr txBox="1"/>
          <p:nvPr/>
        </p:nvSpPr>
        <p:spPr>
          <a:xfrm>
            <a:off x="251737" y="6084043"/>
            <a:ext cx="2632363" cy="400110"/>
          </a:xfrm>
          <a:prstGeom prst="rect">
            <a:avLst/>
          </a:prstGeom>
          <a:noFill/>
        </p:spPr>
        <p:txBody>
          <a:bodyPr wrap="square" rtlCol="0">
            <a:spAutoFit/>
          </a:bodyPr>
          <a:lstStyle/>
          <a:p>
            <a:pPr algn="ctr" defTabSz="380985"/>
            <a:r>
              <a:rPr lang="en-US" sz="1000" i="1" dirty="0">
                <a:solidFill>
                  <a:srgbClr val="000000"/>
                </a:solidFill>
                <a:latin typeface="Arial" panose="020B0604020202020204"/>
              </a:rPr>
              <a:t>Note: all percentiles are calculated using mean scores </a:t>
            </a:r>
          </a:p>
        </p:txBody>
      </p:sp>
    </p:spTree>
    <p:extLst>
      <p:ext uri="{BB962C8B-B14F-4D97-AF65-F5344CB8AC3E}">
        <p14:creationId xmlns:p14="http://schemas.microsoft.com/office/powerpoint/2010/main" val="3622191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73D258-287B-B44B-8A03-8BB2670D525E}"/>
              </a:ext>
            </a:extLst>
          </p:cNvPr>
          <p:cNvSpPr>
            <a:spLocks noGrp="1"/>
          </p:cNvSpPr>
          <p:nvPr>
            <p:ph type="body" sz="quarter" idx="13"/>
          </p:nvPr>
        </p:nvSpPr>
        <p:spPr/>
        <p:txBody>
          <a:bodyPr/>
          <a:lstStyle/>
          <a:p>
            <a:r>
              <a:rPr lang="en-US" dirty="0"/>
              <a:t>Engagement</a:t>
            </a:r>
          </a:p>
        </p:txBody>
      </p:sp>
      <p:sp>
        <p:nvSpPr>
          <p:cNvPr id="3" name="Text Placeholder 2">
            <a:extLst>
              <a:ext uri="{FF2B5EF4-FFF2-40B4-BE49-F238E27FC236}">
                <a16:creationId xmlns:a16="http://schemas.microsoft.com/office/drawing/2014/main" id="{A1798E55-2157-C640-BCEB-C85634BD2910}"/>
              </a:ext>
            </a:extLst>
          </p:cNvPr>
          <p:cNvSpPr>
            <a:spLocks noGrp="1"/>
          </p:cNvSpPr>
          <p:nvPr>
            <p:ph type="body" sz="quarter" idx="14"/>
          </p:nvPr>
        </p:nvSpPr>
        <p:spPr/>
        <p:txBody>
          <a:bodyPr/>
          <a:lstStyle/>
          <a:p>
            <a:r>
              <a:rPr lang="en-US" dirty="0"/>
              <a:t>3</a:t>
            </a:r>
          </a:p>
        </p:txBody>
      </p:sp>
      <p:sp>
        <p:nvSpPr>
          <p:cNvPr id="4" name="Text Placeholder 3">
            <a:extLst>
              <a:ext uri="{FF2B5EF4-FFF2-40B4-BE49-F238E27FC236}">
                <a16:creationId xmlns:a16="http://schemas.microsoft.com/office/drawing/2014/main" id="{65169F9C-2A1A-7F41-809D-E482634614A9}"/>
              </a:ext>
            </a:extLst>
          </p:cNvPr>
          <p:cNvSpPr>
            <a:spLocks noGrp="1"/>
          </p:cNvSpPr>
          <p:nvPr>
            <p:ph type="body" sz="quarter" idx="15"/>
          </p:nvPr>
        </p:nvSpPr>
        <p:spPr/>
        <p:txBody>
          <a:bodyPr/>
          <a:lstStyle/>
          <a:p>
            <a:r>
              <a:rPr lang="en-US" dirty="0"/>
              <a:t>Why Engagement Matters</a:t>
            </a:r>
          </a:p>
          <a:p>
            <a:r>
              <a:rPr lang="en-US" dirty="0"/>
              <a:t>Engagement Items</a:t>
            </a:r>
          </a:p>
          <a:p>
            <a:r>
              <a:rPr lang="en-US" dirty="0"/>
              <a:t>Drivers of Engagement</a:t>
            </a:r>
          </a:p>
        </p:txBody>
      </p:sp>
      <p:sp>
        <p:nvSpPr>
          <p:cNvPr id="6" name="Slide Number Placeholder 5">
            <a:extLst>
              <a:ext uri="{FF2B5EF4-FFF2-40B4-BE49-F238E27FC236}">
                <a16:creationId xmlns:a16="http://schemas.microsoft.com/office/drawing/2014/main" id="{617E7C33-6B93-214D-9DDF-1F56A4B02FF0}"/>
              </a:ext>
            </a:extLst>
          </p:cNvPr>
          <p:cNvSpPr>
            <a:spLocks noGrp="1"/>
          </p:cNvSpPr>
          <p:nvPr>
            <p:ph type="sldNum" sz="quarter" idx="2"/>
          </p:nvPr>
        </p:nvSpPr>
        <p:spPr/>
        <p:txBody>
          <a:bodyPr/>
          <a:lstStyle/>
          <a:p>
            <a:fld id="{86CB4B4D-7CA3-9044-876B-883B54F8677D}" type="slidenum">
              <a:rPr lang="en-US">
                <a:solidFill>
                  <a:srgbClr val="FFFFFF"/>
                </a:solidFill>
                <a:latin typeface="Arial" panose="020B0604020202020204"/>
              </a:rPr>
              <a:pPr/>
              <a:t>16</a:t>
            </a:fld>
            <a:endParaRPr lang="en-US" dirty="0">
              <a:solidFill>
                <a:srgbClr val="FFFFFF"/>
              </a:solidFill>
              <a:latin typeface="Arial" panose="020B0604020202020204"/>
            </a:endParaRPr>
          </a:p>
        </p:txBody>
      </p:sp>
    </p:spTree>
    <p:extLst>
      <p:ext uri="{BB962C8B-B14F-4D97-AF65-F5344CB8AC3E}">
        <p14:creationId xmlns:p14="http://schemas.microsoft.com/office/powerpoint/2010/main" val="3806293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B12554-936B-2A40-8C65-CB7744F3FDAD}"/>
              </a:ext>
            </a:extLst>
          </p:cNvPr>
          <p:cNvSpPr>
            <a:spLocks noGrp="1"/>
          </p:cNvSpPr>
          <p:nvPr>
            <p:ph type="title"/>
          </p:nvPr>
        </p:nvSpPr>
        <p:spPr/>
        <p:txBody>
          <a:bodyPr/>
          <a:lstStyle/>
          <a:p>
            <a:r>
              <a:rPr lang="en-US" dirty="0"/>
              <a:t>Why Engagement Matters</a:t>
            </a:r>
          </a:p>
        </p:txBody>
      </p:sp>
      <p:sp>
        <p:nvSpPr>
          <p:cNvPr id="6" name="Rectangle 5">
            <a:extLst>
              <a:ext uri="{FF2B5EF4-FFF2-40B4-BE49-F238E27FC236}">
                <a16:creationId xmlns:a16="http://schemas.microsoft.com/office/drawing/2014/main" id="{DB308B5D-40D5-5840-8802-43175214709D}"/>
              </a:ext>
            </a:extLst>
          </p:cNvPr>
          <p:cNvSpPr/>
          <p:nvPr/>
        </p:nvSpPr>
        <p:spPr>
          <a:xfrm>
            <a:off x="249353" y="1095289"/>
            <a:ext cx="11821078" cy="338554"/>
          </a:xfrm>
          <a:prstGeom prst="rect">
            <a:avLst/>
          </a:prstGeom>
        </p:spPr>
        <p:txBody>
          <a:bodyPr wrap="square">
            <a:spAutoFit/>
          </a:bodyPr>
          <a:lstStyle/>
          <a:p>
            <a:pPr defTabSz="380985"/>
            <a:r>
              <a:rPr lang="en-US" sz="1600" dirty="0">
                <a:solidFill>
                  <a:srgbClr val="000000"/>
                </a:solidFill>
                <a:latin typeface="Arial" panose="020B0604020202020204" pitchFamily="34" charset="0"/>
                <a:ea typeface="Arial" charset="0"/>
                <a:cs typeface="Arial" panose="020B0604020202020204" pitchFamily="34" charset="0"/>
                <a:sym typeface="Arial"/>
              </a:rPr>
              <a:t>Engaged employees perform better, better performance leads to success and the anticipation of success engages employees. </a:t>
            </a:r>
            <a:endParaRPr lang="en-US" sz="1600" dirty="0">
              <a:solidFill>
                <a:srgbClr val="00000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ADEA5F25-AA7D-9F40-9BD7-66F8587A3FB9}"/>
              </a:ext>
            </a:extLst>
          </p:cNvPr>
          <p:cNvGrpSpPr/>
          <p:nvPr/>
        </p:nvGrpSpPr>
        <p:grpSpPr>
          <a:xfrm>
            <a:off x="1378164" y="1758848"/>
            <a:ext cx="4221482" cy="4345539"/>
            <a:chOff x="1906057" y="1788412"/>
            <a:chExt cx="4221482" cy="4345539"/>
          </a:xfrm>
        </p:grpSpPr>
        <p:grpSp>
          <p:nvGrpSpPr>
            <p:cNvPr id="8" name="Group 80">
              <a:extLst>
                <a:ext uri="{FF2B5EF4-FFF2-40B4-BE49-F238E27FC236}">
                  <a16:creationId xmlns:a16="http://schemas.microsoft.com/office/drawing/2014/main" id="{8F8604A3-0D01-A246-B436-87AE8811A6E1}"/>
                </a:ext>
              </a:extLst>
            </p:cNvPr>
            <p:cNvGrpSpPr/>
            <p:nvPr/>
          </p:nvGrpSpPr>
          <p:grpSpPr>
            <a:xfrm>
              <a:off x="1906057" y="1788412"/>
              <a:ext cx="4221482" cy="4345539"/>
              <a:chOff x="217009" y="207416"/>
              <a:chExt cx="4555485" cy="4677505"/>
            </a:xfrm>
          </p:grpSpPr>
          <p:sp>
            <p:nvSpPr>
              <p:cNvPr id="13" name="Shape 75">
                <a:extLst>
                  <a:ext uri="{FF2B5EF4-FFF2-40B4-BE49-F238E27FC236}">
                    <a16:creationId xmlns:a16="http://schemas.microsoft.com/office/drawing/2014/main" id="{DFC7EE2B-22D4-A14A-A84D-1ED4CE43DDB7}"/>
                  </a:ext>
                </a:extLst>
              </p:cNvPr>
              <p:cNvSpPr/>
              <p:nvPr/>
            </p:nvSpPr>
            <p:spPr>
              <a:xfrm>
                <a:off x="217009" y="334675"/>
                <a:ext cx="2098689" cy="3858651"/>
              </a:xfrm>
              <a:custGeom>
                <a:avLst/>
                <a:gdLst/>
                <a:ahLst/>
                <a:cxnLst>
                  <a:cxn ang="0">
                    <a:pos x="wd2" y="hd2"/>
                  </a:cxn>
                  <a:cxn ang="5400000">
                    <a:pos x="wd2" y="hd2"/>
                  </a:cxn>
                  <a:cxn ang="10800000">
                    <a:pos x="wd2" y="hd2"/>
                  </a:cxn>
                  <a:cxn ang="16200000">
                    <a:pos x="wd2" y="hd2"/>
                  </a:cxn>
                </a:cxnLst>
                <a:rect l="0" t="0" r="r" b="b"/>
                <a:pathLst>
                  <a:path w="20359" h="21600" extrusionOk="0">
                    <a:moveTo>
                      <a:pt x="8573" y="8169"/>
                    </a:moveTo>
                    <a:cubicBezTo>
                      <a:pt x="5959" y="10813"/>
                      <a:pt x="5592" y="14171"/>
                      <a:pt x="8573" y="17185"/>
                    </a:cubicBezTo>
                    <a:cubicBezTo>
                      <a:pt x="9628" y="16815"/>
                      <a:pt x="9628" y="16815"/>
                      <a:pt x="9628" y="16815"/>
                    </a:cubicBezTo>
                    <a:cubicBezTo>
                      <a:pt x="9536" y="18031"/>
                      <a:pt x="9536" y="18031"/>
                      <a:pt x="9536" y="18031"/>
                    </a:cubicBezTo>
                    <a:cubicBezTo>
                      <a:pt x="9307" y="21600"/>
                      <a:pt x="9307" y="21600"/>
                      <a:pt x="9307" y="21600"/>
                    </a:cubicBezTo>
                    <a:cubicBezTo>
                      <a:pt x="4079" y="20040"/>
                      <a:pt x="4079" y="20040"/>
                      <a:pt x="4079" y="20040"/>
                    </a:cubicBezTo>
                    <a:cubicBezTo>
                      <a:pt x="1923" y="19379"/>
                      <a:pt x="1923" y="19379"/>
                      <a:pt x="1923" y="19379"/>
                    </a:cubicBezTo>
                    <a:cubicBezTo>
                      <a:pt x="2978" y="19035"/>
                      <a:pt x="2978" y="19035"/>
                      <a:pt x="2978" y="19035"/>
                    </a:cubicBezTo>
                    <a:cubicBezTo>
                      <a:pt x="2978" y="19035"/>
                      <a:pt x="2978" y="19035"/>
                      <a:pt x="2978" y="19035"/>
                    </a:cubicBezTo>
                    <a:cubicBezTo>
                      <a:pt x="-1241" y="14805"/>
                      <a:pt x="-737" y="10020"/>
                      <a:pt x="2978" y="6319"/>
                    </a:cubicBezTo>
                    <a:cubicBezTo>
                      <a:pt x="6418" y="2908"/>
                      <a:pt x="12517" y="397"/>
                      <a:pt x="20038" y="0"/>
                    </a:cubicBezTo>
                    <a:cubicBezTo>
                      <a:pt x="15085" y="1824"/>
                      <a:pt x="15085" y="1824"/>
                      <a:pt x="15085" y="1824"/>
                    </a:cubicBezTo>
                    <a:cubicBezTo>
                      <a:pt x="20359" y="3728"/>
                      <a:pt x="20359" y="3728"/>
                      <a:pt x="20359" y="3728"/>
                    </a:cubicBezTo>
                    <a:cubicBezTo>
                      <a:pt x="15131" y="4071"/>
                      <a:pt x="10958" y="5816"/>
                      <a:pt x="8573" y="8169"/>
                    </a:cubicBezTo>
                    <a:close/>
                  </a:path>
                </a:pathLst>
              </a:custGeom>
              <a:solidFill>
                <a:srgbClr val="9EA6A9"/>
              </a:solidFill>
              <a:ln w="12700" cap="flat">
                <a:solidFill>
                  <a:schemeClr val="bg1"/>
                </a:solidFill>
                <a:miter lim="400000"/>
              </a:ln>
              <a:effectLst/>
            </p:spPr>
            <p:txBody>
              <a:bodyPr wrap="square" lIns="60960" tIns="60960" rIns="60960" bIns="60960" numCol="1" anchor="t">
                <a:noAutofit/>
              </a:bodyPr>
              <a:lstStyle/>
              <a:p>
                <a:pPr defTabSz="228552">
                  <a:spcBef>
                    <a:spcPts val="150"/>
                  </a:spcBef>
                  <a:defRPr sz="2400" b="1">
                    <a:solidFill>
                      <a:srgbClr val="FFFFFF"/>
                    </a:solidFill>
                    <a:uFill>
                      <a:solidFill>
                        <a:srgbClr val="FFFFFF"/>
                      </a:solidFill>
                    </a:uFill>
                    <a:latin typeface="Roboto condensed"/>
                    <a:ea typeface="Roboto condensed"/>
                    <a:cs typeface="Roboto condensed"/>
                    <a:sym typeface="Roboto condensed"/>
                  </a:defRPr>
                </a:pPr>
                <a:endParaRPr sz="1200" b="1" dirty="0">
                  <a:solidFill>
                    <a:srgbClr val="FFFFFF"/>
                  </a:solidFill>
                  <a:uFill>
                    <a:solidFill>
                      <a:srgbClr val="FFFFFF"/>
                    </a:solidFill>
                  </a:uFill>
                  <a:latin typeface="Arial" panose="020B0604020202020204"/>
                  <a:sym typeface="Roboto condensed"/>
                </a:endParaRPr>
              </a:p>
            </p:txBody>
          </p:sp>
          <p:sp>
            <p:nvSpPr>
              <p:cNvPr id="14" name="Shape 76">
                <a:extLst>
                  <a:ext uri="{FF2B5EF4-FFF2-40B4-BE49-F238E27FC236}">
                    <a16:creationId xmlns:a16="http://schemas.microsoft.com/office/drawing/2014/main" id="{2EF231DC-C381-5C45-AC3D-0ACF78BA6576}"/>
                  </a:ext>
                </a:extLst>
              </p:cNvPr>
              <p:cNvSpPr/>
              <p:nvPr/>
            </p:nvSpPr>
            <p:spPr>
              <a:xfrm>
                <a:off x="1771015" y="207416"/>
                <a:ext cx="3001479" cy="3345894"/>
              </a:xfrm>
              <a:custGeom>
                <a:avLst/>
                <a:gdLst/>
                <a:ahLst/>
                <a:cxnLst>
                  <a:cxn ang="0">
                    <a:pos x="wd2" y="hd2"/>
                  </a:cxn>
                  <a:cxn ang="5400000">
                    <a:pos x="wd2" y="hd2"/>
                  </a:cxn>
                  <a:cxn ang="10800000">
                    <a:pos x="wd2" y="hd2"/>
                  </a:cxn>
                  <a:cxn ang="16200000">
                    <a:pos x="wd2" y="hd2"/>
                  </a:cxn>
                </a:cxnLst>
                <a:rect l="0" t="0" r="r" b="b"/>
                <a:pathLst>
                  <a:path w="20776" h="21600" extrusionOk="0">
                    <a:moveTo>
                      <a:pt x="19309" y="21600"/>
                    </a:moveTo>
                    <a:cubicBezTo>
                      <a:pt x="19145" y="17725"/>
                      <a:pt x="19145" y="17725"/>
                      <a:pt x="19145" y="17725"/>
                    </a:cubicBezTo>
                    <a:cubicBezTo>
                      <a:pt x="15218" y="19617"/>
                      <a:pt x="15218" y="19617"/>
                      <a:pt x="15218" y="19617"/>
                    </a:cubicBezTo>
                    <a:cubicBezTo>
                      <a:pt x="16724" y="16444"/>
                      <a:pt x="16331" y="13027"/>
                      <a:pt x="14662" y="10281"/>
                    </a:cubicBezTo>
                    <a:cubicBezTo>
                      <a:pt x="12764" y="7261"/>
                      <a:pt x="9295" y="5095"/>
                      <a:pt x="5007" y="5095"/>
                    </a:cubicBezTo>
                    <a:cubicBezTo>
                      <a:pt x="5007" y="5919"/>
                      <a:pt x="5007" y="5919"/>
                      <a:pt x="5007" y="5919"/>
                    </a:cubicBezTo>
                    <a:cubicBezTo>
                      <a:pt x="0" y="2959"/>
                      <a:pt x="0" y="2959"/>
                      <a:pt x="0" y="2959"/>
                    </a:cubicBezTo>
                    <a:cubicBezTo>
                      <a:pt x="5007" y="0"/>
                      <a:pt x="5007" y="0"/>
                      <a:pt x="5007" y="0"/>
                    </a:cubicBezTo>
                    <a:cubicBezTo>
                      <a:pt x="5007" y="793"/>
                      <a:pt x="5007" y="793"/>
                      <a:pt x="5007" y="793"/>
                    </a:cubicBezTo>
                    <a:cubicBezTo>
                      <a:pt x="11062" y="793"/>
                      <a:pt x="16004" y="3875"/>
                      <a:pt x="18655" y="8146"/>
                    </a:cubicBezTo>
                    <a:cubicBezTo>
                      <a:pt x="21076" y="12081"/>
                      <a:pt x="21600" y="17024"/>
                      <a:pt x="19309" y="21600"/>
                    </a:cubicBezTo>
                    <a:close/>
                  </a:path>
                </a:pathLst>
              </a:custGeom>
              <a:solidFill>
                <a:srgbClr val="47AEBE"/>
              </a:solidFill>
              <a:ln w="12700" cap="flat">
                <a:solidFill>
                  <a:schemeClr val="bg1"/>
                </a:solidFill>
                <a:miter lim="400000"/>
              </a:ln>
              <a:effectLst/>
            </p:spPr>
            <p:txBody>
              <a:bodyPr wrap="square" lIns="60960" tIns="60960" rIns="60960" bIns="60960" numCol="1" anchor="t">
                <a:noAutofit/>
              </a:bodyPr>
              <a:lstStyle/>
              <a:p>
                <a:pPr defTabSz="228552">
                  <a:spcBef>
                    <a:spcPts val="150"/>
                  </a:spcBef>
                  <a:defRPr sz="2400" b="1">
                    <a:solidFill>
                      <a:srgbClr val="FFFFFF"/>
                    </a:solidFill>
                    <a:uFill>
                      <a:solidFill>
                        <a:srgbClr val="FFFFFF"/>
                      </a:solidFill>
                    </a:uFill>
                    <a:latin typeface="Roboto condensed"/>
                    <a:ea typeface="Roboto condensed"/>
                    <a:cs typeface="Roboto condensed"/>
                    <a:sym typeface="Roboto condensed"/>
                  </a:defRPr>
                </a:pPr>
                <a:endParaRPr sz="1200" b="1" dirty="0">
                  <a:solidFill>
                    <a:srgbClr val="FFFFFF"/>
                  </a:solidFill>
                  <a:uFill>
                    <a:solidFill>
                      <a:srgbClr val="FFFFFF"/>
                    </a:solidFill>
                  </a:uFill>
                  <a:latin typeface="Arial" panose="020B0604020202020204"/>
                  <a:sym typeface="Roboto condensed"/>
                </a:endParaRPr>
              </a:p>
            </p:txBody>
          </p:sp>
          <p:sp>
            <p:nvSpPr>
              <p:cNvPr id="15" name="Shape 77">
                <a:extLst>
                  <a:ext uri="{FF2B5EF4-FFF2-40B4-BE49-F238E27FC236}">
                    <a16:creationId xmlns:a16="http://schemas.microsoft.com/office/drawing/2014/main" id="{320E691C-DE63-D440-A55D-DD184759FA1B}"/>
                  </a:ext>
                </a:extLst>
              </p:cNvPr>
              <p:cNvSpPr/>
              <p:nvPr/>
            </p:nvSpPr>
            <p:spPr>
              <a:xfrm>
                <a:off x="637758" y="2957586"/>
                <a:ext cx="3936475" cy="1927335"/>
              </a:xfrm>
              <a:custGeom>
                <a:avLst/>
                <a:gdLst/>
                <a:ahLst/>
                <a:cxnLst>
                  <a:cxn ang="0">
                    <a:pos x="wd2" y="hd2"/>
                  </a:cxn>
                  <a:cxn ang="5400000">
                    <a:pos x="wd2" y="hd2"/>
                  </a:cxn>
                  <a:cxn ang="10800000">
                    <a:pos x="wd2" y="hd2"/>
                  </a:cxn>
                  <a:cxn ang="16200000">
                    <a:pos x="wd2" y="hd2"/>
                  </a:cxn>
                </a:cxnLst>
                <a:rect l="0" t="0" r="r" b="b"/>
                <a:pathLst>
                  <a:path w="21600" h="21600" extrusionOk="0">
                    <a:moveTo>
                      <a:pt x="21600" y="9529"/>
                    </a:moveTo>
                    <a:cubicBezTo>
                      <a:pt x="21004" y="8841"/>
                      <a:pt x="21004" y="8841"/>
                      <a:pt x="21004" y="8841"/>
                    </a:cubicBezTo>
                    <a:cubicBezTo>
                      <a:pt x="18592" y="17312"/>
                      <a:pt x="14391" y="21600"/>
                      <a:pt x="10191" y="21600"/>
                    </a:cubicBezTo>
                    <a:cubicBezTo>
                      <a:pt x="6327" y="21600"/>
                      <a:pt x="2489" y="18000"/>
                      <a:pt x="0" y="10853"/>
                    </a:cubicBezTo>
                    <a:cubicBezTo>
                      <a:pt x="2956" y="13976"/>
                      <a:pt x="2956" y="13976"/>
                      <a:pt x="2956" y="13976"/>
                    </a:cubicBezTo>
                    <a:cubicBezTo>
                      <a:pt x="3086" y="6829"/>
                      <a:pt x="3086" y="6829"/>
                      <a:pt x="3086" y="6829"/>
                    </a:cubicBezTo>
                    <a:cubicBezTo>
                      <a:pt x="4849" y="11700"/>
                      <a:pt x="7520" y="14135"/>
                      <a:pt x="10191" y="14135"/>
                    </a:cubicBezTo>
                    <a:cubicBezTo>
                      <a:pt x="13173" y="14135"/>
                      <a:pt x="16129" y="11118"/>
                      <a:pt x="17840" y="5135"/>
                    </a:cubicBezTo>
                    <a:cubicBezTo>
                      <a:pt x="17244" y="4394"/>
                      <a:pt x="17244" y="4394"/>
                      <a:pt x="17244" y="4394"/>
                    </a:cubicBezTo>
                    <a:cubicBezTo>
                      <a:pt x="21393" y="0"/>
                      <a:pt x="21393" y="0"/>
                      <a:pt x="21393" y="0"/>
                    </a:cubicBezTo>
                    <a:lnTo>
                      <a:pt x="21600" y="9529"/>
                    </a:lnTo>
                    <a:close/>
                  </a:path>
                </a:pathLst>
              </a:custGeom>
              <a:solidFill>
                <a:srgbClr val="062841"/>
              </a:solidFill>
              <a:ln w="12700" cap="flat">
                <a:solidFill>
                  <a:schemeClr val="bg1"/>
                </a:solidFill>
                <a:miter lim="400000"/>
              </a:ln>
              <a:effectLst/>
            </p:spPr>
            <p:txBody>
              <a:bodyPr wrap="square" lIns="60960" tIns="60960" rIns="60960" bIns="60960" numCol="1" anchor="t">
                <a:noAutofit/>
              </a:bodyPr>
              <a:lstStyle/>
              <a:p>
                <a:pPr defTabSz="228552">
                  <a:spcBef>
                    <a:spcPts val="150"/>
                  </a:spcBef>
                  <a:defRPr sz="2400" b="1">
                    <a:solidFill>
                      <a:srgbClr val="FFFFFF"/>
                    </a:solidFill>
                    <a:uFill>
                      <a:solidFill>
                        <a:srgbClr val="FFFFFF"/>
                      </a:solidFill>
                    </a:uFill>
                    <a:latin typeface="Roboto condensed"/>
                    <a:ea typeface="Roboto condensed"/>
                    <a:cs typeface="Roboto condensed"/>
                    <a:sym typeface="Roboto condensed"/>
                  </a:defRPr>
                </a:pPr>
                <a:endParaRPr sz="1200" b="1" dirty="0">
                  <a:solidFill>
                    <a:srgbClr val="FFFFFF"/>
                  </a:solidFill>
                  <a:uFill>
                    <a:solidFill>
                      <a:srgbClr val="FFFFFF"/>
                    </a:solidFill>
                  </a:uFill>
                  <a:latin typeface="Arial" panose="020B0604020202020204"/>
                  <a:sym typeface="Roboto condensed"/>
                </a:endParaRPr>
              </a:p>
            </p:txBody>
          </p:sp>
        </p:grpSp>
        <p:sp>
          <p:nvSpPr>
            <p:cNvPr id="9" name="Shape 84">
              <a:extLst>
                <a:ext uri="{FF2B5EF4-FFF2-40B4-BE49-F238E27FC236}">
                  <a16:creationId xmlns:a16="http://schemas.microsoft.com/office/drawing/2014/main" id="{2CF48F3C-A1D0-E144-BAD6-84044E9D6737}"/>
                </a:ext>
              </a:extLst>
            </p:cNvPr>
            <p:cNvSpPr/>
            <p:nvPr/>
          </p:nvSpPr>
          <p:spPr>
            <a:xfrm rot="6540000">
              <a:off x="3705955" y="2713270"/>
              <a:ext cx="2006601" cy="1839399"/>
            </a:xfrm>
            <a:prstGeom prst="rect">
              <a:avLst/>
            </a:prstGeom>
            <a:ln w="12700">
              <a:miter lim="400000"/>
            </a:ln>
            <a:extLst>
              <a:ext uri="{C572A759-6A51-4108-AA02-DFA0A04FC94B}">
                <ma14:wrappingTextBoxFlag xmlns="" xmlns:ma14="http://schemas.microsoft.com/office/mac/drawingml/2011/main" val="1"/>
              </a:ext>
            </a:extLst>
          </p:spPr>
          <p:txBody>
            <a:bodyPr spcFirstLastPara="1" lIns="50792" tIns="50792" rIns="50792" bIns="50792" numCol="1" anchor="ctr">
              <a:prstTxWarp prst="textArchUp">
                <a:avLst/>
              </a:prstTxWarp>
              <a:spAutoFit/>
            </a:bodyPr>
            <a:lstStyle>
              <a:lvl1pPr defTabSz="1168400">
                <a:defRPr sz="3800" b="1" i="1">
                  <a:solidFill>
                    <a:srgbClr val="262626"/>
                  </a:solidFill>
                  <a:latin typeface="Verdana"/>
                  <a:ea typeface="Verdana"/>
                  <a:cs typeface="Verdana"/>
                  <a:sym typeface="Verdana"/>
                </a:defRPr>
              </a:lvl1pPr>
            </a:lstStyle>
            <a:p>
              <a:pPr defTabSz="973628"/>
              <a:r>
                <a:rPr sz="2200" i="0" dirty="0">
                  <a:solidFill>
                    <a:srgbClr val="FFFFFF"/>
                  </a:solidFill>
                  <a:latin typeface="Arial" panose="020B0604020202020204" pitchFamily="34" charset="0"/>
                  <a:cs typeface="Arial" panose="020B0604020202020204" pitchFamily="34" charset="0"/>
                </a:rPr>
                <a:t>Success</a:t>
              </a:r>
            </a:p>
          </p:txBody>
        </p:sp>
        <p:sp>
          <p:nvSpPr>
            <p:cNvPr id="10" name="Shape 85">
              <a:extLst>
                <a:ext uri="{FF2B5EF4-FFF2-40B4-BE49-F238E27FC236}">
                  <a16:creationId xmlns:a16="http://schemas.microsoft.com/office/drawing/2014/main" id="{A59891D9-C4CC-4148-BFA8-5DCF60DCDA5C}"/>
                </a:ext>
              </a:extLst>
            </p:cNvPr>
            <p:cNvSpPr/>
            <p:nvPr/>
          </p:nvSpPr>
          <p:spPr>
            <a:xfrm rot="21240000">
              <a:off x="2313794" y="2455420"/>
              <a:ext cx="2857500" cy="3076485"/>
            </a:xfrm>
            <a:prstGeom prst="rect">
              <a:avLst/>
            </a:prstGeom>
            <a:ln w="12700">
              <a:miter lim="400000"/>
            </a:ln>
            <a:extLst>
              <a:ext uri="{C572A759-6A51-4108-AA02-DFA0A04FC94B}">
                <ma14:wrappingTextBoxFlag xmlns="" xmlns:ma14="http://schemas.microsoft.com/office/mac/drawingml/2011/main" val="1"/>
              </a:ext>
            </a:extLst>
          </p:spPr>
          <p:txBody>
            <a:bodyPr spcFirstLastPara="1" lIns="50792" tIns="50792" rIns="50792" bIns="50792" numCol="1" anchor="ctr">
              <a:prstTxWarp prst="textArchUp">
                <a:avLst/>
              </a:prstTxWarp>
              <a:spAutoFit/>
            </a:bodyPr>
            <a:lstStyle>
              <a:lvl1pPr defTabSz="1168400">
                <a:defRPr sz="3800" b="1" i="1">
                  <a:solidFill>
                    <a:srgbClr val="262626"/>
                  </a:solidFill>
                  <a:latin typeface="Verdana"/>
                  <a:ea typeface="Verdana"/>
                  <a:cs typeface="Verdana"/>
                  <a:sym typeface="Verdana"/>
                </a:defRPr>
              </a:lvl1pPr>
            </a:lstStyle>
            <a:p>
              <a:pPr defTabSz="973628"/>
              <a:r>
                <a:rPr lang="en-US" sz="2200" i="0" dirty="0">
                  <a:solidFill>
                    <a:srgbClr val="FFFFFF"/>
                  </a:solidFill>
                  <a:latin typeface="Arial" panose="020B0604020202020204" pitchFamily="34" charset="0"/>
                  <a:cs typeface="Arial" panose="020B0604020202020204" pitchFamily="34" charset="0"/>
                </a:rPr>
                <a:t>Engagement</a:t>
              </a:r>
              <a:endParaRPr sz="2200" i="0" dirty="0">
                <a:solidFill>
                  <a:srgbClr val="FFFFFF"/>
                </a:solidFill>
                <a:latin typeface="Arial" panose="020B0604020202020204" pitchFamily="34" charset="0"/>
                <a:cs typeface="Arial" panose="020B0604020202020204" pitchFamily="34" charset="0"/>
              </a:endParaRPr>
            </a:p>
          </p:txBody>
        </p:sp>
        <p:sp>
          <p:nvSpPr>
            <p:cNvPr id="11" name="Shape 86">
              <a:extLst>
                <a:ext uri="{FF2B5EF4-FFF2-40B4-BE49-F238E27FC236}">
                  <a16:creationId xmlns:a16="http://schemas.microsoft.com/office/drawing/2014/main" id="{83ED9FA0-FF94-AA47-9E9E-328D461C47FC}"/>
                </a:ext>
              </a:extLst>
            </p:cNvPr>
            <p:cNvSpPr/>
            <p:nvPr/>
          </p:nvSpPr>
          <p:spPr>
            <a:xfrm rot="13560000">
              <a:off x="2435099" y="3242594"/>
              <a:ext cx="2857500" cy="2423688"/>
            </a:xfrm>
            <a:prstGeom prst="rect">
              <a:avLst/>
            </a:prstGeom>
            <a:ln w="12700">
              <a:miter lim="400000"/>
            </a:ln>
            <a:extLst>
              <a:ext uri="{C572A759-6A51-4108-AA02-DFA0A04FC94B}">
                <ma14:wrappingTextBoxFlag xmlns="" xmlns:ma14="http://schemas.microsoft.com/office/mac/drawingml/2011/main" val="1"/>
              </a:ext>
            </a:extLst>
          </p:spPr>
          <p:txBody>
            <a:bodyPr spcFirstLastPara="1" lIns="50792" tIns="50792" rIns="50792" bIns="50792" numCol="1" anchor="ctr">
              <a:prstTxWarp prst="textArchUp">
                <a:avLst/>
              </a:prstTxWarp>
              <a:spAutoFit/>
            </a:bodyPr>
            <a:lstStyle>
              <a:lvl1pPr defTabSz="1168400">
                <a:defRPr sz="3800" b="1" i="1">
                  <a:solidFill>
                    <a:srgbClr val="262626"/>
                  </a:solidFill>
                  <a:latin typeface="Verdana"/>
                  <a:ea typeface="Verdana"/>
                  <a:cs typeface="Verdana"/>
                  <a:sym typeface="Verdana"/>
                </a:defRPr>
              </a:lvl1pPr>
            </a:lstStyle>
            <a:p>
              <a:pPr defTabSz="973628"/>
              <a:r>
                <a:rPr sz="2200" i="0" dirty="0">
                  <a:solidFill>
                    <a:srgbClr val="FFFFFF"/>
                  </a:solidFill>
                  <a:latin typeface="Arial" panose="020B0604020202020204" pitchFamily="34" charset="0"/>
                  <a:cs typeface="Arial" panose="020B0604020202020204" pitchFamily="34" charset="0"/>
                </a:rPr>
                <a:t>Performance</a:t>
              </a:r>
            </a:p>
          </p:txBody>
        </p:sp>
        <p:sp>
          <p:nvSpPr>
            <p:cNvPr id="12" name="Shape 83">
              <a:extLst>
                <a:ext uri="{FF2B5EF4-FFF2-40B4-BE49-F238E27FC236}">
                  <a16:creationId xmlns:a16="http://schemas.microsoft.com/office/drawing/2014/main" id="{9F15984A-7873-F146-9FC0-8931C40F42E1}"/>
                </a:ext>
              </a:extLst>
            </p:cNvPr>
            <p:cNvSpPr/>
            <p:nvPr/>
          </p:nvSpPr>
          <p:spPr>
            <a:xfrm>
              <a:off x="2575570" y="3296522"/>
              <a:ext cx="2857500" cy="1395238"/>
            </a:xfrm>
            <a:prstGeom prst="rect">
              <a:avLst/>
            </a:prstGeom>
            <a:ln w="12700">
              <a:miter lim="400000"/>
            </a:ln>
            <a:extLst>
              <a:ext uri="{C572A759-6A51-4108-AA02-DFA0A04FC94B}">
                <ma14:wrappingTextBoxFlag xmlns="" xmlns:ma14="http://schemas.microsoft.com/office/mac/drawingml/2011/main" val="1"/>
              </a:ext>
            </a:extLst>
          </p:spPr>
          <p:txBody>
            <a:bodyPr lIns="50792" tIns="50792" rIns="50792" bIns="50792" anchor="ctr">
              <a:spAutoFit/>
            </a:bodyPr>
            <a:lstStyle/>
            <a:p>
              <a:pPr algn="ctr" defTabSz="584078">
                <a:defRPr sz="3000" b="1" i="1">
                  <a:solidFill>
                    <a:srgbClr val="656565"/>
                  </a:solidFill>
                  <a:latin typeface="Verdana"/>
                  <a:ea typeface="Verdana"/>
                  <a:cs typeface="Verdana"/>
                  <a:sym typeface="Verdana"/>
                </a:defRPr>
              </a:pPr>
              <a:r>
                <a:rPr sz="2800" b="1" i="1" dirty="0">
                  <a:solidFill>
                    <a:srgbClr val="373535"/>
                  </a:solidFill>
                  <a:latin typeface="Arial" panose="020B0604020202020204" pitchFamily="34" charset="0"/>
                  <a:ea typeface="Verdana"/>
                  <a:cs typeface="Arial" panose="020B0604020202020204" pitchFamily="34" charset="0"/>
                  <a:sym typeface="Verdana"/>
                </a:rPr>
                <a:t>The </a:t>
              </a:r>
            </a:p>
            <a:p>
              <a:pPr algn="ctr" defTabSz="584078">
                <a:defRPr sz="3000" b="1" i="1">
                  <a:solidFill>
                    <a:srgbClr val="656565"/>
                  </a:solidFill>
                  <a:latin typeface="Verdana"/>
                  <a:ea typeface="Verdana"/>
                  <a:cs typeface="Verdana"/>
                  <a:sym typeface="Verdana"/>
                </a:defRPr>
              </a:pPr>
              <a:r>
                <a:rPr sz="2800" b="1" i="1" dirty="0">
                  <a:solidFill>
                    <a:srgbClr val="373535"/>
                  </a:solidFill>
                  <a:latin typeface="Arial" panose="020B0604020202020204" pitchFamily="34" charset="0"/>
                  <a:ea typeface="Verdana"/>
                  <a:cs typeface="Arial" panose="020B0604020202020204" pitchFamily="34" charset="0"/>
                  <a:sym typeface="Verdana"/>
                </a:rPr>
                <a:t>Engagement </a:t>
              </a:r>
            </a:p>
            <a:p>
              <a:pPr algn="ctr" defTabSz="584078">
                <a:defRPr sz="3000" b="1" i="1">
                  <a:solidFill>
                    <a:srgbClr val="656565"/>
                  </a:solidFill>
                  <a:latin typeface="Verdana"/>
                  <a:ea typeface="Verdana"/>
                  <a:cs typeface="Verdana"/>
                  <a:sym typeface="Verdana"/>
                </a:defRPr>
              </a:pPr>
              <a:r>
                <a:rPr sz="2800" b="1" i="1" dirty="0">
                  <a:solidFill>
                    <a:srgbClr val="373535"/>
                  </a:solidFill>
                  <a:latin typeface="Arial" panose="020B0604020202020204" pitchFamily="34" charset="0"/>
                  <a:ea typeface="Verdana"/>
                  <a:cs typeface="Arial" panose="020B0604020202020204" pitchFamily="34" charset="0"/>
                  <a:sym typeface="Verdana"/>
                </a:rPr>
                <a:t>Engine</a:t>
              </a:r>
            </a:p>
          </p:txBody>
        </p:sp>
      </p:grpSp>
      <p:sp>
        <p:nvSpPr>
          <p:cNvPr id="16" name="Shape 51">
            <a:extLst>
              <a:ext uri="{FF2B5EF4-FFF2-40B4-BE49-F238E27FC236}">
                <a16:creationId xmlns:a16="http://schemas.microsoft.com/office/drawing/2014/main" id="{046EF028-4A0C-C041-8267-52F623E7FA3E}"/>
              </a:ext>
            </a:extLst>
          </p:cNvPr>
          <p:cNvSpPr txBox="1"/>
          <p:nvPr/>
        </p:nvSpPr>
        <p:spPr>
          <a:xfrm>
            <a:off x="6466090" y="2555298"/>
            <a:ext cx="4516881" cy="2616101"/>
          </a:xfrm>
          <a:prstGeom prst="rect">
            <a:avLst/>
          </a:prstGeom>
          <a:noFill/>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defTabSz="380985">
              <a:spcBef>
                <a:spcPts val="400"/>
              </a:spcBef>
              <a:buSzPct val="100000"/>
              <a:defRPr sz="3000">
                <a:latin typeface="Helvetica Light"/>
                <a:ea typeface="Helvetica Light"/>
                <a:cs typeface="Helvetica Light"/>
                <a:sym typeface="Helvetica Light"/>
              </a:defRPr>
            </a:pPr>
            <a:r>
              <a:rPr lang="en-US" sz="2000" b="1" dirty="0">
                <a:solidFill>
                  <a:srgbClr val="47AEBE"/>
                </a:solidFill>
                <a:latin typeface="Arial" panose="020B0604020202020204" pitchFamily="34" charset="0"/>
                <a:cs typeface="Arial" panose="020B0604020202020204" pitchFamily="34" charset="0"/>
                <a:sym typeface="Helvetica Light"/>
              </a:rPr>
              <a:t>Engagement Linked To:</a:t>
            </a:r>
          </a:p>
          <a:p>
            <a:pPr marL="250647" indent="-250647" defTabSz="380985">
              <a:spcBef>
                <a:spcPts val="400"/>
              </a:spcBef>
              <a:buSzPct val="100000"/>
              <a:buFontTx/>
              <a:buChar char="•"/>
              <a:defRPr sz="3000">
                <a:latin typeface="Helvetica Light"/>
                <a:ea typeface="Helvetica Light"/>
                <a:cs typeface="Helvetica Light"/>
                <a:sym typeface="Helvetica Light"/>
              </a:defRPr>
            </a:pPr>
            <a:r>
              <a:rPr lang="en-US" sz="1500" b="1" dirty="0">
                <a:solidFill>
                  <a:srgbClr val="000000"/>
                </a:solidFill>
                <a:latin typeface="Arial" panose="020B0604020202020204" pitchFamily="34" charset="0"/>
                <a:cs typeface="Arial" panose="020B0604020202020204" pitchFamily="34" charset="0"/>
                <a:sym typeface="Helvetica Light"/>
              </a:rPr>
              <a:t>Individual / Team Performance</a:t>
            </a:r>
          </a:p>
          <a:p>
            <a:pPr marL="250647" indent="-250647" defTabSz="380985">
              <a:spcBef>
                <a:spcPts val="400"/>
              </a:spcBef>
              <a:buSzPct val="100000"/>
              <a:buFontTx/>
              <a:buChar char="•"/>
              <a:defRPr sz="3000">
                <a:latin typeface="Helvetica Light"/>
                <a:ea typeface="Helvetica Light"/>
                <a:cs typeface="Helvetica Light"/>
                <a:sym typeface="Helvetica Light"/>
              </a:defRPr>
            </a:pPr>
            <a:r>
              <a:rPr lang="en-US" sz="1500" b="1" dirty="0">
                <a:solidFill>
                  <a:srgbClr val="000000"/>
                </a:solidFill>
                <a:latin typeface="Arial" panose="020B0604020202020204" pitchFamily="34" charset="0"/>
                <a:cs typeface="Arial" panose="020B0604020202020204" pitchFamily="34" charset="0"/>
                <a:sym typeface="Helvetica Light"/>
              </a:rPr>
              <a:t>Patient Satisfaction / Loyalty</a:t>
            </a:r>
          </a:p>
          <a:p>
            <a:pPr marL="250647" indent="-250647" defTabSz="380985">
              <a:spcBef>
                <a:spcPts val="400"/>
              </a:spcBef>
              <a:buSzPct val="100000"/>
              <a:buFontTx/>
              <a:buChar char="•"/>
              <a:defRPr sz="3000">
                <a:latin typeface="Helvetica Light"/>
                <a:ea typeface="Helvetica Light"/>
                <a:cs typeface="Helvetica Light"/>
                <a:sym typeface="Helvetica Light"/>
              </a:defRPr>
            </a:pPr>
            <a:r>
              <a:rPr lang="en-US" sz="1500" b="1" dirty="0">
                <a:solidFill>
                  <a:srgbClr val="000000"/>
                </a:solidFill>
                <a:latin typeface="Arial" panose="020B0604020202020204" pitchFamily="34" charset="0"/>
                <a:cs typeface="Arial" panose="020B0604020202020204" pitchFamily="34" charset="0"/>
                <a:sym typeface="Helvetica Light"/>
              </a:rPr>
              <a:t>Employee Retention </a:t>
            </a:r>
          </a:p>
          <a:p>
            <a:pPr marL="250647" indent="-250647" defTabSz="380985">
              <a:spcBef>
                <a:spcPts val="400"/>
              </a:spcBef>
              <a:buSzPct val="100000"/>
              <a:buFontTx/>
              <a:buChar char="•"/>
              <a:defRPr sz="3000">
                <a:latin typeface="Helvetica Light"/>
                <a:ea typeface="Helvetica Light"/>
                <a:cs typeface="Helvetica Light"/>
                <a:sym typeface="Helvetica Light"/>
              </a:defRPr>
            </a:pPr>
            <a:r>
              <a:rPr lang="en-US" sz="1500" b="1" dirty="0">
                <a:solidFill>
                  <a:srgbClr val="000000"/>
                </a:solidFill>
                <a:latin typeface="Arial" panose="020B0604020202020204" pitchFamily="34" charset="0"/>
                <a:cs typeface="Arial" panose="020B0604020202020204" pitchFamily="34" charset="0"/>
                <a:sym typeface="Helvetica Light"/>
              </a:rPr>
              <a:t>Quality / Service Quality</a:t>
            </a:r>
          </a:p>
          <a:p>
            <a:pPr marL="250647" indent="-250647" defTabSz="380985">
              <a:spcBef>
                <a:spcPts val="400"/>
              </a:spcBef>
              <a:buSzPct val="100000"/>
              <a:buFontTx/>
              <a:buChar char="•"/>
              <a:defRPr sz="3000">
                <a:latin typeface="Helvetica Light"/>
                <a:ea typeface="Helvetica Light"/>
                <a:cs typeface="Helvetica Light"/>
                <a:sym typeface="Helvetica Light"/>
              </a:defRPr>
            </a:pPr>
            <a:r>
              <a:rPr lang="en-US" sz="1500" b="1" dirty="0">
                <a:solidFill>
                  <a:srgbClr val="000000"/>
                </a:solidFill>
                <a:latin typeface="Arial" panose="020B0604020202020204" pitchFamily="34" charset="0"/>
                <a:cs typeface="Arial" panose="020B0604020202020204" pitchFamily="34" charset="0"/>
                <a:sym typeface="Helvetica Light"/>
              </a:rPr>
              <a:t>Safety Metrics</a:t>
            </a:r>
          </a:p>
          <a:p>
            <a:pPr marL="250647" indent="-250647" defTabSz="380985">
              <a:spcBef>
                <a:spcPts val="400"/>
              </a:spcBef>
              <a:buSzPct val="100000"/>
              <a:buFontTx/>
              <a:buChar char="•"/>
              <a:defRPr sz="3000">
                <a:latin typeface="Helvetica Light"/>
                <a:ea typeface="Helvetica Light"/>
                <a:cs typeface="Helvetica Light"/>
                <a:sym typeface="Helvetica Light"/>
              </a:defRPr>
            </a:pPr>
            <a:r>
              <a:rPr lang="en-US" sz="1500" b="1" dirty="0">
                <a:solidFill>
                  <a:srgbClr val="000000"/>
                </a:solidFill>
                <a:latin typeface="Arial" panose="020B0604020202020204" pitchFamily="34" charset="0"/>
                <a:cs typeface="Arial" panose="020B0604020202020204" pitchFamily="34" charset="0"/>
                <a:sym typeface="Helvetica Light"/>
              </a:rPr>
              <a:t>Profitability / Total Shareholder Return</a:t>
            </a:r>
          </a:p>
          <a:p>
            <a:pPr marL="250647" indent="-250647" defTabSz="380985">
              <a:spcBef>
                <a:spcPts val="400"/>
              </a:spcBef>
              <a:buSzPct val="100000"/>
              <a:buFontTx/>
              <a:buChar char="•"/>
              <a:defRPr sz="3000">
                <a:latin typeface="Helvetica Light"/>
                <a:ea typeface="Helvetica Light"/>
                <a:cs typeface="Helvetica Light"/>
                <a:sym typeface="Helvetica Light"/>
              </a:defRPr>
            </a:pPr>
            <a:r>
              <a:rPr lang="en-US" sz="1500" b="1" dirty="0">
                <a:solidFill>
                  <a:srgbClr val="000000"/>
                </a:solidFill>
                <a:latin typeface="Arial" panose="020B0604020202020204" pitchFamily="34" charset="0"/>
                <a:cs typeface="Arial" panose="020B0604020202020204" pitchFamily="34" charset="0"/>
                <a:sym typeface="Helvetica Light"/>
              </a:rPr>
              <a:t>Business Growth / Market Share</a:t>
            </a:r>
          </a:p>
          <a:p>
            <a:pPr marL="250647" indent="-250647" defTabSz="380985">
              <a:spcBef>
                <a:spcPts val="400"/>
              </a:spcBef>
              <a:buSzPct val="100000"/>
              <a:buFontTx/>
              <a:buChar char="•"/>
              <a:defRPr sz="3000">
                <a:latin typeface="Helvetica Light"/>
                <a:ea typeface="Helvetica Light"/>
                <a:cs typeface="Helvetica Light"/>
                <a:sym typeface="Helvetica Light"/>
              </a:defRPr>
            </a:pPr>
            <a:endParaRPr lang="en-US" sz="1500" b="1" dirty="0">
              <a:solidFill>
                <a:srgbClr val="000000"/>
              </a:solidFill>
              <a:latin typeface="Arial" panose="020B0604020202020204" pitchFamily="34" charset="0"/>
              <a:cs typeface="Arial" panose="020B0604020202020204" pitchFamily="34" charset="0"/>
              <a:sym typeface="Helvetica Light"/>
            </a:endParaRPr>
          </a:p>
        </p:txBody>
      </p:sp>
      <p:sp>
        <p:nvSpPr>
          <p:cNvPr id="2" name="Slide Number Placeholder 1">
            <a:extLst>
              <a:ext uri="{FF2B5EF4-FFF2-40B4-BE49-F238E27FC236}">
                <a16:creationId xmlns:a16="http://schemas.microsoft.com/office/drawing/2014/main" id="{BFB6CFF4-1FBE-DD4F-942C-8238D375E4C0}"/>
              </a:ext>
            </a:extLst>
          </p:cNvPr>
          <p:cNvSpPr>
            <a:spLocks noGrp="1"/>
          </p:cNvSpPr>
          <p:nvPr>
            <p:ph type="sldNum" sz="quarter" idx="2"/>
          </p:nvPr>
        </p:nvSpPr>
        <p:spPr/>
        <p:txBody>
          <a:bodyPr/>
          <a:lstStyle/>
          <a:p>
            <a:fld id="{24B5148C-3CE6-264D-9229-A273CFF6C0C6}" type="slidenum">
              <a:rPr lang="en-US">
                <a:solidFill>
                  <a:srgbClr val="000000"/>
                </a:solidFill>
                <a:latin typeface="Arial" panose="020B0604020202020204"/>
              </a:rPr>
              <a:pPr/>
              <a:t>17</a:t>
            </a:fld>
            <a:endParaRPr lang="en-US" dirty="0">
              <a:solidFill>
                <a:srgbClr val="000000"/>
              </a:solidFill>
              <a:latin typeface="Arial" panose="020B0604020202020204"/>
            </a:endParaRPr>
          </a:p>
        </p:txBody>
      </p:sp>
    </p:spTree>
    <p:extLst>
      <p:ext uri="{BB962C8B-B14F-4D97-AF65-F5344CB8AC3E}">
        <p14:creationId xmlns:p14="http://schemas.microsoft.com/office/powerpoint/2010/main" val="194556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3000"/>
            <a:lum/>
          </a:blip>
          <a:srcRect/>
          <a:stretch>
            <a:fillRect t="-9000" b="-9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618154" y="3641104"/>
            <a:ext cx="2989010" cy="801412"/>
          </a:xfrm>
        </p:spPr>
        <p:txBody>
          <a:bodyPr/>
          <a:lstStyle/>
          <a:p>
            <a:pPr marL="0" indent="0" algn="ctr">
              <a:buNone/>
            </a:pPr>
            <a:r>
              <a:rPr lang="en-US" i="1" dirty="0"/>
              <a:t>Laura Brower, MSN, RN, NEA-BC</a:t>
            </a:r>
          </a:p>
          <a:p>
            <a:pPr marL="0" indent="0" algn="ctr">
              <a:buNone/>
            </a:pPr>
            <a:r>
              <a:rPr lang="en-US" i="1" dirty="0"/>
              <a:t>VP &amp; Chief Nursing Officer</a:t>
            </a:r>
          </a:p>
        </p:txBody>
      </p:sp>
      <p:pic>
        <p:nvPicPr>
          <p:cNvPr id="4" name="Picture 3"/>
          <p:cNvPicPr>
            <a:picLocks noChangeAspect="1"/>
          </p:cNvPicPr>
          <p:nvPr/>
        </p:nvPicPr>
        <p:blipFill>
          <a:blip r:embed="rId4"/>
          <a:stretch>
            <a:fillRect/>
          </a:stretch>
        </p:blipFill>
        <p:spPr>
          <a:xfrm>
            <a:off x="1" y="6143525"/>
            <a:ext cx="12192000" cy="714475"/>
          </a:xfrm>
          <a:prstGeom prst="rect">
            <a:avLst/>
          </a:prstGeom>
        </p:spPr>
      </p:pic>
      <p:sp>
        <p:nvSpPr>
          <p:cNvPr id="5" name="Title 4"/>
          <p:cNvSpPr>
            <a:spLocks noGrp="1"/>
          </p:cNvSpPr>
          <p:nvPr>
            <p:ph type="title"/>
          </p:nvPr>
        </p:nvSpPr>
        <p:spPr>
          <a:xfrm>
            <a:off x="16660" y="2641476"/>
            <a:ext cx="12191999" cy="735189"/>
          </a:xfrm>
        </p:spPr>
        <p:txBody>
          <a:bodyPr/>
          <a:lstStyle/>
          <a:p>
            <a:r>
              <a:rPr lang="en-US" sz="3600" dirty="0"/>
              <a:t>PCS SCORECARD UPDATE</a:t>
            </a:r>
            <a:br>
              <a:rPr lang="en-US" dirty="0"/>
            </a:br>
            <a:r>
              <a:rPr lang="en-US" sz="3200" dirty="0">
                <a:solidFill>
                  <a:srgbClr val="3CB6CE"/>
                </a:solidFill>
                <a:effectLst>
                  <a:outerShdw blurRad="38100" dist="38100" dir="2700000" algn="tl">
                    <a:srgbClr val="000000">
                      <a:alpha val="43137"/>
                    </a:srgbClr>
                  </a:outerShdw>
                </a:effectLst>
              </a:rPr>
              <a:t>November 2021</a:t>
            </a:r>
            <a:endParaRPr lang="en-US" dirty="0">
              <a:solidFill>
                <a:srgbClr val="4FD1CB"/>
              </a:solidFill>
            </a:endParaRPr>
          </a:p>
        </p:txBody>
      </p:sp>
    </p:spTree>
    <p:extLst>
      <p:ext uri="{BB962C8B-B14F-4D97-AF65-F5344CB8AC3E}">
        <p14:creationId xmlns:p14="http://schemas.microsoft.com/office/powerpoint/2010/main" val="372830616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29039EE-7FDA-4D4C-A134-0F5D03927D73}"/>
              </a:ext>
            </a:extLst>
          </p:cNvPr>
          <p:cNvSpPr/>
          <p:nvPr/>
        </p:nvSpPr>
        <p:spPr>
          <a:xfrm>
            <a:off x="184864" y="3643426"/>
            <a:ext cx="3840480" cy="2592102"/>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0" name="TextBox 19">
            <a:extLst>
              <a:ext uri="{FF2B5EF4-FFF2-40B4-BE49-F238E27FC236}">
                <a16:creationId xmlns:a16="http://schemas.microsoft.com/office/drawing/2014/main" id="{10C58169-D2D7-4336-8CD8-5882C6D86D48}"/>
              </a:ext>
            </a:extLst>
          </p:cNvPr>
          <p:cNvSpPr txBox="1"/>
          <p:nvPr/>
        </p:nvSpPr>
        <p:spPr>
          <a:xfrm>
            <a:off x="1362573" y="3738877"/>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Arial Narrow" panose="020B0606020202030204" pitchFamily="34" charset="0"/>
                <a:ea typeface="+mn-ea"/>
                <a:cs typeface="+mn-cs"/>
              </a:rPr>
              <a:t>Baseline</a:t>
            </a:r>
          </a:p>
        </p:txBody>
      </p:sp>
      <p:sp>
        <p:nvSpPr>
          <p:cNvPr id="21" name="TextBox 20">
            <a:extLst>
              <a:ext uri="{FF2B5EF4-FFF2-40B4-BE49-F238E27FC236}">
                <a16:creationId xmlns:a16="http://schemas.microsoft.com/office/drawing/2014/main" id="{36770685-231E-4356-B159-353F087C730C}"/>
              </a:ext>
            </a:extLst>
          </p:cNvPr>
          <p:cNvSpPr txBox="1"/>
          <p:nvPr/>
        </p:nvSpPr>
        <p:spPr>
          <a:xfrm>
            <a:off x="2213187" y="3740746"/>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22" name="TextBox 21">
            <a:extLst>
              <a:ext uri="{FF2B5EF4-FFF2-40B4-BE49-F238E27FC236}">
                <a16:creationId xmlns:a16="http://schemas.microsoft.com/office/drawing/2014/main" id="{1447A4A1-108E-456F-8322-849A946E9454}"/>
              </a:ext>
            </a:extLst>
          </p:cNvPr>
          <p:cNvSpPr txBox="1"/>
          <p:nvPr/>
        </p:nvSpPr>
        <p:spPr>
          <a:xfrm>
            <a:off x="3036500" y="3740746"/>
            <a:ext cx="952268"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23" name="TextBox 22">
            <a:extLst>
              <a:ext uri="{FF2B5EF4-FFF2-40B4-BE49-F238E27FC236}">
                <a16:creationId xmlns:a16="http://schemas.microsoft.com/office/drawing/2014/main" id="{B0C08493-8375-44A1-A859-249571C5A834}"/>
              </a:ext>
            </a:extLst>
          </p:cNvPr>
          <p:cNvSpPr txBox="1"/>
          <p:nvPr/>
        </p:nvSpPr>
        <p:spPr>
          <a:xfrm>
            <a:off x="184864" y="3682777"/>
            <a:ext cx="1167503"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59"/>
                </a:solidFill>
                <a:effectLst/>
                <a:uLnTx/>
                <a:uFillTx/>
                <a:latin typeface="Franklin Gothic Book"/>
                <a:ea typeface="+mn-ea"/>
                <a:cs typeface="+mn-cs"/>
              </a:rPr>
              <a:t>RN Retention</a:t>
            </a:r>
          </a:p>
        </p:txBody>
      </p:sp>
      <p:sp>
        <p:nvSpPr>
          <p:cNvPr id="24" name="TextBox 23">
            <a:extLst>
              <a:ext uri="{FF2B5EF4-FFF2-40B4-BE49-F238E27FC236}">
                <a16:creationId xmlns:a16="http://schemas.microsoft.com/office/drawing/2014/main" id="{FC542D7D-9B84-4A01-91D3-89B211CC317E}"/>
              </a:ext>
            </a:extLst>
          </p:cNvPr>
          <p:cNvSpPr txBox="1"/>
          <p:nvPr/>
        </p:nvSpPr>
        <p:spPr>
          <a:xfrm>
            <a:off x="3039794" y="4175833"/>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76.5%</a:t>
            </a:r>
          </a:p>
        </p:txBody>
      </p:sp>
      <p:sp>
        <p:nvSpPr>
          <p:cNvPr id="25" name="TextBox 24">
            <a:extLst>
              <a:ext uri="{FF2B5EF4-FFF2-40B4-BE49-F238E27FC236}">
                <a16:creationId xmlns:a16="http://schemas.microsoft.com/office/drawing/2014/main" id="{4FADC839-B511-4A92-8BCE-BB9D785D8A31}"/>
              </a:ext>
            </a:extLst>
          </p:cNvPr>
          <p:cNvSpPr txBox="1"/>
          <p:nvPr/>
        </p:nvSpPr>
        <p:spPr>
          <a:xfrm>
            <a:off x="1362573" y="4175833"/>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88.2%</a:t>
            </a:r>
          </a:p>
        </p:txBody>
      </p:sp>
      <p:sp>
        <p:nvSpPr>
          <p:cNvPr id="26" name="TextBox 25">
            <a:extLst>
              <a:ext uri="{FF2B5EF4-FFF2-40B4-BE49-F238E27FC236}">
                <a16:creationId xmlns:a16="http://schemas.microsoft.com/office/drawing/2014/main" id="{AEC5A2B8-ACEF-4869-B434-FF6C091397C0}"/>
              </a:ext>
            </a:extLst>
          </p:cNvPr>
          <p:cNvSpPr txBox="1"/>
          <p:nvPr/>
        </p:nvSpPr>
        <p:spPr>
          <a:xfrm>
            <a:off x="2213187" y="4175833"/>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 90.0%</a:t>
            </a:r>
          </a:p>
        </p:txBody>
      </p:sp>
      <p:cxnSp>
        <p:nvCxnSpPr>
          <p:cNvPr id="27" name="Straight Connector 26">
            <a:extLst>
              <a:ext uri="{FF2B5EF4-FFF2-40B4-BE49-F238E27FC236}">
                <a16:creationId xmlns:a16="http://schemas.microsoft.com/office/drawing/2014/main" id="{4E004E8B-2AC1-4C05-A420-997698C0BB39}"/>
              </a:ext>
            </a:extLst>
          </p:cNvPr>
          <p:cNvCxnSpPr>
            <a:cxnSpLocks/>
          </p:cNvCxnSpPr>
          <p:nvPr/>
        </p:nvCxnSpPr>
        <p:spPr>
          <a:xfrm>
            <a:off x="1362573" y="4173889"/>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E6C6CB8-51EC-4B1F-9711-878ECF10CEF2}"/>
              </a:ext>
            </a:extLst>
          </p:cNvPr>
          <p:cNvCxnSpPr>
            <a:cxnSpLocks/>
          </p:cNvCxnSpPr>
          <p:nvPr/>
        </p:nvCxnSpPr>
        <p:spPr>
          <a:xfrm>
            <a:off x="2199443" y="3730690"/>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F801805-6F96-4C62-BF5B-829BA8C1B0C8}"/>
              </a:ext>
            </a:extLst>
          </p:cNvPr>
          <p:cNvCxnSpPr>
            <a:cxnSpLocks/>
          </p:cNvCxnSpPr>
          <p:nvPr/>
        </p:nvCxnSpPr>
        <p:spPr>
          <a:xfrm>
            <a:off x="3039795" y="3730690"/>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7C5829E-4F9F-4BD4-B51C-33ADBAF1C7C0}"/>
              </a:ext>
            </a:extLst>
          </p:cNvPr>
          <p:cNvSpPr txBox="1"/>
          <p:nvPr/>
        </p:nvSpPr>
        <p:spPr>
          <a:xfrm>
            <a:off x="421051" y="4931374"/>
            <a:ext cx="1042634" cy="241794"/>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A5ACAF"/>
                </a:solidFill>
                <a:effectLst/>
                <a:uLnTx/>
                <a:uFillTx/>
                <a:latin typeface="Franklin Gothic Book"/>
                <a:ea typeface="+mn-ea"/>
                <a:cs typeface="+mn-cs"/>
              </a:rPr>
              <a:t>24-month trend</a:t>
            </a:r>
            <a:endParaRPr kumimoji="0" lang="en-US" sz="11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32" name="TextBox 31">
            <a:extLst>
              <a:ext uri="{FF2B5EF4-FFF2-40B4-BE49-F238E27FC236}">
                <a16:creationId xmlns:a16="http://schemas.microsoft.com/office/drawing/2014/main" id="{A24E745D-3280-4AE7-B0F5-2335B2A775E0}"/>
              </a:ext>
            </a:extLst>
          </p:cNvPr>
          <p:cNvSpPr txBox="1"/>
          <p:nvPr/>
        </p:nvSpPr>
        <p:spPr>
          <a:xfrm>
            <a:off x="1073435" y="4620012"/>
            <a:ext cx="295190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 PCS RNs retained, FTE-based</a:t>
            </a:r>
          </a:p>
        </p:txBody>
      </p:sp>
      <p:sp>
        <p:nvSpPr>
          <p:cNvPr id="35" name="Down Arrow 34"/>
          <p:cNvSpPr/>
          <p:nvPr/>
        </p:nvSpPr>
        <p:spPr>
          <a:xfrm flipV="1">
            <a:off x="3655490" y="4999973"/>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7" name="Rectangle 36">
            <a:extLst>
              <a:ext uri="{FF2B5EF4-FFF2-40B4-BE49-F238E27FC236}">
                <a16:creationId xmlns:a16="http://schemas.microsoft.com/office/drawing/2014/main" id="{F29039EE-7FDA-4D4C-A134-0F5D03927D73}"/>
              </a:ext>
            </a:extLst>
          </p:cNvPr>
          <p:cNvSpPr/>
          <p:nvPr/>
        </p:nvSpPr>
        <p:spPr>
          <a:xfrm>
            <a:off x="4167033" y="925397"/>
            <a:ext cx="3840480" cy="2592102"/>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8" name="TextBox 37">
            <a:extLst>
              <a:ext uri="{FF2B5EF4-FFF2-40B4-BE49-F238E27FC236}">
                <a16:creationId xmlns:a16="http://schemas.microsoft.com/office/drawing/2014/main" id="{10C58169-D2D7-4336-8CD8-5882C6D86D48}"/>
              </a:ext>
            </a:extLst>
          </p:cNvPr>
          <p:cNvSpPr txBox="1"/>
          <p:nvPr/>
        </p:nvSpPr>
        <p:spPr>
          <a:xfrm>
            <a:off x="5344742" y="1020848"/>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Arial Narrow" panose="020B0606020202030204" pitchFamily="34" charset="0"/>
                <a:ea typeface="+mn-ea"/>
                <a:cs typeface="+mn-cs"/>
              </a:rPr>
              <a:t>Baseline</a:t>
            </a:r>
          </a:p>
        </p:txBody>
      </p:sp>
      <p:sp>
        <p:nvSpPr>
          <p:cNvPr id="39" name="TextBox 38">
            <a:extLst>
              <a:ext uri="{FF2B5EF4-FFF2-40B4-BE49-F238E27FC236}">
                <a16:creationId xmlns:a16="http://schemas.microsoft.com/office/drawing/2014/main" id="{36770685-231E-4356-B159-353F087C730C}"/>
              </a:ext>
            </a:extLst>
          </p:cNvPr>
          <p:cNvSpPr txBox="1"/>
          <p:nvPr/>
        </p:nvSpPr>
        <p:spPr>
          <a:xfrm>
            <a:off x="6195356" y="1022717"/>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40" name="TextBox 39">
            <a:extLst>
              <a:ext uri="{FF2B5EF4-FFF2-40B4-BE49-F238E27FC236}">
                <a16:creationId xmlns:a16="http://schemas.microsoft.com/office/drawing/2014/main" id="{1447A4A1-108E-456F-8322-849A946E9454}"/>
              </a:ext>
            </a:extLst>
          </p:cNvPr>
          <p:cNvSpPr txBox="1"/>
          <p:nvPr/>
        </p:nvSpPr>
        <p:spPr>
          <a:xfrm>
            <a:off x="7018669" y="1022717"/>
            <a:ext cx="952268"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Current</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41" name="TextBox 40">
            <a:extLst>
              <a:ext uri="{FF2B5EF4-FFF2-40B4-BE49-F238E27FC236}">
                <a16:creationId xmlns:a16="http://schemas.microsoft.com/office/drawing/2014/main" id="{B0C08493-8375-44A1-A859-249571C5A834}"/>
              </a:ext>
            </a:extLst>
          </p:cNvPr>
          <p:cNvSpPr txBox="1"/>
          <p:nvPr/>
        </p:nvSpPr>
        <p:spPr>
          <a:xfrm>
            <a:off x="4167033" y="964748"/>
            <a:ext cx="1167503"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003359"/>
                </a:solidFill>
                <a:effectLst/>
                <a:uLnTx/>
                <a:uFillTx/>
                <a:latin typeface="Franklin Gothic Book"/>
                <a:ea typeface="+mn-ea"/>
                <a:cs typeface="+mn-cs"/>
              </a:rPr>
              <a:t>PCS</a:t>
            </a:r>
            <a:r>
              <a:rPr kumimoji="0" lang="en-US" sz="1800" b="1" i="0" u="none" strike="noStrike" kern="1200" cap="none" spc="0" normalizeH="0" baseline="0" noProof="0" dirty="0">
                <a:ln>
                  <a:noFill/>
                </a:ln>
                <a:solidFill>
                  <a:srgbClr val="003359"/>
                </a:solidFill>
                <a:effectLst/>
                <a:uLnTx/>
                <a:uFillTx/>
                <a:latin typeface="Franklin Gothic Book"/>
                <a:ea typeface="+mn-ea"/>
                <a:cs typeface="+mn-cs"/>
              </a:rPr>
              <a:t> Vacancy</a:t>
            </a:r>
          </a:p>
        </p:txBody>
      </p:sp>
      <p:sp>
        <p:nvSpPr>
          <p:cNvPr id="42" name="TextBox 41">
            <a:extLst>
              <a:ext uri="{FF2B5EF4-FFF2-40B4-BE49-F238E27FC236}">
                <a16:creationId xmlns:a16="http://schemas.microsoft.com/office/drawing/2014/main" id="{FC542D7D-9B84-4A01-91D3-89B211CC317E}"/>
              </a:ext>
            </a:extLst>
          </p:cNvPr>
          <p:cNvSpPr txBox="1"/>
          <p:nvPr/>
        </p:nvSpPr>
        <p:spPr>
          <a:xfrm>
            <a:off x="7021963" y="1457804"/>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20.0%</a:t>
            </a:r>
          </a:p>
        </p:txBody>
      </p:sp>
      <p:sp>
        <p:nvSpPr>
          <p:cNvPr id="43" name="TextBox 42">
            <a:extLst>
              <a:ext uri="{FF2B5EF4-FFF2-40B4-BE49-F238E27FC236}">
                <a16:creationId xmlns:a16="http://schemas.microsoft.com/office/drawing/2014/main" id="{4FADC839-B511-4A92-8BCE-BB9D785D8A31}"/>
              </a:ext>
            </a:extLst>
          </p:cNvPr>
          <p:cNvSpPr txBox="1"/>
          <p:nvPr/>
        </p:nvSpPr>
        <p:spPr>
          <a:xfrm>
            <a:off x="5344742" y="1457804"/>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18.0%</a:t>
            </a:r>
          </a:p>
        </p:txBody>
      </p:sp>
      <p:sp>
        <p:nvSpPr>
          <p:cNvPr id="44" name="TextBox 43">
            <a:extLst>
              <a:ext uri="{FF2B5EF4-FFF2-40B4-BE49-F238E27FC236}">
                <a16:creationId xmlns:a16="http://schemas.microsoft.com/office/drawing/2014/main" id="{AEC5A2B8-ACEF-4869-B434-FF6C091397C0}"/>
              </a:ext>
            </a:extLst>
          </p:cNvPr>
          <p:cNvSpPr txBox="1"/>
          <p:nvPr/>
        </p:nvSpPr>
        <p:spPr>
          <a:xfrm>
            <a:off x="6195356" y="1457804"/>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&lt; 14.0%</a:t>
            </a:r>
          </a:p>
        </p:txBody>
      </p:sp>
      <p:cxnSp>
        <p:nvCxnSpPr>
          <p:cNvPr id="45" name="Straight Connector 44">
            <a:extLst>
              <a:ext uri="{FF2B5EF4-FFF2-40B4-BE49-F238E27FC236}">
                <a16:creationId xmlns:a16="http://schemas.microsoft.com/office/drawing/2014/main" id="{4E004E8B-2AC1-4C05-A420-997698C0BB39}"/>
              </a:ext>
            </a:extLst>
          </p:cNvPr>
          <p:cNvCxnSpPr>
            <a:cxnSpLocks/>
          </p:cNvCxnSpPr>
          <p:nvPr/>
        </p:nvCxnSpPr>
        <p:spPr>
          <a:xfrm>
            <a:off x="5344742" y="1455860"/>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E6C6CB8-51EC-4B1F-9711-878ECF10CEF2}"/>
              </a:ext>
            </a:extLst>
          </p:cNvPr>
          <p:cNvCxnSpPr>
            <a:cxnSpLocks/>
          </p:cNvCxnSpPr>
          <p:nvPr/>
        </p:nvCxnSpPr>
        <p:spPr>
          <a:xfrm>
            <a:off x="6181612" y="1012661"/>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F801805-6F96-4C62-BF5B-829BA8C1B0C8}"/>
              </a:ext>
            </a:extLst>
          </p:cNvPr>
          <p:cNvCxnSpPr>
            <a:cxnSpLocks/>
          </p:cNvCxnSpPr>
          <p:nvPr/>
        </p:nvCxnSpPr>
        <p:spPr>
          <a:xfrm>
            <a:off x="7021964" y="1012661"/>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B7C5829E-4F9F-4BD4-B51C-33ADBAF1C7C0}"/>
              </a:ext>
            </a:extLst>
          </p:cNvPr>
          <p:cNvSpPr txBox="1"/>
          <p:nvPr/>
        </p:nvSpPr>
        <p:spPr>
          <a:xfrm>
            <a:off x="4403220" y="2243824"/>
            <a:ext cx="1042634" cy="248339"/>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A5ACAF"/>
                </a:solidFill>
                <a:effectLst/>
                <a:uLnTx/>
                <a:uFillTx/>
                <a:latin typeface="Franklin Gothic Book"/>
                <a:ea typeface="+mn-ea"/>
                <a:cs typeface="+mn-cs"/>
              </a:rPr>
              <a:t>24-month trend</a:t>
            </a:r>
            <a:endParaRPr kumimoji="0" lang="en-US" sz="11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50" name="TextBox 49">
            <a:extLst>
              <a:ext uri="{FF2B5EF4-FFF2-40B4-BE49-F238E27FC236}">
                <a16:creationId xmlns:a16="http://schemas.microsoft.com/office/drawing/2014/main" id="{A24E745D-3280-4AE7-B0F5-2335B2A775E0}"/>
              </a:ext>
            </a:extLst>
          </p:cNvPr>
          <p:cNvSpPr txBox="1"/>
          <p:nvPr/>
        </p:nvSpPr>
        <p:spPr>
          <a:xfrm>
            <a:off x="5055604" y="1901983"/>
            <a:ext cx="295190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 PCS positions vacant, FTE-based</a:t>
            </a:r>
          </a:p>
        </p:txBody>
      </p:sp>
      <p:sp>
        <p:nvSpPr>
          <p:cNvPr id="52" name="Down Arrow 51"/>
          <p:cNvSpPr/>
          <p:nvPr/>
        </p:nvSpPr>
        <p:spPr>
          <a:xfrm>
            <a:off x="7637659" y="3053469"/>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3" name="Rectangle 52">
            <a:extLst>
              <a:ext uri="{FF2B5EF4-FFF2-40B4-BE49-F238E27FC236}">
                <a16:creationId xmlns:a16="http://schemas.microsoft.com/office/drawing/2014/main" id="{F29039EE-7FDA-4D4C-A134-0F5D03927D73}"/>
              </a:ext>
            </a:extLst>
          </p:cNvPr>
          <p:cNvSpPr/>
          <p:nvPr/>
        </p:nvSpPr>
        <p:spPr>
          <a:xfrm>
            <a:off x="8150275" y="925397"/>
            <a:ext cx="3840480" cy="2592102"/>
          </a:xfrm>
          <a:prstGeom prst="rect">
            <a:avLst/>
          </a:prstGeom>
          <a:solidFill>
            <a:srgbClr val="DBDEDF"/>
          </a:solidFill>
          <a:ln w="635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4" name="TextBox 53">
            <a:extLst>
              <a:ext uri="{FF2B5EF4-FFF2-40B4-BE49-F238E27FC236}">
                <a16:creationId xmlns:a16="http://schemas.microsoft.com/office/drawing/2014/main" id="{10C58169-D2D7-4336-8CD8-5882C6D86D48}"/>
              </a:ext>
            </a:extLst>
          </p:cNvPr>
          <p:cNvSpPr txBox="1"/>
          <p:nvPr/>
        </p:nvSpPr>
        <p:spPr>
          <a:xfrm>
            <a:off x="9327984" y="1020848"/>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Arial Narrow" panose="020B0606020202030204" pitchFamily="34" charset="0"/>
                <a:ea typeface="+mn-ea"/>
                <a:cs typeface="+mn-cs"/>
              </a:rPr>
              <a:t>Baseline</a:t>
            </a:r>
          </a:p>
        </p:txBody>
      </p:sp>
      <p:sp>
        <p:nvSpPr>
          <p:cNvPr id="55" name="TextBox 54">
            <a:extLst>
              <a:ext uri="{FF2B5EF4-FFF2-40B4-BE49-F238E27FC236}">
                <a16:creationId xmlns:a16="http://schemas.microsoft.com/office/drawing/2014/main" id="{36770685-231E-4356-B159-353F087C730C}"/>
              </a:ext>
            </a:extLst>
          </p:cNvPr>
          <p:cNvSpPr txBox="1"/>
          <p:nvPr/>
        </p:nvSpPr>
        <p:spPr>
          <a:xfrm>
            <a:off x="10178598" y="1022717"/>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56" name="TextBox 55">
            <a:extLst>
              <a:ext uri="{FF2B5EF4-FFF2-40B4-BE49-F238E27FC236}">
                <a16:creationId xmlns:a16="http://schemas.microsoft.com/office/drawing/2014/main" id="{1447A4A1-108E-456F-8322-849A946E9454}"/>
              </a:ext>
            </a:extLst>
          </p:cNvPr>
          <p:cNvSpPr txBox="1"/>
          <p:nvPr/>
        </p:nvSpPr>
        <p:spPr>
          <a:xfrm>
            <a:off x="11001911" y="1022717"/>
            <a:ext cx="952268"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57" name="TextBox 56">
            <a:extLst>
              <a:ext uri="{FF2B5EF4-FFF2-40B4-BE49-F238E27FC236}">
                <a16:creationId xmlns:a16="http://schemas.microsoft.com/office/drawing/2014/main" id="{B0C08493-8375-44A1-A859-249571C5A834}"/>
              </a:ext>
            </a:extLst>
          </p:cNvPr>
          <p:cNvSpPr txBox="1"/>
          <p:nvPr/>
        </p:nvSpPr>
        <p:spPr>
          <a:xfrm>
            <a:off x="8150275" y="964748"/>
            <a:ext cx="1167503"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003359"/>
                </a:solidFill>
                <a:effectLst/>
                <a:uLnTx/>
                <a:uFillTx/>
                <a:latin typeface="Franklin Gothic Book"/>
                <a:ea typeface="+mn-ea"/>
                <a:cs typeface="+mn-cs"/>
              </a:rPr>
              <a:t>PCS</a:t>
            </a:r>
            <a:r>
              <a:rPr kumimoji="0" lang="en-US" sz="1800" b="1" i="0" u="none" strike="noStrike" kern="1200" cap="none" spc="0" normalizeH="0" baseline="0" noProof="0" dirty="0">
                <a:ln>
                  <a:noFill/>
                </a:ln>
                <a:solidFill>
                  <a:srgbClr val="003359"/>
                </a:solidFill>
                <a:effectLst/>
                <a:uLnTx/>
                <a:uFillTx/>
                <a:latin typeface="Franklin Gothic Book"/>
                <a:ea typeface="+mn-ea"/>
                <a:cs typeface="+mn-cs"/>
              </a:rPr>
              <a:t> New Hires</a:t>
            </a:r>
          </a:p>
        </p:txBody>
      </p:sp>
      <p:sp>
        <p:nvSpPr>
          <p:cNvPr id="58" name="TextBox 57">
            <a:extLst>
              <a:ext uri="{FF2B5EF4-FFF2-40B4-BE49-F238E27FC236}">
                <a16:creationId xmlns:a16="http://schemas.microsoft.com/office/drawing/2014/main" id="{FC542D7D-9B84-4A01-91D3-89B211CC317E}"/>
              </a:ext>
            </a:extLst>
          </p:cNvPr>
          <p:cNvSpPr txBox="1"/>
          <p:nvPr/>
        </p:nvSpPr>
        <p:spPr>
          <a:xfrm>
            <a:off x="11005205" y="1457804"/>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9900"/>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157.2</a:t>
            </a:r>
          </a:p>
        </p:txBody>
      </p:sp>
      <p:sp>
        <p:nvSpPr>
          <p:cNvPr id="59" name="TextBox 58">
            <a:extLst>
              <a:ext uri="{FF2B5EF4-FFF2-40B4-BE49-F238E27FC236}">
                <a16:creationId xmlns:a16="http://schemas.microsoft.com/office/drawing/2014/main" id="{4FADC839-B511-4A92-8BCE-BB9D785D8A31}"/>
              </a:ext>
            </a:extLst>
          </p:cNvPr>
          <p:cNvSpPr txBox="1"/>
          <p:nvPr/>
        </p:nvSpPr>
        <p:spPr>
          <a:xfrm>
            <a:off x="9327984" y="1457804"/>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496.1</a:t>
            </a:r>
          </a:p>
        </p:txBody>
      </p:sp>
      <p:sp>
        <p:nvSpPr>
          <p:cNvPr id="60" name="TextBox 59">
            <a:extLst>
              <a:ext uri="{FF2B5EF4-FFF2-40B4-BE49-F238E27FC236}">
                <a16:creationId xmlns:a16="http://schemas.microsoft.com/office/drawing/2014/main" id="{AEC5A2B8-ACEF-4869-B434-FF6C091397C0}"/>
              </a:ext>
            </a:extLst>
          </p:cNvPr>
          <p:cNvSpPr txBox="1"/>
          <p:nvPr/>
        </p:nvSpPr>
        <p:spPr>
          <a:xfrm>
            <a:off x="10178598" y="1457804"/>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 254.0</a:t>
            </a:r>
          </a:p>
        </p:txBody>
      </p:sp>
      <p:cxnSp>
        <p:nvCxnSpPr>
          <p:cNvPr id="61" name="Straight Connector 60">
            <a:extLst>
              <a:ext uri="{FF2B5EF4-FFF2-40B4-BE49-F238E27FC236}">
                <a16:creationId xmlns:a16="http://schemas.microsoft.com/office/drawing/2014/main" id="{4E004E8B-2AC1-4C05-A420-997698C0BB39}"/>
              </a:ext>
            </a:extLst>
          </p:cNvPr>
          <p:cNvCxnSpPr>
            <a:cxnSpLocks/>
          </p:cNvCxnSpPr>
          <p:nvPr/>
        </p:nvCxnSpPr>
        <p:spPr>
          <a:xfrm>
            <a:off x="9327984" y="1455860"/>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E6C6CB8-51EC-4B1F-9711-878ECF10CEF2}"/>
              </a:ext>
            </a:extLst>
          </p:cNvPr>
          <p:cNvCxnSpPr>
            <a:cxnSpLocks/>
          </p:cNvCxnSpPr>
          <p:nvPr/>
        </p:nvCxnSpPr>
        <p:spPr>
          <a:xfrm>
            <a:off x="10164854" y="1012661"/>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F801805-6F96-4C62-BF5B-829BA8C1B0C8}"/>
              </a:ext>
            </a:extLst>
          </p:cNvPr>
          <p:cNvCxnSpPr>
            <a:cxnSpLocks/>
          </p:cNvCxnSpPr>
          <p:nvPr/>
        </p:nvCxnSpPr>
        <p:spPr>
          <a:xfrm>
            <a:off x="11005206" y="1012661"/>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B7C5829E-4F9F-4BD4-B51C-33ADBAF1C7C0}"/>
              </a:ext>
            </a:extLst>
          </p:cNvPr>
          <p:cNvSpPr txBox="1"/>
          <p:nvPr/>
        </p:nvSpPr>
        <p:spPr>
          <a:xfrm>
            <a:off x="8386462" y="2243824"/>
            <a:ext cx="1042634" cy="194064"/>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A5ACAF"/>
                </a:solidFill>
                <a:effectLst/>
                <a:uLnTx/>
                <a:uFillTx/>
                <a:latin typeface="Franklin Gothic Book"/>
                <a:ea typeface="+mn-ea"/>
                <a:cs typeface="+mn-cs"/>
              </a:rPr>
              <a:t>24-month trend</a:t>
            </a:r>
            <a:endParaRPr kumimoji="0" lang="en-US" sz="11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66" name="TextBox 65">
            <a:extLst>
              <a:ext uri="{FF2B5EF4-FFF2-40B4-BE49-F238E27FC236}">
                <a16:creationId xmlns:a16="http://schemas.microsoft.com/office/drawing/2014/main" id="{A24E745D-3280-4AE7-B0F5-2335B2A775E0}"/>
              </a:ext>
            </a:extLst>
          </p:cNvPr>
          <p:cNvSpPr txBox="1"/>
          <p:nvPr/>
        </p:nvSpPr>
        <p:spPr>
          <a:xfrm>
            <a:off x="9038846" y="1901983"/>
            <a:ext cx="295190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PCS non-RN positions hired, FTE-based</a:t>
            </a:r>
          </a:p>
        </p:txBody>
      </p:sp>
      <p:sp>
        <p:nvSpPr>
          <p:cNvPr id="68" name="Down Arrow 67"/>
          <p:cNvSpPr/>
          <p:nvPr/>
        </p:nvSpPr>
        <p:spPr>
          <a:xfrm flipV="1">
            <a:off x="11620901" y="2281944"/>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 name="Rectangle 1">
            <a:extLst>
              <a:ext uri="{FF2B5EF4-FFF2-40B4-BE49-F238E27FC236}">
                <a16:creationId xmlns:a16="http://schemas.microsoft.com/office/drawing/2014/main" id="{F29039EE-7FDA-4D4C-A134-0F5D03927D73}"/>
              </a:ext>
            </a:extLst>
          </p:cNvPr>
          <p:cNvSpPr/>
          <p:nvPr/>
        </p:nvSpPr>
        <p:spPr>
          <a:xfrm>
            <a:off x="184864" y="925397"/>
            <a:ext cx="3840480" cy="2592102"/>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TextBox 2">
            <a:extLst>
              <a:ext uri="{FF2B5EF4-FFF2-40B4-BE49-F238E27FC236}">
                <a16:creationId xmlns:a16="http://schemas.microsoft.com/office/drawing/2014/main" id="{10C58169-D2D7-4336-8CD8-5882C6D86D48}"/>
              </a:ext>
            </a:extLst>
          </p:cNvPr>
          <p:cNvSpPr txBox="1"/>
          <p:nvPr/>
        </p:nvSpPr>
        <p:spPr>
          <a:xfrm>
            <a:off x="1362573" y="1020848"/>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Arial Narrow" panose="020B0606020202030204" pitchFamily="34" charset="0"/>
                <a:ea typeface="+mn-ea"/>
                <a:cs typeface="+mn-cs"/>
              </a:rPr>
              <a:t>Baseline</a:t>
            </a:r>
          </a:p>
        </p:txBody>
      </p:sp>
      <p:sp>
        <p:nvSpPr>
          <p:cNvPr id="4" name="TextBox 3">
            <a:extLst>
              <a:ext uri="{FF2B5EF4-FFF2-40B4-BE49-F238E27FC236}">
                <a16:creationId xmlns:a16="http://schemas.microsoft.com/office/drawing/2014/main" id="{36770685-231E-4356-B159-353F087C730C}"/>
              </a:ext>
            </a:extLst>
          </p:cNvPr>
          <p:cNvSpPr txBox="1"/>
          <p:nvPr/>
        </p:nvSpPr>
        <p:spPr>
          <a:xfrm>
            <a:off x="2213187" y="1022717"/>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5" name="TextBox 4">
            <a:extLst>
              <a:ext uri="{FF2B5EF4-FFF2-40B4-BE49-F238E27FC236}">
                <a16:creationId xmlns:a16="http://schemas.microsoft.com/office/drawing/2014/main" id="{1447A4A1-108E-456F-8322-849A946E9454}"/>
              </a:ext>
            </a:extLst>
          </p:cNvPr>
          <p:cNvSpPr txBox="1"/>
          <p:nvPr/>
        </p:nvSpPr>
        <p:spPr>
          <a:xfrm>
            <a:off x="3036500" y="1022717"/>
            <a:ext cx="952268"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 </a:t>
            </a:r>
            <a:r>
              <a:rPr kumimoji="0" lang="en-US" sz="1100" b="0" i="0" u="none" strike="noStrike" kern="1200" cap="none" spc="-50" normalizeH="0" baseline="0" noProof="0" dirty="0">
                <a:ln>
                  <a:noFill/>
                </a:ln>
                <a:solidFill>
                  <a:srgbClr val="788287"/>
                </a:solidFill>
                <a:effectLst/>
                <a:uLnTx/>
                <a:uFillTx/>
                <a:latin typeface="Franklin Gothic Book"/>
                <a:ea typeface="+mn-ea"/>
                <a:cs typeface="+mn-cs"/>
              </a:rPr>
              <a:t>annualized</a:t>
            </a:r>
          </a:p>
        </p:txBody>
      </p:sp>
      <p:sp>
        <p:nvSpPr>
          <p:cNvPr id="7" name="TextBox 6">
            <a:extLst>
              <a:ext uri="{FF2B5EF4-FFF2-40B4-BE49-F238E27FC236}">
                <a16:creationId xmlns:a16="http://schemas.microsoft.com/office/drawing/2014/main" id="{B0C08493-8375-44A1-A859-249571C5A834}"/>
              </a:ext>
            </a:extLst>
          </p:cNvPr>
          <p:cNvSpPr txBox="1"/>
          <p:nvPr/>
        </p:nvSpPr>
        <p:spPr>
          <a:xfrm>
            <a:off x="184864" y="964748"/>
            <a:ext cx="1167503"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003359"/>
                </a:solidFill>
                <a:effectLst/>
                <a:uLnTx/>
                <a:uFillTx/>
                <a:latin typeface="Franklin Gothic Book"/>
                <a:ea typeface="+mn-ea"/>
                <a:cs typeface="+mn-cs"/>
              </a:rPr>
              <a:t>PCS</a:t>
            </a:r>
            <a:r>
              <a:rPr kumimoji="0" lang="en-US" sz="1800" b="1" i="0" u="none" strike="noStrike" kern="1200" cap="none" spc="0" normalizeH="0" baseline="0" noProof="0" dirty="0">
                <a:ln>
                  <a:noFill/>
                </a:ln>
                <a:solidFill>
                  <a:srgbClr val="003359"/>
                </a:solidFill>
                <a:effectLst/>
                <a:uLnTx/>
                <a:uFillTx/>
                <a:latin typeface="Franklin Gothic Book"/>
                <a:ea typeface="+mn-ea"/>
                <a:cs typeface="+mn-cs"/>
              </a:rPr>
              <a:t> Retention</a:t>
            </a:r>
          </a:p>
        </p:txBody>
      </p:sp>
      <p:sp>
        <p:nvSpPr>
          <p:cNvPr id="8" name="TextBox 7">
            <a:extLst>
              <a:ext uri="{FF2B5EF4-FFF2-40B4-BE49-F238E27FC236}">
                <a16:creationId xmlns:a16="http://schemas.microsoft.com/office/drawing/2014/main" id="{FC542D7D-9B84-4A01-91D3-89B211CC317E}"/>
              </a:ext>
            </a:extLst>
          </p:cNvPr>
          <p:cNvSpPr txBox="1"/>
          <p:nvPr/>
        </p:nvSpPr>
        <p:spPr>
          <a:xfrm>
            <a:off x="3039794" y="1457804"/>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67.8%</a:t>
            </a:r>
          </a:p>
        </p:txBody>
      </p:sp>
      <p:sp>
        <p:nvSpPr>
          <p:cNvPr id="9" name="TextBox 8">
            <a:extLst>
              <a:ext uri="{FF2B5EF4-FFF2-40B4-BE49-F238E27FC236}">
                <a16:creationId xmlns:a16="http://schemas.microsoft.com/office/drawing/2014/main" id="{4FADC839-B511-4A92-8BCE-BB9D785D8A31}"/>
              </a:ext>
            </a:extLst>
          </p:cNvPr>
          <p:cNvSpPr txBox="1"/>
          <p:nvPr/>
        </p:nvSpPr>
        <p:spPr>
          <a:xfrm>
            <a:off x="1362573" y="1457804"/>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83.4%</a:t>
            </a:r>
          </a:p>
        </p:txBody>
      </p:sp>
      <p:sp>
        <p:nvSpPr>
          <p:cNvPr id="10" name="TextBox 9">
            <a:extLst>
              <a:ext uri="{FF2B5EF4-FFF2-40B4-BE49-F238E27FC236}">
                <a16:creationId xmlns:a16="http://schemas.microsoft.com/office/drawing/2014/main" id="{AEC5A2B8-ACEF-4869-B434-FF6C091397C0}"/>
              </a:ext>
            </a:extLst>
          </p:cNvPr>
          <p:cNvSpPr txBox="1"/>
          <p:nvPr/>
        </p:nvSpPr>
        <p:spPr>
          <a:xfrm>
            <a:off x="2213187" y="1457804"/>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 87.0%</a:t>
            </a:r>
          </a:p>
        </p:txBody>
      </p:sp>
      <p:cxnSp>
        <p:nvCxnSpPr>
          <p:cNvPr id="11" name="Straight Connector 10">
            <a:extLst>
              <a:ext uri="{FF2B5EF4-FFF2-40B4-BE49-F238E27FC236}">
                <a16:creationId xmlns:a16="http://schemas.microsoft.com/office/drawing/2014/main" id="{4E004E8B-2AC1-4C05-A420-997698C0BB39}"/>
              </a:ext>
            </a:extLst>
          </p:cNvPr>
          <p:cNvCxnSpPr>
            <a:cxnSpLocks/>
          </p:cNvCxnSpPr>
          <p:nvPr/>
        </p:nvCxnSpPr>
        <p:spPr>
          <a:xfrm>
            <a:off x="1362573" y="1455860"/>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E6C6CB8-51EC-4B1F-9711-878ECF10CEF2}"/>
              </a:ext>
            </a:extLst>
          </p:cNvPr>
          <p:cNvCxnSpPr>
            <a:cxnSpLocks/>
          </p:cNvCxnSpPr>
          <p:nvPr/>
        </p:nvCxnSpPr>
        <p:spPr>
          <a:xfrm>
            <a:off x="2199443" y="1012661"/>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801805-6F96-4C62-BF5B-829BA8C1B0C8}"/>
              </a:ext>
            </a:extLst>
          </p:cNvPr>
          <p:cNvCxnSpPr>
            <a:cxnSpLocks/>
          </p:cNvCxnSpPr>
          <p:nvPr/>
        </p:nvCxnSpPr>
        <p:spPr>
          <a:xfrm>
            <a:off x="3039795" y="1012661"/>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7C5829E-4F9F-4BD4-B51C-33ADBAF1C7C0}"/>
              </a:ext>
            </a:extLst>
          </p:cNvPr>
          <p:cNvSpPr txBox="1"/>
          <p:nvPr/>
        </p:nvSpPr>
        <p:spPr>
          <a:xfrm>
            <a:off x="428608" y="2243824"/>
            <a:ext cx="1042634" cy="183052"/>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A5ACAF"/>
                </a:solidFill>
                <a:effectLst/>
                <a:uLnTx/>
                <a:uFillTx/>
                <a:latin typeface="Franklin Gothic Book"/>
                <a:ea typeface="+mn-ea"/>
                <a:cs typeface="+mn-cs"/>
              </a:rPr>
              <a:t>24-month trend</a:t>
            </a:r>
            <a:endParaRPr kumimoji="0" lang="en-US" sz="11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16" name="TextBox 15">
            <a:extLst>
              <a:ext uri="{FF2B5EF4-FFF2-40B4-BE49-F238E27FC236}">
                <a16:creationId xmlns:a16="http://schemas.microsoft.com/office/drawing/2014/main" id="{A24E745D-3280-4AE7-B0F5-2335B2A775E0}"/>
              </a:ext>
            </a:extLst>
          </p:cNvPr>
          <p:cNvSpPr txBox="1"/>
          <p:nvPr/>
        </p:nvSpPr>
        <p:spPr>
          <a:xfrm>
            <a:off x="1073435" y="1901983"/>
            <a:ext cx="295190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 staff retained – all positions, FTE-based</a:t>
            </a:r>
          </a:p>
        </p:txBody>
      </p:sp>
      <p:sp>
        <p:nvSpPr>
          <p:cNvPr id="36" name="Down Arrow 35"/>
          <p:cNvSpPr/>
          <p:nvPr/>
        </p:nvSpPr>
        <p:spPr>
          <a:xfrm flipV="1">
            <a:off x="3712650" y="2271817"/>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94" name="Picture 93">
            <a:extLst>
              <a:ext uri="{FF2B5EF4-FFF2-40B4-BE49-F238E27FC236}">
                <a16:creationId xmlns:a16="http://schemas.microsoft.com/office/drawing/2014/main" id="{523288C2-7222-4C70-A13D-565EB13A3899}"/>
              </a:ext>
            </a:extLst>
          </p:cNvPr>
          <p:cNvPicPr>
            <a:picLocks/>
          </p:cNvPicPr>
          <p:nvPr/>
        </p:nvPicPr>
        <p:blipFill>
          <a:blip r:embed="rId3"/>
          <a:stretch>
            <a:fillRect/>
          </a:stretch>
        </p:blipFill>
        <p:spPr>
          <a:xfrm>
            <a:off x="606736" y="1786069"/>
            <a:ext cx="354696" cy="354696"/>
          </a:xfrm>
          <a:prstGeom prst="rect">
            <a:avLst/>
          </a:prstGeom>
        </p:spPr>
      </p:pic>
      <p:pic>
        <p:nvPicPr>
          <p:cNvPr id="105" name="Picture 104">
            <a:extLst>
              <a:ext uri="{FF2B5EF4-FFF2-40B4-BE49-F238E27FC236}">
                <a16:creationId xmlns:a16="http://schemas.microsoft.com/office/drawing/2014/main" id="{E24DE061-F53E-498F-A5B2-DDBBA4FDA945}"/>
              </a:ext>
            </a:extLst>
          </p:cNvPr>
          <p:cNvPicPr>
            <a:picLocks/>
          </p:cNvPicPr>
          <p:nvPr/>
        </p:nvPicPr>
        <p:blipFill>
          <a:blip r:embed="rId4"/>
          <a:stretch>
            <a:fillRect/>
          </a:stretch>
        </p:blipFill>
        <p:spPr>
          <a:xfrm>
            <a:off x="541132" y="1394156"/>
            <a:ext cx="465260" cy="465260"/>
          </a:xfrm>
          <a:prstGeom prst="rect">
            <a:avLst/>
          </a:prstGeom>
        </p:spPr>
      </p:pic>
      <p:pic>
        <p:nvPicPr>
          <p:cNvPr id="106" name="Picture 105">
            <a:extLst>
              <a:ext uri="{FF2B5EF4-FFF2-40B4-BE49-F238E27FC236}">
                <a16:creationId xmlns:a16="http://schemas.microsoft.com/office/drawing/2014/main" id="{7840B446-AD12-4693-9A1B-982A6383FE70}"/>
              </a:ext>
            </a:extLst>
          </p:cNvPr>
          <p:cNvPicPr>
            <a:picLocks/>
          </p:cNvPicPr>
          <p:nvPr/>
        </p:nvPicPr>
        <p:blipFill>
          <a:blip r:embed="rId5"/>
          <a:stretch>
            <a:fillRect/>
          </a:stretch>
        </p:blipFill>
        <p:spPr>
          <a:xfrm>
            <a:off x="589236" y="4271483"/>
            <a:ext cx="508778" cy="529303"/>
          </a:xfrm>
          <a:prstGeom prst="rect">
            <a:avLst/>
          </a:prstGeom>
        </p:spPr>
      </p:pic>
      <p:pic>
        <p:nvPicPr>
          <p:cNvPr id="109" name="Picture 108">
            <a:extLst>
              <a:ext uri="{FF2B5EF4-FFF2-40B4-BE49-F238E27FC236}">
                <a16:creationId xmlns:a16="http://schemas.microsoft.com/office/drawing/2014/main" id="{829AE32A-F48F-4F71-A875-A63567E18A25}"/>
              </a:ext>
            </a:extLst>
          </p:cNvPr>
          <p:cNvPicPr>
            <a:picLocks/>
          </p:cNvPicPr>
          <p:nvPr/>
        </p:nvPicPr>
        <p:blipFill>
          <a:blip r:embed="rId6"/>
          <a:stretch>
            <a:fillRect/>
          </a:stretch>
        </p:blipFill>
        <p:spPr>
          <a:xfrm>
            <a:off x="655123" y="4108994"/>
            <a:ext cx="366444" cy="338909"/>
          </a:xfrm>
          <a:prstGeom prst="rect">
            <a:avLst/>
          </a:prstGeom>
        </p:spPr>
      </p:pic>
      <p:pic>
        <p:nvPicPr>
          <p:cNvPr id="112" name="Picture 111">
            <a:extLst>
              <a:ext uri="{FF2B5EF4-FFF2-40B4-BE49-F238E27FC236}">
                <a16:creationId xmlns:a16="http://schemas.microsoft.com/office/drawing/2014/main" id="{78D8B59A-7098-4239-AFA0-86EFDD2D0D74}"/>
              </a:ext>
            </a:extLst>
          </p:cNvPr>
          <p:cNvPicPr>
            <a:picLocks/>
          </p:cNvPicPr>
          <p:nvPr/>
        </p:nvPicPr>
        <p:blipFill>
          <a:blip r:embed="rId7"/>
          <a:stretch>
            <a:fillRect/>
          </a:stretch>
        </p:blipFill>
        <p:spPr>
          <a:xfrm rot="1581497">
            <a:off x="342754" y="4270221"/>
            <a:ext cx="400257" cy="400257"/>
          </a:xfrm>
          <a:prstGeom prst="rect">
            <a:avLst/>
          </a:prstGeom>
        </p:spPr>
      </p:pic>
      <p:pic>
        <p:nvPicPr>
          <p:cNvPr id="113" name="Picture 112">
            <a:extLst>
              <a:ext uri="{FF2B5EF4-FFF2-40B4-BE49-F238E27FC236}">
                <a16:creationId xmlns:a16="http://schemas.microsoft.com/office/drawing/2014/main" id="{8815BFB2-5BDF-48D0-AE7B-C8C1207D9F19}"/>
              </a:ext>
            </a:extLst>
          </p:cNvPr>
          <p:cNvPicPr>
            <a:picLocks/>
          </p:cNvPicPr>
          <p:nvPr/>
        </p:nvPicPr>
        <p:blipFill>
          <a:blip r:embed="rId8"/>
          <a:stretch>
            <a:fillRect/>
          </a:stretch>
        </p:blipFill>
        <p:spPr>
          <a:xfrm>
            <a:off x="4421737" y="1440599"/>
            <a:ext cx="704135" cy="704135"/>
          </a:xfrm>
          <a:prstGeom prst="rect">
            <a:avLst/>
          </a:prstGeom>
        </p:spPr>
      </p:pic>
      <p:pic>
        <p:nvPicPr>
          <p:cNvPr id="115" name="Picture 114">
            <a:extLst>
              <a:ext uri="{FF2B5EF4-FFF2-40B4-BE49-F238E27FC236}">
                <a16:creationId xmlns:a16="http://schemas.microsoft.com/office/drawing/2014/main" id="{7CD8475C-6493-48BB-AEAA-6863B86793C2}"/>
              </a:ext>
            </a:extLst>
          </p:cNvPr>
          <p:cNvPicPr>
            <a:picLocks/>
          </p:cNvPicPr>
          <p:nvPr/>
        </p:nvPicPr>
        <p:blipFill>
          <a:blip r:embed="rId9"/>
          <a:stretch>
            <a:fillRect/>
          </a:stretch>
        </p:blipFill>
        <p:spPr>
          <a:xfrm>
            <a:off x="8617849" y="1476650"/>
            <a:ext cx="246114" cy="246114"/>
          </a:xfrm>
          <a:prstGeom prst="rect">
            <a:avLst/>
          </a:prstGeom>
        </p:spPr>
      </p:pic>
      <p:pic>
        <p:nvPicPr>
          <p:cNvPr id="116" name="Picture 115">
            <a:extLst>
              <a:ext uri="{FF2B5EF4-FFF2-40B4-BE49-F238E27FC236}">
                <a16:creationId xmlns:a16="http://schemas.microsoft.com/office/drawing/2014/main" id="{BBE1B546-D12D-46CB-BDDE-9E2601600E98}"/>
              </a:ext>
            </a:extLst>
          </p:cNvPr>
          <p:cNvPicPr>
            <a:picLocks/>
          </p:cNvPicPr>
          <p:nvPr/>
        </p:nvPicPr>
        <p:blipFill>
          <a:blip r:embed="rId10"/>
          <a:stretch>
            <a:fillRect/>
          </a:stretch>
        </p:blipFill>
        <p:spPr>
          <a:xfrm>
            <a:off x="8471766" y="1633541"/>
            <a:ext cx="536884" cy="536884"/>
          </a:xfrm>
          <a:prstGeom prst="rect">
            <a:avLst/>
          </a:prstGeom>
        </p:spPr>
      </p:pic>
      <p:grpSp>
        <p:nvGrpSpPr>
          <p:cNvPr id="17" name="Group 16">
            <a:extLst>
              <a:ext uri="{FF2B5EF4-FFF2-40B4-BE49-F238E27FC236}">
                <a16:creationId xmlns:a16="http://schemas.microsoft.com/office/drawing/2014/main" id="{19A239E5-D1BB-4E6A-8815-DFE9FED33EBF}"/>
              </a:ext>
            </a:extLst>
          </p:cNvPr>
          <p:cNvGrpSpPr/>
          <p:nvPr/>
        </p:nvGrpSpPr>
        <p:grpSpPr>
          <a:xfrm>
            <a:off x="4167033" y="3640413"/>
            <a:ext cx="7823722" cy="2592102"/>
            <a:chOff x="4167033" y="3640413"/>
            <a:chExt cx="7823722" cy="2592102"/>
          </a:xfrm>
        </p:grpSpPr>
        <p:sp>
          <p:nvSpPr>
            <p:cNvPr id="77" name="Rectangle 76">
              <a:extLst>
                <a:ext uri="{FF2B5EF4-FFF2-40B4-BE49-F238E27FC236}">
                  <a16:creationId xmlns:a16="http://schemas.microsoft.com/office/drawing/2014/main" id="{F29039EE-7FDA-4D4C-A134-0F5D03927D73}"/>
                </a:ext>
              </a:extLst>
            </p:cNvPr>
            <p:cNvSpPr/>
            <p:nvPr/>
          </p:nvSpPr>
          <p:spPr>
            <a:xfrm>
              <a:off x="4167033" y="3640413"/>
              <a:ext cx="7823722" cy="2592102"/>
            </a:xfrm>
            <a:prstGeom prst="rect">
              <a:avLst/>
            </a:prstGeom>
            <a:solidFill>
              <a:srgbClr val="DBDEDF"/>
            </a:solidFill>
            <a:ln w="635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8" name="TextBox 77">
              <a:extLst>
                <a:ext uri="{FF2B5EF4-FFF2-40B4-BE49-F238E27FC236}">
                  <a16:creationId xmlns:a16="http://schemas.microsoft.com/office/drawing/2014/main" id="{10C58169-D2D7-4336-8CD8-5882C6D86D48}"/>
                </a:ext>
              </a:extLst>
            </p:cNvPr>
            <p:cNvSpPr txBox="1"/>
            <p:nvPr/>
          </p:nvSpPr>
          <p:spPr>
            <a:xfrm>
              <a:off x="5356934" y="3735864"/>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Arial Narrow" panose="020B0606020202030204" pitchFamily="34" charset="0"/>
                  <a:ea typeface="+mn-ea"/>
                  <a:cs typeface="+mn-cs"/>
                </a:rPr>
                <a:t>Baseline</a:t>
              </a:r>
            </a:p>
          </p:txBody>
        </p:sp>
        <p:sp>
          <p:nvSpPr>
            <p:cNvPr id="79" name="TextBox 78">
              <a:extLst>
                <a:ext uri="{FF2B5EF4-FFF2-40B4-BE49-F238E27FC236}">
                  <a16:creationId xmlns:a16="http://schemas.microsoft.com/office/drawing/2014/main" id="{36770685-231E-4356-B159-353F087C730C}"/>
                </a:ext>
              </a:extLst>
            </p:cNvPr>
            <p:cNvSpPr txBox="1"/>
            <p:nvPr/>
          </p:nvSpPr>
          <p:spPr>
            <a:xfrm>
              <a:off x="6207548" y="3737733"/>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80" name="TextBox 79">
              <a:extLst>
                <a:ext uri="{FF2B5EF4-FFF2-40B4-BE49-F238E27FC236}">
                  <a16:creationId xmlns:a16="http://schemas.microsoft.com/office/drawing/2014/main" id="{1447A4A1-108E-456F-8322-849A946E9454}"/>
                </a:ext>
              </a:extLst>
            </p:cNvPr>
            <p:cNvSpPr txBox="1"/>
            <p:nvPr/>
          </p:nvSpPr>
          <p:spPr>
            <a:xfrm>
              <a:off x="7030861" y="3737733"/>
              <a:ext cx="952268"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81" name="TextBox 80">
              <a:extLst>
                <a:ext uri="{FF2B5EF4-FFF2-40B4-BE49-F238E27FC236}">
                  <a16:creationId xmlns:a16="http://schemas.microsoft.com/office/drawing/2014/main" id="{B0C08493-8375-44A1-A859-249571C5A834}"/>
                </a:ext>
              </a:extLst>
            </p:cNvPr>
            <p:cNvSpPr txBox="1"/>
            <p:nvPr/>
          </p:nvSpPr>
          <p:spPr>
            <a:xfrm>
              <a:off x="4167033" y="3679764"/>
              <a:ext cx="1167503"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59"/>
                  </a:solidFill>
                  <a:effectLst/>
                  <a:uLnTx/>
                  <a:uFillTx/>
                  <a:latin typeface="Franklin Gothic Book"/>
                  <a:ea typeface="+mn-ea"/>
                  <a:cs typeface="+mn-cs"/>
                </a:rPr>
                <a:t>PCS RN New Hires</a:t>
              </a:r>
            </a:p>
          </p:txBody>
        </p:sp>
        <p:sp>
          <p:nvSpPr>
            <p:cNvPr id="82" name="TextBox 81">
              <a:extLst>
                <a:ext uri="{FF2B5EF4-FFF2-40B4-BE49-F238E27FC236}">
                  <a16:creationId xmlns:a16="http://schemas.microsoft.com/office/drawing/2014/main" id="{FC542D7D-9B84-4A01-91D3-89B211CC317E}"/>
                </a:ext>
              </a:extLst>
            </p:cNvPr>
            <p:cNvSpPr txBox="1"/>
            <p:nvPr/>
          </p:nvSpPr>
          <p:spPr>
            <a:xfrm>
              <a:off x="7034155" y="4172820"/>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9900"/>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69.6</a:t>
              </a:r>
            </a:p>
          </p:txBody>
        </p:sp>
        <p:sp>
          <p:nvSpPr>
            <p:cNvPr id="83" name="TextBox 82">
              <a:extLst>
                <a:ext uri="{FF2B5EF4-FFF2-40B4-BE49-F238E27FC236}">
                  <a16:creationId xmlns:a16="http://schemas.microsoft.com/office/drawing/2014/main" id="{4FADC839-B511-4A92-8BCE-BB9D785D8A31}"/>
                </a:ext>
              </a:extLst>
            </p:cNvPr>
            <p:cNvSpPr txBox="1"/>
            <p:nvPr/>
          </p:nvSpPr>
          <p:spPr>
            <a:xfrm>
              <a:off x="5356934" y="4172820"/>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347.5</a:t>
              </a:r>
            </a:p>
          </p:txBody>
        </p:sp>
        <p:sp>
          <p:nvSpPr>
            <p:cNvPr id="84" name="TextBox 83">
              <a:extLst>
                <a:ext uri="{FF2B5EF4-FFF2-40B4-BE49-F238E27FC236}">
                  <a16:creationId xmlns:a16="http://schemas.microsoft.com/office/drawing/2014/main" id="{AEC5A2B8-ACEF-4869-B434-FF6C091397C0}"/>
                </a:ext>
              </a:extLst>
            </p:cNvPr>
            <p:cNvSpPr txBox="1"/>
            <p:nvPr/>
          </p:nvSpPr>
          <p:spPr>
            <a:xfrm>
              <a:off x="6207548" y="4172820"/>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 260.9</a:t>
              </a:r>
            </a:p>
          </p:txBody>
        </p:sp>
        <p:cxnSp>
          <p:nvCxnSpPr>
            <p:cNvPr id="85" name="Straight Connector 84">
              <a:extLst>
                <a:ext uri="{FF2B5EF4-FFF2-40B4-BE49-F238E27FC236}">
                  <a16:creationId xmlns:a16="http://schemas.microsoft.com/office/drawing/2014/main" id="{4E004E8B-2AC1-4C05-A420-997698C0BB39}"/>
                </a:ext>
              </a:extLst>
            </p:cNvPr>
            <p:cNvCxnSpPr>
              <a:cxnSpLocks/>
            </p:cNvCxnSpPr>
            <p:nvPr/>
          </p:nvCxnSpPr>
          <p:spPr>
            <a:xfrm>
              <a:off x="5356934" y="4170876"/>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E6C6CB8-51EC-4B1F-9711-878ECF10CEF2}"/>
                </a:ext>
              </a:extLst>
            </p:cNvPr>
            <p:cNvCxnSpPr>
              <a:cxnSpLocks/>
            </p:cNvCxnSpPr>
            <p:nvPr/>
          </p:nvCxnSpPr>
          <p:spPr>
            <a:xfrm>
              <a:off x="6193804" y="3727677"/>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F801805-6F96-4C62-BF5B-829BA8C1B0C8}"/>
                </a:ext>
              </a:extLst>
            </p:cNvPr>
            <p:cNvCxnSpPr>
              <a:cxnSpLocks/>
            </p:cNvCxnSpPr>
            <p:nvPr/>
          </p:nvCxnSpPr>
          <p:spPr>
            <a:xfrm>
              <a:off x="7034156" y="3727677"/>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B7C5829E-4F9F-4BD4-B51C-33ADBAF1C7C0}"/>
                </a:ext>
              </a:extLst>
            </p:cNvPr>
            <p:cNvSpPr txBox="1"/>
            <p:nvPr/>
          </p:nvSpPr>
          <p:spPr>
            <a:xfrm>
              <a:off x="8205621" y="3721655"/>
              <a:ext cx="1042634" cy="377531"/>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A5ACAF"/>
                  </a:solidFill>
                  <a:effectLst/>
                  <a:uLnTx/>
                  <a:uFillTx/>
                  <a:latin typeface="Franklin Gothic Book"/>
                  <a:ea typeface="+mn-ea"/>
                  <a:cs typeface="+mn-cs"/>
                </a:rPr>
                <a:t>24-month trend</a:t>
              </a:r>
              <a:endParaRPr kumimoji="0" lang="en-US" sz="11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90" name="TextBox 89">
              <a:extLst>
                <a:ext uri="{FF2B5EF4-FFF2-40B4-BE49-F238E27FC236}">
                  <a16:creationId xmlns:a16="http://schemas.microsoft.com/office/drawing/2014/main" id="{A24E745D-3280-4AE7-B0F5-2335B2A775E0}"/>
                </a:ext>
              </a:extLst>
            </p:cNvPr>
            <p:cNvSpPr txBox="1"/>
            <p:nvPr/>
          </p:nvSpPr>
          <p:spPr>
            <a:xfrm>
              <a:off x="5055604" y="4616999"/>
              <a:ext cx="295190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PCS RN positions hired, FTE-based</a:t>
              </a:r>
            </a:p>
          </p:txBody>
        </p:sp>
        <p:sp>
          <p:nvSpPr>
            <p:cNvPr id="95" name="TextBox 94">
              <a:extLst>
                <a:ext uri="{FF2B5EF4-FFF2-40B4-BE49-F238E27FC236}">
                  <a16:creationId xmlns:a16="http://schemas.microsoft.com/office/drawing/2014/main" id="{10C58169-D2D7-4336-8CD8-5882C6D86D48}"/>
                </a:ext>
              </a:extLst>
            </p:cNvPr>
            <p:cNvSpPr txBox="1"/>
            <p:nvPr/>
          </p:nvSpPr>
          <p:spPr>
            <a:xfrm>
              <a:off x="5368277" y="5003314"/>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Arial Narrow" panose="020B0606020202030204" pitchFamily="34" charset="0"/>
                  <a:ea typeface="+mn-ea"/>
                  <a:cs typeface="+mn-cs"/>
                </a:rPr>
                <a:t>Baseline</a:t>
              </a:r>
            </a:p>
          </p:txBody>
        </p:sp>
        <p:sp>
          <p:nvSpPr>
            <p:cNvPr id="96" name="TextBox 95">
              <a:extLst>
                <a:ext uri="{FF2B5EF4-FFF2-40B4-BE49-F238E27FC236}">
                  <a16:creationId xmlns:a16="http://schemas.microsoft.com/office/drawing/2014/main" id="{36770685-231E-4356-B159-353F087C730C}"/>
                </a:ext>
              </a:extLst>
            </p:cNvPr>
            <p:cNvSpPr txBox="1"/>
            <p:nvPr/>
          </p:nvSpPr>
          <p:spPr>
            <a:xfrm>
              <a:off x="6218891" y="5005183"/>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97" name="TextBox 96">
              <a:extLst>
                <a:ext uri="{FF2B5EF4-FFF2-40B4-BE49-F238E27FC236}">
                  <a16:creationId xmlns:a16="http://schemas.microsoft.com/office/drawing/2014/main" id="{1447A4A1-108E-456F-8322-849A946E9454}"/>
                </a:ext>
              </a:extLst>
            </p:cNvPr>
            <p:cNvSpPr txBox="1"/>
            <p:nvPr/>
          </p:nvSpPr>
          <p:spPr>
            <a:xfrm>
              <a:off x="7042204" y="5005183"/>
              <a:ext cx="952268"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98" name="TextBox 97">
              <a:extLst>
                <a:ext uri="{FF2B5EF4-FFF2-40B4-BE49-F238E27FC236}">
                  <a16:creationId xmlns:a16="http://schemas.microsoft.com/office/drawing/2014/main" id="{B0C08493-8375-44A1-A859-249571C5A834}"/>
                </a:ext>
              </a:extLst>
            </p:cNvPr>
            <p:cNvSpPr txBox="1"/>
            <p:nvPr/>
          </p:nvSpPr>
          <p:spPr>
            <a:xfrm>
              <a:off x="4190568" y="4947214"/>
              <a:ext cx="1167503"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59"/>
                  </a:solidFill>
                  <a:effectLst/>
                  <a:uLnTx/>
                  <a:uFillTx/>
                  <a:latin typeface="Franklin Gothic Book"/>
                  <a:ea typeface="+mn-ea"/>
                  <a:cs typeface="+mn-cs"/>
                </a:rPr>
                <a:t>Grad RN New Hires</a:t>
              </a:r>
            </a:p>
          </p:txBody>
        </p:sp>
        <p:sp>
          <p:nvSpPr>
            <p:cNvPr id="99" name="TextBox 98">
              <a:extLst>
                <a:ext uri="{FF2B5EF4-FFF2-40B4-BE49-F238E27FC236}">
                  <a16:creationId xmlns:a16="http://schemas.microsoft.com/office/drawing/2014/main" id="{FC542D7D-9B84-4A01-91D3-89B211CC317E}"/>
                </a:ext>
              </a:extLst>
            </p:cNvPr>
            <p:cNvSpPr txBox="1"/>
            <p:nvPr/>
          </p:nvSpPr>
          <p:spPr>
            <a:xfrm>
              <a:off x="7045498" y="5440270"/>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9900"/>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49.7</a:t>
              </a:r>
            </a:p>
          </p:txBody>
        </p:sp>
        <p:sp>
          <p:nvSpPr>
            <p:cNvPr id="100" name="TextBox 99">
              <a:extLst>
                <a:ext uri="{FF2B5EF4-FFF2-40B4-BE49-F238E27FC236}">
                  <a16:creationId xmlns:a16="http://schemas.microsoft.com/office/drawing/2014/main" id="{4FADC839-B511-4A92-8BCE-BB9D785D8A31}"/>
                </a:ext>
              </a:extLst>
            </p:cNvPr>
            <p:cNvSpPr txBox="1"/>
            <p:nvPr/>
          </p:nvSpPr>
          <p:spPr>
            <a:xfrm>
              <a:off x="5368277" y="5440270"/>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112.8</a:t>
              </a:r>
            </a:p>
          </p:txBody>
        </p:sp>
        <p:sp>
          <p:nvSpPr>
            <p:cNvPr id="101" name="TextBox 100">
              <a:extLst>
                <a:ext uri="{FF2B5EF4-FFF2-40B4-BE49-F238E27FC236}">
                  <a16:creationId xmlns:a16="http://schemas.microsoft.com/office/drawing/2014/main" id="{AEC5A2B8-ACEF-4869-B434-FF6C091397C0}"/>
                </a:ext>
              </a:extLst>
            </p:cNvPr>
            <p:cNvSpPr txBox="1"/>
            <p:nvPr/>
          </p:nvSpPr>
          <p:spPr>
            <a:xfrm>
              <a:off x="6218891" y="5440270"/>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 140.7</a:t>
              </a:r>
            </a:p>
          </p:txBody>
        </p:sp>
        <p:cxnSp>
          <p:nvCxnSpPr>
            <p:cNvPr id="102" name="Straight Connector 101">
              <a:extLst>
                <a:ext uri="{FF2B5EF4-FFF2-40B4-BE49-F238E27FC236}">
                  <a16:creationId xmlns:a16="http://schemas.microsoft.com/office/drawing/2014/main" id="{4E004E8B-2AC1-4C05-A420-997698C0BB39}"/>
                </a:ext>
              </a:extLst>
            </p:cNvPr>
            <p:cNvCxnSpPr>
              <a:cxnSpLocks/>
            </p:cNvCxnSpPr>
            <p:nvPr/>
          </p:nvCxnSpPr>
          <p:spPr>
            <a:xfrm>
              <a:off x="5368277" y="5438326"/>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E6C6CB8-51EC-4B1F-9711-878ECF10CEF2}"/>
                </a:ext>
              </a:extLst>
            </p:cNvPr>
            <p:cNvCxnSpPr>
              <a:cxnSpLocks/>
            </p:cNvCxnSpPr>
            <p:nvPr/>
          </p:nvCxnSpPr>
          <p:spPr>
            <a:xfrm>
              <a:off x="6205147" y="4995127"/>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F801805-6F96-4C62-BF5B-829BA8C1B0C8}"/>
                </a:ext>
              </a:extLst>
            </p:cNvPr>
            <p:cNvCxnSpPr>
              <a:cxnSpLocks/>
            </p:cNvCxnSpPr>
            <p:nvPr/>
          </p:nvCxnSpPr>
          <p:spPr>
            <a:xfrm>
              <a:off x="7045499" y="4995127"/>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A24E745D-3280-4AE7-B0F5-2335B2A775E0}"/>
                </a:ext>
              </a:extLst>
            </p:cNvPr>
            <p:cNvSpPr txBox="1"/>
            <p:nvPr/>
          </p:nvSpPr>
          <p:spPr>
            <a:xfrm>
              <a:off x="5079139" y="5884449"/>
              <a:ext cx="295190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Grad RN positions hired, FTE-based</a:t>
              </a:r>
            </a:p>
          </p:txBody>
        </p:sp>
        <p:sp>
          <p:nvSpPr>
            <p:cNvPr id="108" name="Down Arrow 107"/>
            <p:cNvSpPr/>
            <p:nvPr/>
          </p:nvSpPr>
          <p:spPr>
            <a:xfrm flipV="1">
              <a:off x="11631694" y="3913840"/>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17" name="Picture 116">
              <a:extLst>
                <a:ext uri="{FF2B5EF4-FFF2-40B4-BE49-F238E27FC236}">
                  <a16:creationId xmlns:a16="http://schemas.microsoft.com/office/drawing/2014/main" id="{498BDCD0-FA19-43C3-AF8E-19357EBE23A1}"/>
                </a:ext>
              </a:extLst>
            </p:cNvPr>
            <p:cNvPicPr>
              <a:picLocks/>
            </p:cNvPicPr>
            <p:nvPr/>
          </p:nvPicPr>
          <p:blipFill>
            <a:blip r:embed="rId11"/>
            <a:stretch>
              <a:fillRect/>
            </a:stretch>
          </p:blipFill>
          <p:spPr>
            <a:xfrm>
              <a:off x="4455369" y="5628289"/>
              <a:ext cx="590830" cy="590830"/>
            </a:xfrm>
            <a:prstGeom prst="rect">
              <a:avLst/>
            </a:prstGeom>
          </p:spPr>
        </p:pic>
        <p:pic>
          <p:nvPicPr>
            <p:cNvPr id="118" name="Picture 117">
              <a:extLst>
                <a:ext uri="{FF2B5EF4-FFF2-40B4-BE49-F238E27FC236}">
                  <a16:creationId xmlns:a16="http://schemas.microsoft.com/office/drawing/2014/main" id="{EF5C0736-EC35-452E-B82B-B7490043D87E}"/>
                </a:ext>
              </a:extLst>
            </p:cNvPr>
            <p:cNvPicPr>
              <a:picLocks/>
            </p:cNvPicPr>
            <p:nvPr/>
          </p:nvPicPr>
          <p:blipFill>
            <a:blip r:embed="rId9"/>
            <a:stretch>
              <a:fillRect/>
            </a:stretch>
          </p:blipFill>
          <p:spPr>
            <a:xfrm>
              <a:off x="4620639" y="5457697"/>
              <a:ext cx="246114" cy="246114"/>
            </a:xfrm>
            <a:prstGeom prst="rect">
              <a:avLst/>
            </a:prstGeom>
          </p:spPr>
        </p:pic>
        <p:grpSp>
          <p:nvGrpSpPr>
            <p:cNvPr id="125" name="Group 124">
              <a:extLst>
                <a:ext uri="{FF2B5EF4-FFF2-40B4-BE49-F238E27FC236}">
                  <a16:creationId xmlns:a16="http://schemas.microsoft.com/office/drawing/2014/main" id="{2CBA385F-35F6-4D0A-A910-28B9FE22C4D9}"/>
                </a:ext>
              </a:extLst>
            </p:cNvPr>
            <p:cNvGrpSpPr/>
            <p:nvPr/>
          </p:nvGrpSpPr>
          <p:grpSpPr>
            <a:xfrm>
              <a:off x="4464070" y="4394605"/>
              <a:ext cx="536884" cy="536884"/>
              <a:chOff x="4464070" y="4439485"/>
              <a:chExt cx="536884" cy="536884"/>
            </a:xfrm>
          </p:grpSpPr>
          <p:pic>
            <p:nvPicPr>
              <p:cNvPr id="119" name="Picture 118">
                <a:extLst>
                  <a:ext uri="{FF2B5EF4-FFF2-40B4-BE49-F238E27FC236}">
                    <a16:creationId xmlns:a16="http://schemas.microsoft.com/office/drawing/2014/main" id="{C740C267-4AD6-43F1-8805-C02D3D0F047D}"/>
                  </a:ext>
                </a:extLst>
              </p:cNvPr>
              <p:cNvPicPr>
                <a:picLocks/>
              </p:cNvPicPr>
              <p:nvPr/>
            </p:nvPicPr>
            <p:blipFill>
              <a:blip r:embed="rId10"/>
              <a:stretch>
                <a:fillRect/>
              </a:stretch>
            </p:blipFill>
            <p:spPr>
              <a:xfrm>
                <a:off x="4464070" y="4439485"/>
                <a:ext cx="536884" cy="536884"/>
              </a:xfrm>
              <a:prstGeom prst="rect">
                <a:avLst/>
              </a:prstGeom>
            </p:spPr>
          </p:pic>
          <p:pic>
            <p:nvPicPr>
              <p:cNvPr id="120" name="Picture 119">
                <a:extLst>
                  <a:ext uri="{FF2B5EF4-FFF2-40B4-BE49-F238E27FC236}">
                    <a16:creationId xmlns:a16="http://schemas.microsoft.com/office/drawing/2014/main" id="{D80FA6E1-15B6-49CF-BCF3-33391FBB12F2}"/>
                  </a:ext>
                </a:extLst>
              </p:cNvPr>
              <p:cNvPicPr>
                <a:picLocks/>
              </p:cNvPicPr>
              <p:nvPr/>
            </p:nvPicPr>
            <p:blipFill>
              <a:blip r:embed="rId6"/>
              <a:stretch>
                <a:fillRect/>
              </a:stretch>
            </p:blipFill>
            <p:spPr>
              <a:xfrm>
                <a:off x="4650003" y="4468930"/>
                <a:ext cx="165017" cy="152617"/>
              </a:xfrm>
              <a:prstGeom prst="rect">
                <a:avLst/>
              </a:prstGeom>
            </p:spPr>
          </p:pic>
          <p:pic>
            <p:nvPicPr>
              <p:cNvPr id="122" name="Picture 121">
                <a:extLst>
                  <a:ext uri="{FF2B5EF4-FFF2-40B4-BE49-F238E27FC236}">
                    <a16:creationId xmlns:a16="http://schemas.microsoft.com/office/drawing/2014/main" id="{7CA8352F-E5D0-44BA-A9D2-38E4FC87C3F9}"/>
                  </a:ext>
                </a:extLst>
              </p:cNvPr>
              <p:cNvPicPr>
                <a:picLocks/>
              </p:cNvPicPr>
              <p:nvPr/>
            </p:nvPicPr>
            <p:blipFill>
              <a:blip r:embed="rId6"/>
              <a:stretch>
                <a:fillRect/>
              </a:stretch>
            </p:blipFill>
            <p:spPr>
              <a:xfrm>
                <a:off x="4504845" y="4451858"/>
                <a:ext cx="165017" cy="152617"/>
              </a:xfrm>
              <a:prstGeom prst="rect">
                <a:avLst/>
              </a:prstGeom>
            </p:spPr>
          </p:pic>
          <p:pic>
            <p:nvPicPr>
              <p:cNvPr id="123" name="Picture 122">
                <a:extLst>
                  <a:ext uri="{FF2B5EF4-FFF2-40B4-BE49-F238E27FC236}">
                    <a16:creationId xmlns:a16="http://schemas.microsoft.com/office/drawing/2014/main" id="{60E35C06-1E91-4ACA-A653-D292F2F39AA1}"/>
                  </a:ext>
                </a:extLst>
              </p:cNvPr>
              <p:cNvPicPr>
                <a:picLocks/>
              </p:cNvPicPr>
              <p:nvPr/>
            </p:nvPicPr>
            <p:blipFill>
              <a:blip r:embed="rId6"/>
              <a:stretch>
                <a:fillRect/>
              </a:stretch>
            </p:blipFill>
            <p:spPr>
              <a:xfrm>
                <a:off x="4787870" y="4450605"/>
                <a:ext cx="165017" cy="152617"/>
              </a:xfrm>
              <a:prstGeom prst="rect">
                <a:avLst/>
              </a:prstGeom>
            </p:spPr>
          </p:pic>
        </p:grpSp>
        <p:pic>
          <p:nvPicPr>
            <p:cNvPr id="124" name="Picture 123">
              <a:extLst>
                <a:ext uri="{FF2B5EF4-FFF2-40B4-BE49-F238E27FC236}">
                  <a16:creationId xmlns:a16="http://schemas.microsoft.com/office/drawing/2014/main" id="{2299C405-80A4-452D-851C-5C2ACD22F431}"/>
                </a:ext>
              </a:extLst>
            </p:cNvPr>
            <p:cNvPicPr>
              <a:picLocks/>
            </p:cNvPicPr>
            <p:nvPr/>
          </p:nvPicPr>
          <p:blipFill>
            <a:blip r:embed="rId9"/>
            <a:stretch>
              <a:fillRect/>
            </a:stretch>
          </p:blipFill>
          <p:spPr>
            <a:xfrm>
              <a:off x="4613081" y="4180656"/>
              <a:ext cx="246114" cy="246114"/>
            </a:xfrm>
            <a:prstGeom prst="rect">
              <a:avLst/>
            </a:prstGeom>
          </p:spPr>
        </p:pic>
        <p:graphicFrame>
          <p:nvGraphicFramePr>
            <p:cNvPr id="88" name="Chart 87">
              <a:extLst>
                <a:ext uri="{FF2B5EF4-FFF2-40B4-BE49-F238E27FC236}">
                  <a16:creationId xmlns:a16="http://schemas.microsoft.com/office/drawing/2014/main" id="{E3CD7964-7AF2-4958-81B2-E7152AB46A3E}"/>
                </a:ext>
              </a:extLst>
            </p:cNvPr>
            <p:cNvGraphicFramePr/>
            <p:nvPr/>
          </p:nvGraphicFramePr>
          <p:xfrm>
            <a:off x="7994471" y="3727677"/>
            <a:ext cx="3878223" cy="2433771"/>
          </p:xfrm>
          <a:graphic>
            <a:graphicData uri="http://schemas.openxmlformats.org/drawingml/2006/chart">
              <c:chart xmlns:c="http://schemas.openxmlformats.org/drawingml/2006/chart" xmlns:r="http://schemas.openxmlformats.org/officeDocument/2006/relationships" r:id="rId12"/>
            </a:graphicData>
          </a:graphic>
        </p:graphicFrame>
      </p:grpSp>
      <p:sp>
        <p:nvSpPr>
          <p:cNvPr id="110" name="TextBox 109"/>
          <p:cNvSpPr txBox="1"/>
          <p:nvPr/>
        </p:nvSpPr>
        <p:spPr>
          <a:xfrm>
            <a:off x="10504859" y="6412166"/>
            <a:ext cx="155480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88287"/>
                </a:solidFill>
                <a:effectLst/>
                <a:uLnTx/>
                <a:uFillTx/>
                <a:latin typeface="Franklin Gothic Book"/>
                <a:ea typeface="+mn-ea"/>
                <a:cs typeface="+mn-cs"/>
              </a:rPr>
              <a:t>SEP 2021</a:t>
            </a:r>
          </a:p>
        </p:txBody>
      </p:sp>
      <p:graphicFrame>
        <p:nvGraphicFramePr>
          <p:cNvPr id="14" name="Chart 13">
            <a:extLst>
              <a:ext uri="{FF2B5EF4-FFF2-40B4-BE49-F238E27FC236}">
                <a16:creationId xmlns:a16="http://schemas.microsoft.com/office/drawing/2014/main" id="{E3CD7964-7AF2-4958-81B2-E7152AB46A3E}"/>
              </a:ext>
            </a:extLst>
          </p:cNvPr>
          <p:cNvGraphicFramePr/>
          <p:nvPr/>
        </p:nvGraphicFramePr>
        <p:xfrm>
          <a:off x="319304" y="2255237"/>
          <a:ext cx="3623518" cy="1206237"/>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48" name="Chart 47">
            <a:extLst>
              <a:ext uri="{FF2B5EF4-FFF2-40B4-BE49-F238E27FC236}">
                <a16:creationId xmlns:a16="http://schemas.microsoft.com/office/drawing/2014/main" id="{E3CD7964-7AF2-4958-81B2-E7152AB46A3E}"/>
              </a:ext>
            </a:extLst>
          </p:cNvPr>
          <p:cNvGraphicFramePr/>
          <p:nvPr/>
        </p:nvGraphicFramePr>
        <p:xfrm>
          <a:off x="4301473" y="2255237"/>
          <a:ext cx="3623518" cy="1206237"/>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64" name="Chart 63">
            <a:extLst>
              <a:ext uri="{FF2B5EF4-FFF2-40B4-BE49-F238E27FC236}">
                <a16:creationId xmlns:a16="http://schemas.microsoft.com/office/drawing/2014/main" id="{E3CD7964-7AF2-4958-81B2-E7152AB46A3E}"/>
              </a:ext>
            </a:extLst>
          </p:cNvPr>
          <p:cNvGraphicFramePr/>
          <p:nvPr/>
        </p:nvGraphicFramePr>
        <p:xfrm>
          <a:off x="8284715" y="2255237"/>
          <a:ext cx="3623518" cy="1206237"/>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30" name="Chart 29">
            <a:extLst>
              <a:ext uri="{FF2B5EF4-FFF2-40B4-BE49-F238E27FC236}">
                <a16:creationId xmlns:a16="http://schemas.microsoft.com/office/drawing/2014/main" id="{E3CD7964-7AF2-4958-81B2-E7152AB46A3E}"/>
              </a:ext>
            </a:extLst>
          </p:cNvPr>
          <p:cNvGraphicFramePr/>
          <p:nvPr/>
        </p:nvGraphicFramePr>
        <p:xfrm>
          <a:off x="319304" y="4955211"/>
          <a:ext cx="3623518" cy="1206237"/>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4222591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867FFE-45B8-417A-B511-DBC72541D580}"/>
              </a:ext>
            </a:extLst>
          </p:cNvPr>
          <p:cNvGrpSpPr/>
          <p:nvPr/>
        </p:nvGrpSpPr>
        <p:grpSpPr>
          <a:xfrm>
            <a:off x="9161436" y="925421"/>
            <a:ext cx="2785142" cy="1671837"/>
            <a:chOff x="9161436" y="925421"/>
            <a:chExt cx="2785142" cy="1671837"/>
          </a:xfrm>
        </p:grpSpPr>
        <p:sp>
          <p:nvSpPr>
            <p:cNvPr id="325" name="Background Grey Rectangle">
              <a:extLst>
                <a:ext uri="{FF2B5EF4-FFF2-40B4-BE49-F238E27FC236}">
                  <a16:creationId xmlns:a16="http://schemas.microsoft.com/office/drawing/2014/main" id="{F29039EE-7FDA-4D4C-A134-0F5D03927D73}"/>
                </a:ext>
              </a:extLst>
            </p:cNvPr>
            <p:cNvSpPr/>
            <p:nvPr/>
          </p:nvSpPr>
          <p:spPr>
            <a:xfrm>
              <a:off x="9161436" y="944472"/>
              <a:ext cx="2785142" cy="1652786"/>
            </a:xfrm>
            <a:prstGeom prst="rect">
              <a:avLst/>
            </a:prstGeom>
            <a:solidFill>
              <a:srgbClr val="DBDE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26" name="FY20 Baseline">
              <a:extLst>
                <a:ext uri="{FF2B5EF4-FFF2-40B4-BE49-F238E27FC236}">
                  <a16:creationId xmlns:a16="http://schemas.microsoft.com/office/drawing/2014/main" id="{10C58169-D2D7-4336-8CD8-5882C6D86D48}"/>
                </a:ext>
              </a:extLst>
            </p:cNvPr>
            <p:cNvSpPr txBox="1"/>
            <p:nvPr/>
          </p:nvSpPr>
          <p:spPr>
            <a:xfrm>
              <a:off x="9277716" y="1240460"/>
              <a:ext cx="850392"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FY21</a:t>
              </a:r>
              <a:endParaRPr kumimoji="0" lang="en-US" sz="1500" b="0" i="0" u="none" strike="noStrike" kern="1200" cap="none" spc="0" normalizeH="0" baseline="0" noProof="0" dirty="0">
                <a:ln>
                  <a:noFill/>
                </a:ln>
                <a:solidFill>
                  <a:srgbClr val="788287"/>
                </a:solidFill>
                <a:effectLst/>
                <a:uLnTx/>
                <a:uFillTx/>
                <a:latin typeface="Franklin Gothic Book"/>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327" name="FY21 Goal">
              <a:extLst>
                <a:ext uri="{FF2B5EF4-FFF2-40B4-BE49-F238E27FC236}">
                  <a16:creationId xmlns:a16="http://schemas.microsoft.com/office/drawing/2014/main" id="{36770685-231E-4356-B159-353F087C730C}"/>
                </a:ext>
              </a:extLst>
            </p:cNvPr>
            <p:cNvSpPr txBox="1"/>
            <p:nvPr/>
          </p:nvSpPr>
          <p:spPr>
            <a:xfrm>
              <a:off x="10124681" y="1240461"/>
              <a:ext cx="860665"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328" name="FY21 YTD">
              <a:extLst>
                <a:ext uri="{FF2B5EF4-FFF2-40B4-BE49-F238E27FC236}">
                  <a16:creationId xmlns:a16="http://schemas.microsoft.com/office/drawing/2014/main" id="{1447A4A1-108E-456F-8322-849A946E9454}"/>
                </a:ext>
              </a:extLst>
            </p:cNvPr>
            <p:cNvSpPr txBox="1"/>
            <p:nvPr/>
          </p:nvSpPr>
          <p:spPr>
            <a:xfrm>
              <a:off x="10985348" y="1240462"/>
              <a:ext cx="850460" cy="34810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788287"/>
                  </a:solidFill>
                  <a:effectLst/>
                  <a:uLnTx/>
                  <a:uFillTx/>
                  <a:latin typeface="Franklin Gothic Book"/>
                  <a:ea typeface="+mn-ea"/>
                  <a:cs typeface="+mn-cs"/>
                </a:rPr>
                <a:t>YTD</a:t>
              </a:r>
            </a:p>
          </p:txBody>
        </p:sp>
        <p:sp>
          <p:nvSpPr>
            <p:cNvPr id="329" name="Performance YTD">
              <a:extLst>
                <a:ext uri="{FF2B5EF4-FFF2-40B4-BE49-F238E27FC236}">
                  <a16:creationId xmlns:a16="http://schemas.microsoft.com/office/drawing/2014/main" id="{FC542D7D-9B84-4A01-91D3-89B211CC317E}"/>
                </a:ext>
              </a:extLst>
            </p:cNvPr>
            <p:cNvSpPr txBox="1"/>
            <p:nvPr/>
          </p:nvSpPr>
          <p:spPr>
            <a:xfrm>
              <a:off x="10966038" y="1527494"/>
              <a:ext cx="887276" cy="35472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35.9%</a:t>
              </a:r>
            </a:p>
          </p:txBody>
        </p:sp>
        <p:sp>
          <p:nvSpPr>
            <p:cNvPr id="330" name="Performance Previous Yr">
              <a:extLst>
                <a:ext uri="{FF2B5EF4-FFF2-40B4-BE49-F238E27FC236}">
                  <a16:creationId xmlns:a16="http://schemas.microsoft.com/office/drawing/2014/main" id="{4FADC839-B511-4A92-8BCE-BB9D785D8A31}"/>
                </a:ext>
              </a:extLst>
            </p:cNvPr>
            <p:cNvSpPr txBox="1"/>
            <p:nvPr/>
          </p:nvSpPr>
          <p:spPr>
            <a:xfrm>
              <a:off x="9277717" y="1529302"/>
              <a:ext cx="849432"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A5ACAF">
                      <a:lumMod val="50000"/>
                    </a:srgbClr>
                  </a:solidFill>
                  <a:effectLst/>
                  <a:uLnTx/>
                  <a:uFillTx/>
                  <a:latin typeface="Arial Narrow" panose="020B0606020202030204" pitchFamily="34" charset="0"/>
                  <a:ea typeface="+mn-ea"/>
                  <a:cs typeface="+mn-cs"/>
                </a:rPr>
                <a:t>43.2%</a:t>
              </a:r>
            </a:p>
          </p:txBody>
        </p:sp>
        <p:sp>
          <p:nvSpPr>
            <p:cNvPr id="331" name="Value Goal">
              <a:extLst>
                <a:ext uri="{FF2B5EF4-FFF2-40B4-BE49-F238E27FC236}">
                  <a16:creationId xmlns:a16="http://schemas.microsoft.com/office/drawing/2014/main" id="{AEC5A2B8-ACEF-4869-B434-FF6C091397C0}"/>
                </a:ext>
              </a:extLst>
            </p:cNvPr>
            <p:cNvSpPr txBox="1"/>
            <p:nvPr/>
          </p:nvSpPr>
          <p:spPr>
            <a:xfrm>
              <a:off x="10117380" y="1529302"/>
              <a:ext cx="882567"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6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48.4%</a:t>
              </a:r>
            </a:p>
          </p:txBody>
        </p:sp>
        <p:cxnSp>
          <p:nvCxnSpPr>
            <p:cNvPr id="332" name="Straight Connector 331">
              <a:extLst>
                <a:ext uri="{FF2B5EF4-FFF2-40B4-BE49-F238E27FC236}">
                  <a16:creationId xmlns:a16="http://schemas.microsoft.com/office/drawing/2014/main" id="{4E004E8B-2AC1-4C05-A420-997698C0BB39}"/>
                </a:ext>
              </a:extLst>
            </p:cNvPr>
            <p:cNvCxnSpPr>
              <a:cxnSpLocks/>
            </p:cNvCxnSpPr>
            <p:nvPr/>
          </p:nvCxnSpPr>
          <p:spPr>
            <a:xfrm>
              <a:off x="9315816" y="1582960"/>
              <a:ext cx="2468880" cy="0"/>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4E6C6CB8-51EC-4B1F-9711-878ECF10CEF2}"/>
                </a:ext>
              </a:extLst>
            </p:cNvPr>
            <p:cNvCxnSpPr>
              <a:cxnSpLocks/>
            </p:cNvCxnSpPr>
            <p:nvPr/>
          </p:nvCxnSpPr>
          <p:spPr>
            <a:xfrm>
              <a:off x="10131113" y="1270527"/>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CF801805-6F96-4C62-BF5B-829BA8C1B0C8}"/>
                </a:ext>
              </a:extLst>
            </p:cNvPr>
            <p:cNvCxnSpPr>
              <a:cxnSpLocks/>
            </p:cNvCxnSpPr>
            <p:nvPr/>
          </p:nvCxnSpPr>
          <p:spPr>
            <a:xfrm>
              <a:off x="10992647" y="1270527"/>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335" name="TextBox 334">
              <a:extLst>
                <a:ext uri="{FF2B5EF4-FFF2-40B4-BE49-F238E27FC236}">
                  <a16:creationId xmlns:a16="http://schemas.microsoft.com/office/drawing/2014/main" id="{4FADC839-B511-4A92-8BCE-BB9D785D8A31}"/>
                </a:ext>
              </a:extLst>
            </p:cNvPr>
            <p:cNvSpPr txBox="1"/>
            <p:nvPr/>
          </p:nvSpPr>
          <p:spPr>
            <a:xfrm>
              <a:off x="10970311" y="1864421"/>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1</a:t>
              </a:r>
              <a:r>
                <a:rPr kumimoji="0" lang="en-US" sz="1100" b="0" i="0" u="none" strike="noStrike" kern="1200" cap="none" spc="-40" normalizeH="0" baseline="30000" noProof="0" dirty="0">
                  <a:ln>
                    <a:noFill/>
                  </a:ln>
                  <a:solidFill>
                    <a:srgbClr val="003359"/>
                  </a:solidFill>
                  <a:effectLst/>
                  <a:uLnTx/>
                  <a:uFillTx/>
                  <a:latin typeface="Arial" panose="020B0604020202020204" pitchFamily="34" charset="0"/>
                  <a:ea typeface="+mn-ea"/>
                  <a:cs typeface="Arial" panose="020B0604020202020204" pitchFamily="34" charset="0"/>
                </a:rPr>
                <a:t>st</a:t>
              </a: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 </a:t>
              </a:r>
            </a:p>
          </p:txBody>
        </p:sp>
        <p:sp>
          <p:nvSpPr>
            <p:cNvPr id="337" name="TextBox 336"/>
            <p:cNvSpPr txBox="1"/>
            <p:nvPr/>
          </p:nvSpPr>
          <p:spPr>
            <a:xfrm>
              <a:off x="9165400" y="944472"/>
              <a:ext cx="2781178" cy="287280"/>
            </a:xfrm>
            <a:prstGeom prst="rect">
              <a:avLst/>
            </a:prstGeom>
            <a:solidFill>
              <a:schemeClr val="bg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dirty="0">
                  <a:ln>
                    <a:noFill/>
                  </a:ln>
                  <a:solidFill>
                    <a:prstClr val="white"/>
                  </a:solidFill>
                  <a:effectLst/>
                  <a:uLnTx/>
                  <a:uFillTx/>
                  <a:latin typeface="Franklin Gothic Book"/>
                  <a:ea typeface="+mn-ea"/>
                  <a:cs typeface="+mn-cs"/>
                </a:rPr>
                <a:t>Overall Rating ER Care – </a:t>
              </a:r>
              <a:r>
                <a:rPr kumimoji="0" lang="en-US" sz="1400" b="0" i="0" u="none" strike="noStrike" kern="1200" cap="none" spc="-30" normalizeH="0" baseline="0" noProof="0" dirty="0">
                  <a:ln>
                    <a:noFill/>
                  </a:ln>
                  <a:solidFill>
                    <a:srgbClr val="FFFF00"/>
                  </a:solidFill>
                  <a:effectLst/>
                  <a:uLnTx/>
                  <a:uFillTx/>
                  <a:latin typeface="Franklin Gothic Book"/>
                  <a:ea typeface="+mn-ea"/>
                  <a:cs typeface="+mn-cs"/>
                </a:rPr>
                <a:t>Adult ED</a:t>
              </a:r>
            </a:p>
          </p:txBody>
        </p:sp>
        <p:sp>
          <p:nvSpPr>
            <p:cNvPr id="338" name="TextBox 337"/>
            <p:cNvSpPr txBox="1"/>
            <p:nvPr/>
          </p:nvSpPr>
          <p:spPr>
            <a:xfrm>
              <a:off x="10999947" y="1815829"/>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339" name="TextBox 338"/>
            <p:cNvSpPr txBox="1"/>
            <p:nvPr/>
          </p:nvSpPr>
          <p:spPr>
            <a:xfrm>
              <a:off x="11392654" y="1815829"/>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sp>
          <p:nvSpPr>
            <p:cNvPr id="340" name="TextBox 339">
              <a:extLst>
                <a:ext uri="{FF2B5EF4-FFF2-40B4-BE49-F238E27FC236}">
                  <a16:creationId xmlns:a16="http://schemas.microsoft.com/office/drawing/2014/main" id="{4FADC839-B511-4A92-8BCE-BB9D785D8A31}"/>
                </a:ext>
              </a:extLst>
            </p:cNvPr>
            <p:cNvSpPr txBox="1"/>
            <p:nvPr/>
          </p:nvSpPr>
          <p:spPr>
            <a:xfrm>
              <a:off x="9257955" y="1856048"/>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1</a:t>
              </a:r>
              <a:r>
                <a:rPr kumimoji="0" lang="en-US" sz="1100" b="0" i="0" u="none" strike="noStrike" kern="1200" cap="none" spc="-40" normalizeH="0" baseline="3000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st</a:t>
              </a: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 </a:t>
              </a:r>
            </a:p>
          </p:txBody>
        </p:sp>
        <p:sp>
          <p:nvSpPr>
            <p:cNvPr id="341" name="TextBox 340">
              <a:extLst>
                <a:ext uri="{FF2B5EF4-FFF2-40B4-BE49-F238E27FC236}">
                  <a16:creationId xmlns:a16="http://schemas.microsoft.com/office/drawing/2014/main" id="{4FADC839-B511-4A92-8BCE-BB9D785D8A31}"/>
                </a:ext>
              </a:extLst>
            </p:cNvPr>
            <p:cNvSpPr txBox="1"/>
            <p:nvPr/>
          </p:nvSpPr>
          <p:spPr>
            <a:xfrm>
              <a:off x="9650662" y="1856048"/>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887 </a:t>
              </a:r>
            </a:p>
          </p:txBody>
        </p:sp>
        <p:sp>
          <p:nvSpPr>
            <p:cNvPr id="342" name="TextBox 341"/>
            <p:cNvSpPr txBox="1"/>
            <p:nvPr/>
          </p:nvSpPr>
          <p:spPr>
            <a:xfrm>
              <a:off x="9287591" y="1815829"/>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343" name="TextBox 342"/>
            <p:cNvSpPr txBox="1"/>
            <p:nvPr/>
          </p:nvSpPr>
          <p:spPr>
            <a:xfrm>
              <a:off x="9680298" y="1815829"/>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graphicFrame>
          <p:nvGraphicFramePr>
            <p:cNvPr id="344" name="Chart 343"/>
            <p:cNvGraphicFramePr/>
            <p:nvPr/>
          </p:nvGraphicFramePr>
          <p:xfrm>
            <a:off x="9232783" y="1983628"/>
            <a:ext cx="2651760" cy="572181"/>
          </p:xfrm>
          <a:graphic>
            <a:graphicData uri="http://schemas.openxmlformats.org/drawingml/2006/chart">
              <c:chart xmlns:c="http://schemas.openxmlformats.org/drawingml/2006/chart" xmlns:r="http://schemas.openxmlformats.org/officeDocument/2006/relationships" r:id="rId3"/>
            </a:graphicData>
          </a:graphic>
        </p:graphicFrame>
        <p:sp>
          <p:nvSpPr>
            <p:cNvPr id="345" name="Border">
              <a:extLst>
                <a:ext uri="{FF2B5EF4-FFF2-40B4-BE49-F238E27FC236}">
                  <a16:creationId xmlns:a16="http://schemas.microsoft.com/office/drawing/2014/main" id="{F29039EE-7FDA-4D4C-A134-0F5D03927D73}"/>
                </a:ext>
              </a:extLst>
            </p:cNvPr>
            <p:cNvSpPr/>
            <p:nvPr/>
          </p:nvSpPr>
          <p:spPr>
            <a:xfrm>
              <a:off x="9165402" y="925421"/>
              <a:ext cx="2781176" cy="1671837"/>
            </a:xfrm>
            <a:prstGeom prst="rect">
              <a:avLst/>
            </a:prstGeom>
            <a:no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46" name="Down Arrow 345"/>
            <p:cNvSpPr/>
            <p:nvPr/>
          </p:nvSpPr>
          <p:spPr>
            <a:xfrm flipV="1">
              <a:off x="11713435" y="2020824"/>
              <a:ext cx="202125" cy="187094"/>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36" name="TextBox 335">
              <a:extLst>
                <a:ext uri="{FF2B5EF4-FFF2-40B4-BE49-F238E27FC236}">
                  <a16:creationId xmlns:a16="http://schemas.microsoft.com/office/drawing/2014/main" id="{4FADC839-B511-4A92-8BCE-BB9D785D8A31}"/>
                </a:ext>
              </a:extLst>
            </p:cNvPr>
            <p:cNvSpPr txBox="1"/>
            <p:nvPr/>
          </p:nvSpPr>
          <p:spPr>
            <a:xfrm>
              <a:off x="11363018" y="1864421"/>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206</a:t>
              </a:r>
            </a:p>
          </p:txBody>
        </p:sp>
      </p:grpSp>
      <p:grpSp>
        <p:nvGrpSpPr>
          <p:cNvPr id="8" name="Group 7">
            <a:extLst>
              <a:ext uri="{FF2B5EF4-FFF2-40B4-BE49-F238E27FC236}">
                <a16:creationId xmlns:a16="http://schemas.microsoft.com/office/drawing/2014/main" id="{164136AE-7E52-40EA-9036-E57D67253655}"/>
              </a:ext>
            </a:extLst>
          </p:cNvPr>
          <p:cNvGrpSpPr/>
          <p:nvPr/>
        </p:nvGrpSpPr>
        <p:grpSpPr>
          <a:xfrm>
            <a:off x="6199632" y="4543756"/>
            <a:ext cx="2785142" cy="1671837"/>
            <a:chOff x="9157470" y="4543756"/>
            <a:chExt cx="2785142" cy="1671837"/>
          </a:xfrm>
        </p:grpSpPr>
        <p:sp>
          <p:nvSpPr>
            <p:cNvPr id="157" name="Background Grey Rectangle">
              <a:extLst>
                <a:ext uri="{FF2B5EF4-FFF2-40B4-BE49-F238E27FC236}">
                  <a16:creationId xmlns:a16="http://schemas.microsoft.com/office/drawing/2014/main" id="{3EF263D2-98B9-4293-9D9B-D98F94536AAA}"/>
                </a:ext>
              </a:extLst>
            </p:cNvPr>
            <p:cNvSpPr/>
            <p:nvPr/>
          </p:nvSpPr>
          <p:spPr>
            <a:xfrm>
              <a:off x="9157470" y="4562807"/>
              <a:ext cx="2785142" cy="1652786"/>
            </a:xfrm>
            <a:prstGeom prst="rect">
              <a:avLst/>
            </a:prstGeom>
            <a:solidFill>
              <a:srgbClr val="DBDE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58" name="FY20 Baseline">
              <a:extLst>
                <a:ext uri="{FF2B5EF4-FFF2-40B4-BE49-F238E27FC236}">
                  <a16:creationId xmlns:a16="http://schemas.microsoft.com/office/drawing/2014/main" id="{97FEEA2F-5753-44EA-9B42-81B69496F2C6}"/>
                </a:ext>
              </a:extLst>
            </p:cNvPr>
            <p:cNvSpPr txBox="1"/>
            <p:nvPr/>
          </p:nvSpPr>
          <p:spPr>
            <a:xfrm>
              <a:off x="9273750" y="4850086"/>
              <a:ext cx="850392"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159" name="FY21 Goal">
              <a:extLst>
                <a:ext uri="{FF2B5EF4-FFF2-40B4-BE49-F238E27FC236}">
                  <a16:creationId xmlns:a16="http://schemas.microsoft.com/office/drawing/2014/main" id="{C84085C9-E9AE-4533-8E3C-96F6F5BC9C5F}"/>
                </a:ext>
              </a:extLst>
            </p:cNvPr>
            <p:cNvSpPr txBox="1"/>
            <p:nvPr/>
          </p:nvSpPr>
          <p:spPr>
            <a:xfrm>
              <a:off x="10120715" y="4850087"/>
              <a:ext cx="860665"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a:t>
              </a:r>
              <a:r>
                <a:rPr kumimoji="0" lang="en-US" sz="1500" b="0" i="0" u="none" strike="noStrike" kern="1200" cap="none" spc="0" normalizeH="0" baseline="0" noProof="0" dirty="0">
                  <a:ln>
                    <a:noFill/>
                  </a:ln>
                  <a:solidFill>
                    <a:srgbClr val="788287"/>
                  </a:solidFill>
                  <a:effectLst/>
                  <a:uLnTx/>
                  <a:uFillTx/>
                  <a:latin typeface="Franklin Gothic Book"/>
                  <a:ea typeface="+mn-ea"/>
                  <a:cs typeface="+mn-cs"/>
                </a:rPr>
                <a:t>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160" name="FY21 YTD">
              <a:extLst>
                <a:ext uri="{FF2B5EF4-FFF2-40B4-BE49-F238E27FC236}">
                  <a16:creationId xmlns:a16="http://schemas.microsoft.com/office/drawing/2014/main" id="{3425690C-3BE4-48A8-B027-B790B14E0374}"/>
                </a:ext>
              </a:extLst>
            </p:cNvPr>
            <p:cNvSpPr txBox="1"/>
            <p:nvPr/>
          </p:nvSpPr>
          <p:spPr>
            <a:xfrm>
              <a:off x="10981382" y="4850088"/>
              <a:ext cx="850460" cy="34810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788287"/>
                  </a:solidFill>
                  <a:effectLst/>
                  <a:uLnTx/>
                  <a:uFillTx/>
                  <a:latin typeface="Franklin Gothic Book"/>
                  <a:ea typeface="+mn-ea"/>
                  <a:cs typeface="+mn-cs"/>
                </a:rPr>
                <a:t>YTD</a:t>
              </a:r>
            </a:p>
          </p:txBody>
        </p:sp>
        <p:sp>
          <p:nvSpPr>
            <p:cNvPr id="161" name="Performance YTD">
              <a:extLst>
                <a:ext uri="{FF2B5EF4-FFF2-40B4-BE49-F238E27FC236}">
                  <a16:creationId xmlns:a16="http://schemas.microsoft.com/office/drawing/2014/main" id="{A53A8F36-34D2-4365-8AB6-53999B64672B}"/>
                </a:ext>
              </a:extLst>
            </p:cNvPr>
            <p:cNvSpPr txBox="1"/>
            <p:nvPr/>
          </p:nvSpPr>
          <p:spPr>
            <a:xfrm>
              <a:off x="10962072" y="5145829"/>
              <a:ext cx="887276" cy="35472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78.2%</a:t>
              </a:r>
            </a:p>
          </p:txBody>
        </p:sp>
        <p:sp>
          <p:nvSpPr>
            <p:cNvPr id="162" name="Performance Previous Yr">
              <a:extLst>
                <a:ext uri="{FF2B5EF4-FFF2-40B4-BE49-F238E27FC236}">
                  <a16:creationId xmlns:a16="http://schemas.microsoft.com/office/drawing/2014/main" id="{36E48920-A117-4097-9DBB-D15A0536155E}"/>
                </a:ext>
              </a:extLst>
            </p:cNvPr>
            <p:cNvSpPr txBox="1"/>
            <p:nvPr/>
          </p:nvSpPr>
          <p:spPr>
            <a:xfrm>
              <a:off x="9273751" y="5147637"/>
              <a:ext cx="849432"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A5ACAF">
                      <a:lumMod val="50000"/>
                    </a:srgbClr>
                  </a:solidFill>
                  <a:effectLst/>
                  <a:uLnTx/>
                  <a:uFillTx/>
                  <a:latin typeface="Arial Narrow" panose="020B0606020202030204" pitchFamily="34" charset="0"/>
                  <a:ea typeface="+mn-ea"/>
                  <a:cs typeface="+mn-cs"/>
                </a:rPr>
                <a:t>83.1%</a:t>
              </a:r>
            </a:p>
          </p:txBody>
        </p:sp>
        <p:sp>
          <p:nvSpPr>
            <p:cNvPr id="163" name="Value Goal">
              <a:extLst>
                <a:ext uri="{FF2B5EF4-FFF2-40B4-BE49-F238E27FC236}">
                  <a16:creationId xmlns:a16="http://schemas.microsoft.com/office/drawing/2014/main" id="{AF165CE8-BABA-4FA9-8F11-DEDD2C655C4F}"/>
                </a:ext>
              </a:extLst>
            </p:cNvPr>
            <p:cNvSpPr txBox="1"/>
            <p:nvPr/>
          </p:nvSpPr>
          <p:spPr>
            <a:xfrm>
              <a:off x="10113414" y="5147637"/>
              <a:ext cx="882567"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6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85.0%</a:t>
              </a:r>
            </a:p>
          </p:txBody>
        </p:sp>
        <p:cxnSp>
          <p:nvCxnSpPr>
            <p:cNvPr id="164" name="Straight Connector 163">
              <a:extLst>
                <a:ext uri="{FF2B5EF4-FFF2-40B4-BE49-F238E27FC236}">
                  <a16:creationId xmlns:a16="http://schemas.microsoft.com/office/drawing/2014/main" id="{10FA6E15-B014-41C8-85F8-156DBB9E0BD4}"/>
                </a:ext>
              </a:extLst>
            </p:cNvPr>
            <p:cNvCxnSpPr>
              <a:cxnSpLocks/>
            </p:cNvCxnSpPr>
            <p:nvPr/>
          </p:nvCxnSpPr>
          <p:spPr>
            <a:xfrm>
              <a:off x="9311850" y="5201295"/>
              <a:ext cx="2468880" cy="0"/>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9085988E-27C7-43C2-9E7A-DFA24FE7DF45}"/>
                </a:ext>
              </a:extLst>
            </p:cNvPr>
            <p:cNvCxnSpPr>
              <a:cxnSpLocks/>
            </p:cNvCxnSpPr>
            <p:nvPr/>
          </p:nvCxnSpPr>
          <p:spPr>
            <a:xfrm>
              <a:off x="10127147" y="4888862"/>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7D173088-E250-4309-ABBF-72B421E4EC95}"/>
                </a:ext>
              </a:extLst>
            </p:cNvPr>
            <p:cNvCxnSpPr>
              <a:cxnSpLocks/>
            </p:cNvCxnSpPr>
            <p:nvPr/>
          </p:nvCxnSpPr>
          <p:spPr>
            <a:xfrm>
              <a:off x="10988681" y="4888862"/>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BE75A5AA-08ED-402C-B66E-E8652EA91362}"/>
                </a:ext>
              </a:extLst>
            </p:cNvPr>
            <p:cNvSpPr txBox="1"/>
            <p:nvPr/>
          </p:nvSpPr>
          <p:spPr>
            <a:xfrm>
              <a:off x="9161434" y="4562807"/>
              <a:ext cx="2781178" cy="287280"/>
            </a:xfrm>
            <a:prstGeom prst="rect">
              <a:avLst/>
            </a:prstGeom>
            <a:solidFill>
              <a:schemeClr val="bg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dirty="0">
                  <a:ln>
                    <a:noFill/>
                  </a:ln>
                  <a:solidFill>
                    <a:prstClr val="white"/>
                  </a:solidFill>
                  <a:effectLst/>
                  <a:uLnTx/>
                  <a:uFillTx/>
                  <a:latin typeface="Franklin Gothic Book"/>
                  <a:ea typeface="+mn-ea"/>
                  <a:cs typeface="+mn-cs"/>
                </a:rPr>
                <a:t>Facility Rating 0-10 -- </a:t>
              </a:r>
              <a:r>
                <a:rPr kumimoji="0" lang="en-US" sz="1400" b="0" i="0" u="none" strike="noStrike" kern="1200" cap="none" spc="-30" normalizeH="0" baseline="0" noProof="0" dirty="0">
                  <a:ln>
                    <a:noFill/>
                  </a:ln>
                  <a:solidFill>
                    <a:srgbClr val="FFFF00"/>
                  </a:solidFill>
                  <a:effectLst/>
                  <a:uLnTx/>
                  <a:uFillTx/>
                  <a:latin typeface="Franklin Gothic Book"/>
                  <a:ea typeface="+mn-ea"/>
                  <a:cs typeface="+mn-cs"/>
                </a:rPr>
                <a:t>OAS-CAHPS</a:t>
              </a:r>
            </a:p>
          </p:txBody>
        </p:sp>
        <p:sp>
          <p:nvSpPr>
            <p:cNvPr id="178" name="Down Arrow 345">
              <a:extLst>
                <a:ext uri="{FF2B5EF4-FFF2-40B4-BE49-F238E27FC236}">
                  <a16:creationId xmlns:a16="http://schemas.microsoft.com/office/drawing/2014/main" id="{5FA010CB-CE67-4751-915E-6E364FD35040}"/>
                </a:ext>
              </a:extLst>
            </p:cNvPr>
            <p:cNvSpPr/>
            <p:nvPr/>
          </p:nvSpPr>
          <p:spPr>
            <a:xfrm flipV="1">
              <a:off x="11709469" y="5641848"/>
              <a:ext cx="202125" cy="187094"/>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aphicFrame>
          <p:nvGraphicFramePr>
            <p:cNvPr id="176" name="Chart 175">
              <a:extLst>
                <a:ext uri="{FF2B5EF4-FFF2-40B4-BE49-F238E27FC236}">
                  <a16:creationId xmlns:a16="http://schemas.microsoft.com/office/drawing/2014/main" id="{60C9B259-0AA3-476D-9EF4-722F56B2D4E8}"/>
                </a:ext>
              </a:extLst>
            </p:cNvPr>
            <p:cNvGraphicFramePr/>
            <p:nvPr/>
          </p:nvGraphicFramePr>
          <p:xfrm>
            <a:off x="9228817" y="5601963"/>
            <a:ext cx="2651760" cy="572181"/>
          </p:xfrm>
          <a:graphic>
            <a:graphicData uri="http://schemas.openxmlformats.org/drawingml/2006/chart">
              <c:chart xmlns:c="http://schemas.openxmlformats.org/drawingml/2006/chart" xmlns:r="http://schemas.openxmlformats.org/officeDocument/2006/relationships" r:id="rId4"/>
            </a:graphicData>
          </a:graphic>
        </p:graphicFrame>
        <p:sp>
          <p:nvSpPr>
            <p:cNvPr id="167" name="TextBox 166">
              <a:extLst>
                <a:ext uri="{FF2B5EF4-FFF2-40B4-BE49-F238E27FC236}">
                  <a16:creationId xmlns:a16="http://schemas.microsoft.com/office/drawing/2014/main" id="{3B90CA7D-BEAB-44E1-8090-C48FDE77C77D}"/>
                </a:ext>
              </a:extLst>
            </p:cNvPr>
            <p:cNvSpPr txBox="1"/>
            <p:nvPr/>
          </p:nvSpPr>
          <p:spPr>
            <a:xfrm>
              <a:off x="10966345" y="5482756"/>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8</a:t>
              </a:r>
              <a:r>
                <a:rPr kumimoji="0" lang="en-US" sz="1100" b="0" i="0" u="none" strike="noStrike" kern="1200" cap="none" spc="-40" normalizeH="0" baseline="30000" noProof="0" dirty="0">
                  <a:ln>
                    <a:noFill/>
                  </a:ln>
                  <a:solidFill>
                    <a:srgbClr val="003359"/>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 </a:t>
              </a:r>
            </a:p>
          </p:txBody>
        </p:sp>
        <p:sp>
          <p:nvSpPr>
            <p:cNvPr id="170" name="TextBox 169">
              <a:extLst>
                <a:ext uri="{FF2B5EF4-FFF2-40B4-BE49-F238E27FC236}">
                  <a16:creationId xmlns:a16="http://schemas.microsoft.com/office/drawing/2014/main" id="{1E9958F5-54B5-421A-A4E4-36C8FC0E9006}"/>
                </a:ext>
              </a:extLst>
            </p:cNvPr>
            <p:cNvSpPr txBox="1"/>
            <p:nvPr/>
          </p:nvSpPr>
          <p:spPr>
            <a:xfrm>
              <a:off x="10995981" y="5434164"/>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172" name="TextBox 171">
              <a:extLst>
                <a:ext uri="{FF2B5EF4-FFF2-40B4-BE49-F238E27FC236}">
                  <a16:creationId xmlns:a16="http://schemas.microsoft.com/office/drawing/2014/main" id="{B7F7F469-FE68-4926-8847-823F69AA6713}"/>
                </a:ext>
              </a:extLst>
            </p:cNvPr>
            <p:cNvSpPr txBox="1"/>
            <p:nvPr/>
          </p:nvSpPr>
          <p:spPr>
            <a:xfrm>
              <a:off x="9253989" y="5474383"/>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25</a:t>
              </a:r>
              <a:r>
                <a:rPr kumimoji="0" lang="en-US" sz="1100" b="0" i="0" u="none" strike="noStrike" kern="1200" cap="none" spc="-40" normalizeH="0" baseline="3000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  </a:t>
              </a:r>
            </a:p>
          </p:txBody>
        </p:sp>
        <p:sp>
          <p:nvSpPr>
            <p:cNvPr id="173" name="TextBox 172">
              <a:extLst>
                <a:ext uri="{FF2B5EF4-FFF2-40B4-BE49-F238E27FC236}">
                  <a16:creationId xmlns:a16="http://schemas.microsoft.com/office/drawing/2014/main" id="{BB89C3B8-69AC-49EF-BE7F-C960FDB7AC20}"/>
                </a:ext>
              </a:extLst>
            </p:cNvPr>
            <p:cNvSpPr txBox="1"/>
            <p:nvPr/>
          </p:nvSpPr>
          <p:spPr>
            <a:xfrm>
              <a:off x="9646696" y="5474383"/>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544</a:t>
              </a:r>
            </a:p>
          </p:txBody>
        </p:sp>
        <p:sp>
          <p:nvSpPr>
            <p:cNvPr id="174" name="TextBox 173">
              <a:extLst>
                <a:ext uri="{FF2B5EF4-FFF2-40B4-BE49-F238E27FC236}">
                  <a16:creationId xmlns:a16="http://schemas.microsoft.com/office/drawing/2014/main" id="{E7F51440-A086-4F56-BBB7-BF343AB369E0}"/>
                </a:ext>
              </a:extLst>
            </p:cNvPr>
            <p:cNvSpPr txBox="1"/>
            <p:nvPr/>
          </p:nvSpPr>
          <p:spPr>
            <a:xfrm>
              <a:off x="9283625" y="5434164"/>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175" name="TextBox 174">
              <a:extLst>
                <a:ext uri="{FF2B5EF4-FFF2-40B4-BE49-F238E27FC236}">
                  <a16:creationId xmlns:a16="http://schemas.microsoft.com/office/drawing/2014/main" id="{6CE08A07-8166-47B6-B5F2-E73F21121A4F}"/>
                </a:ext>
              </a:extLst>
            </p:cNvPr>
            <p:cNvSpPr txBox="1"/>
            <p:nvPr/>
          </p:nvSpPr>
          <p:spPr>
            <a:xfrm>
              <a:off x="9676332" y="5434164"/>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sp>
          <p:nvSpPr>
            <p:cNvPr id="168" name="TextBox 167">
              <a:extLst>
                <a:ext uri="{FF2B5EF4-FFF2-40B4-BE49-F238E27FC236}">
                  <a16:creationId xmlns:a16="http://schemas.microsoft.com/office/drawing/2014/main" id="{20A21BB8-43C5-4F97-A945-E3CCDF2EBA08}"/>
                </a:ext>
              </a:extLst>
            </p:cNvPr>
            <p:cNvSpPr txBox="1"/>
            <p:nvPr/>
          </p:nvSpPr>
          <p:spPr>
            <a:xfrm>
              <a:off x="11359052" y="5482756"/>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151</a:t>
              </a:r>
            </a:p>
          </p:txBody>
        </p:sp>
        <p:sp>
          <p:nvSpPr>
            <p:cNvPr id="171" name="TextBox 170">
              <a:extLst>
                <a:ext uri="{FF2B5EF4-FFF2-40B4-BE49-F238E27FC236}">
                  <a16:creationId xmlns:a16="http://schemas.microsoft.com/office/drawing/2014/main" id="{D8707387-4E8D-4566-8EBF-3EC9C4AF08FF}"/>
                </a:ext>
              </a:extLst>
            </p:cNvPr>
            <p:cNvSpPr txBox="1"/>
            <p:nvPr/>
          </p:nvSpPr>
          <p:spPr>
            <a:xfrm>
              <a:off x="11388688" y="5434164"/>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sp>
          <p:nvSpPr>
            <p:cNvPr id="177" name="Border">
              <a:extLst>
                <a:ext uri="{FF2B5EF4-FFF2-40B4-BE49-F238E27FC236}">
                  <a16:creationId xmlns:a16="http://schemas.microsoft.com/office/drawing/2014/main" id="{6D4C112E-746B-4D86-BEAC-378E0469D6B3}"/>
                </a:ext>
              </a:extLst>
            </p:cNvPr>
            <p:cNvSpPr/>
            <p:nvPr/>
          </p:nvSpPr>
          <p:spPr>
            <a:xfrm>
              <a:off x="9161436" y="4543756"/>
              <a:ext cx="2781176" cy="1671837"/>
            </a:xfrm>
            <a:prstGeom prst="rect">
              <a:avLst/>
            </a:prstGeom>
            <a:no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7" name="Group 6">
            <a:extLst>
              <a:ext uri="{FF2B5EF4-FFF2-40B4-BE49-F238E27FC236}">
                <a16:creationId xmlns:a16="http://schemas.microsoft.com/office/drawing/2014/main" id="{4B7F6773-40ED-4525-9ADB-D0FA182A64C8}"/>
              </a:ext>
            </a:extLst>
          </p:cNvPr>
          <p:cNvGrpSpPr/>
          <p:nvPr/>
        </p:nvGrpSpPr>
        <p:grpSpPr>
          <a:xfrm>
            <a:off x="9161436" y="2735246"/>
            <a:ext cx="2785142" cy="1671837"/>
            <a:chOff x="9161436" y="2735246"/>
            <a:chExt cx="2785142" cy="1671837"/>
          </a:xfrm>
        </p:grpSpPr>
        <p:sp>
          <p:nvSpPr>
            <p:cNvPr id="347" name="Rectangle 346">
              <a:extLst>
                <a:ext uri="{FF2B5EF4-FFF2-40B4-BE49-F238E27FC236}">
                  <a16:creationId xmlns:a16="http://schemas.microsoft.com/office/drawing/2014/main" id="{F29039EE-7FDA-4D4C-A134-0F5D03927D73}"/>
                </a:ext>
              </a:extLst>
            </p:cNvPr>
            <p:cNvSpPr/>
            <p:nvPr/>
          </p:nvSpPr>
          <p:spPr>
            <a:xfrm>
              <a:off x="9161436" y="2754297"/>
              <a:ext cx="2785142" cy="1652786"/>
            </a:xfrm>
            <a:prstGeom prst="rect">
              <a:avLst/>
            </a:prstGeom>
            <a:solidFill>
              <a:srgbClr val="DBDE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48" name="TextBox 347">
              <a:extLst>
                <a:ext uri="{FF2B5EF4-FFF2-40B4-BE49-F238E27FC236}">
                  <a16:creationId xmlns:a16="http://schemas.microsoft.com/office/drawing/2014/main" id="{10C58169-D2D7-4336-8CD8-5882C6D86D48}"/>
                </a:ext>
              </a:extLst>
            </p:cNvPr>
            <p:cNvSpPr txBox="1"/>
            <p:nvPr/>
          </p:nvSpPr>
          <p:spPr>
            <a:xfrm>
              <a:off x="9277716" y="3050285"/>
              <a:ext cx="850392"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FY21</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349" name="TextBox 348">
              <a:extLst>
                <a:ext uri="{FF2B5EF4-FFF2-40B4-BE49-F238E27FC236}">
                  <a16:creationId xmlns:a16="http://schemas.microsoft.com/office/drawing/2014/main" id="{36770685-231E-4356-B159-353F087C730C}"/>
                </a:ext>
              </a:extLst>
            </p:cNvPr>
            <p:cNvSpPr txBox="1"/>
            <p:nvPr/>
          </p:nvSpPr>
          <p:spPr>
            <a:xfrm>
              <a:off x="10124681" y="3050286"/>
              <a:ext cx="860665"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a:t>
              </a:r>
              <a:r>
                <a:rPr kumimoji="0" lang="en-US" sz="1500" b="0" i="0" u="none" strike="noStrike" kern="1200" cap="none" spc="0" normalizeH="0" baseline="0" noProof="0" dirty="0">
                  <a:ln>
                    <a:noFill/>
                  </a:ln>
                  <a:solidFill>
                    <a:srgbClr val="788287"/>
                  </a:solidFill>
                  <a:effectLst/>
                  <a:uLnTx/>
                  <a:uFillTx/>
                  <a:latin typeface="Franklin Gothic Book"/>
                  <a:ea typeface="+mn-ea"/>
                  <a:cs typeface="+mn-cs"/>
                </a:rPr>
                <a:t>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350" name="TextBox 349">
              <a:extLst>
                <a:ext uri="{FF2B5EF4-FFF2-40B4-BE49-F238E27FC236}">
                  <a16:creationId xmlns:a16="http://schemas.microsoft.com/office/drawing/2014/main" id="{1447A4A1-108E-456F-8322-849A946E9454}"/>
                </a:ext>
              </a:extLst>
            </p:cNvPr>
            <p:cNvSpPr txBox="1"/>
            <p:nvPr/>
          </p:nvSpPr>
          <p:spPr>
            <a:xfrm>
              <a:off x="10985348" y="3050287"/>
              <a:ext cx="850460" cy="34810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788287"/>
                  </a:solidFill>
                  <a:effectLst/>
                  <a:uLnTx/>
                  <a:uFillTx/>
                  <a:latin typeface="Franklin Gothic Book"/>
                  <a:ea typeface="+mn-ea"/>
                  <a:cs typeface="+mn-cs"/>
                </a:rPr>
                <a:t>YTD</a:t>
              </a:r>
            </a:p>
          </p:txBody>
        </p:sp>
        <p:sp>
          <p:nvSpPr>
            <p:cNvPr id="351" name="TextBox 350">
              <a:extLst>
                <a:ext uri="{FF2B5EF4-FFF2-40B4-BE49-F238E27FC236}">
                  <a16:creationId xmlns:a16="http://schemas.microsoft.com/office/drawing/2014/main" id="{FC542D7D-9B84-4A01-91D3-89B211CC317E}"/>
                </a:ext>
              </a:extLst>
            </p:cNvPr>
            <p:cNvSpPr txBox="1"/>
            <p:nvPr/>
          </p:nvSpPr>
          <p:spPr>
            <a:xfrm>
              <a:off x="10966038" y="3337319"/>
              <a:ext cx="887276" cy="35472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47.5%</a:t>
              </a:r>
            </a:p>
          </p:txBody>
        </p:sp>
        <p:sp>
          <p:nvSpPr>
            <p:cNvPr id="352" name="TextBox 351">
              <a:extLst>
                <a:ext uri="{FF2B5EF4-FFF2-40B4-BE49-F238E27FC236}">
                  <a16:creationId xmlns:a16="http://schemas.microsoft.com/office/drawing/2014/main" id="{4FADC839-B511-4A92-8BCE-BB9D785D8A31}"/>
                </a:ext>
              </a:extLst>
            </p:cNvPr>
            <p:cNvSpPr txBox="1"/>
            <p:nvPr/>
          </p:nvSpPr>
          <p:spPr>
            <a:xfrm>
              <a:off x="9277717" y="3339127"/>
              <a:ext cx="849432"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A5ACAF">
                      <a:lumMod val="50000"/>
                    </a:srgbClr>
                  </a:solidFill>
                  <a:effectLst/>
                  <a:uLnTx/>
                  <a:uFillTx/>
                  <a:latin typeface="Arial Narrow" panose="020B0606020202030204" pitchFamily="34" charset="0"/>
                  <a:ea typeface="+mn-ea"/>
                  <a:cs typeface="+mn-cs"/>
                </a:rPr>
                <a:t>56.9%</a:t>
              </a:r>
            </a:p>
          </p:txBody>
        </p:sp>
        <p:sp>
          <p:nvSpPr>
            <p:cNvPr id="353" name="TextBox 352">
              <a:extLst>
                <a:ext uri="{FF2B5EF4-FFF2-40B4-BE49-F238E27FC236}">
                  <a16:creationId xmlns:a16="http://schemas.microsoft.com/office/drawing/2014/main" id="{AEC5A2B8-ACEF-4869-B434-FF6C091397C0}"/>
                </a:ext>
              </a:extLst>
            </p:cNvPr>
            <p:cNvSpPr txBox="1"/>
            <p:nvPr/>
          </p:nvSpPr>
          <p:spPr>
            <a:xfrm>
              <a:off x="10117380" y="3339127"/>
              <a:ext cx="882567"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6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63.5%</a:t>
              </a:r>
            </a:p>
          </p:txBody>
        </p:sp>
        <p:cxnSp>
          <p:nvCxnSpPr>
            <p:cNvPr id="354" name="Straight Connector 353">
              <a:extLst>
                <a:ext uri="{FF2B5EF4-FFF2-40B4-BE49-F238E27FC236}">
                  <a16:creationId xmlns:a16="http://schemas.microsoft.com/office/drawing/2014/main" id="{4E004E8B-2AC1-4C05-A420-997698C0BB39}"/>
                </a:ext>
              </a:extLst>
            </p:cNvPr>
            <p:cNvCxnSpPr>
              <a:cxnSpLocks/>
            </p:cNvCxnSpPr>
            <p:nvPr/>
          </p:nvCxnSpPr>
          <p:spPr>
            <a:xfrm>
              <a:off x="9315816" y="3392785"/>
              <a:ext cx="2468880" cy="0"/>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4E6C6CB8-51EC-4B1F-9711-878ECF10CEF2}"/>
                </a:ext>
              </a:extLst>
            </p:cNvPr>
            <p:cNvCxnSpPr>
              <a:cxnSpLocks/>
            </p:cNvCxnSpPr>
            <p:nvPr/>
          </p:nvCxnSpPr>
          <p:spPr>
            <a:xfrm>
              <a:off x="10131113" y="3080352"/>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CF801805-6F96-4C62-BF5B-829BA8C1B0C8}"/>
                </a:ext>
              </a:extLst>
            </p:cNvPr>
            <p:cNvCxnSpPr>
              <a:cxnSpLocks/>
            </p:cNvCxnSpPr>
            <p:nvPr/>
          </p:nvCxnSpPr>
          <p:spPr>
            <a:xfrm>
              <a:off x="10992647" y="3080352"/>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366" name="Chart 365"/>
            <p:cNvGraphicFramePr/>
            <p:nvPr/>
          </p:nvGraphicFramePr>
          <p:xfrm>
            <a:off x="9232783" y="3793453"/>
            <a:ext cx="2651760" cy="572181"/>
          </p:xfrm>
          <a:graphic>
            <a:graphicData uri="http://schemas.openxmlformats.org/drawingml/2006/chart">
              <c:chart xmlns:c="http://schemas.openxmlformats.org/drawingml/2006/chart" xmlns:r="http://schemas.openxmlformats.org/officeDocument/2006/relationships" r:id="rId5"/>
            </a:graphicData>
          </a:graphic>
        </p:graphicFrame>
        <p:sp>
          <p:nvSpPr>
            <p:cNvPr id="357" name="TextBox 356">
              <a:extLst>
                <a:ext uri="{FF2B5EF4-FFF2-40B4-BE49-F238E27FC236}">
                  <a16:creationId xmlns:a16="http://schemas.microsoft.com/office/drawing/2014/main" id="{4FADC839-B511-4A92-8BCE-BB9D785D8A31}"/>
                </a:ext>
              </a:extLst>
            </p:cNvPr>
            <p:cNvSpPr txBox="1"/>
            <p:nvPr/>
          </p:nvSpPr>
          <p:spPr>
            <a:xfrm>
              <a:off x="10970311" y="3674246"/>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4</a:t>
              </a:r>
              <a:r>
                <a:rPr kumimoji="0" lang="en-US" sz="1100" b="0" i="0" u="none" strike="noStrike" kern="1200" cap="none" spc="-40" normalizeH="0" baseline="30000" noProof="0" dirty="0">
                  <a:ln>
                    <a:noFill/>
                  </a:ln>
                  <a:solidFill>
                    <a:srgbClr val="003359"/>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 </a:t>
              </a:r>
            </a:p>
          </p:txBody>
        </p:sp>
        <p:sp>
          <p:nvSpPr>
            <p:cNvPr id="358" name="TextBox 357">
              <a:extLst>
                <a:ext uri="{FF2B5EF4-FFF2-40B4-BE49-F238E27FC236}">
                  <a16:creationId xmlns:a16="http://schemas.microsoft.com/office/drawing/2014/main" id="{4FADC839-B511-4A92-8BCE-BB9D785D8A31}"/>
                </a:ext>
              </a:extLst>
            </p:cNvPr>
            <p:cNvSpPr txBox="1"/>
            <p:nvPr/>
          </p:nvSpPr>
          <p:spPr>
            <a:xfrm>
              <a:off x="11363018" y="3674246"/>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122 </a:t>
              </a:r>
            </a:p>
          </p:txBody>
        </p:sp>
        <p:sp>
          <p:nvSpPr>
            <p:cNvPr id="359" name="TextBox 358"/>
            <p:cNvSpPr txBox="1"/>
            <p:nvPr/>
          </p:nvSpPr>
          <p:spPr>
            <a:xfrm>
              <a:off x="9165400" y="2754297"/>
              <a:ext cx="2781178" cy="287280"/>
            </a:xfrm>
            <a:prstGeom prst="rect">
              <a:avLst/>
            </a:prstGeom>
            <a:solidFill>
              <a:schemeClr val="bg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dirty="0">
                  <a:ln>
                    <a:noFill/>
                  </a:ln>
                  <a:solidFill>
                    <a:prstClr val="white"/>
                  </a:solidFill>
                  <a:effectLst/>
                  <a:uLnTx/>
                  <a:uFillTx/>
                  <a:latin typeface="Franklin Gothic Book"/>
                  <a:ea typeface="+mn-ea"/>
                  <a:cs typeface="+mn-cs"/>
                </a:rPr>
                <a:t>Overall Rating ER Care – </a:t>
              </a:r>
              <a:r>
                <a:rPr kumimoji="0" lang="en-US" sz="1400" b="0" i="0" u="none" strike="noStrike" kern="1200" cap="none" spc="-30" normalizeH="0" baseline="0" noProof="0" dirty="0">
                  <a:ln>
                    <a:noFill/>
                  </a:ln>
                  <a:solidFill>
                    <a:srgbClr val="FFFF00"/>
                  </a:solidFill>
                  <a:effectLst/>
                  <a:uLnTx/>
                  <a:uFillTx/>
                  <a:latin typeface="Franklin Gothic Book"/>
                  <a:ea typeface="+mn-ea"/>
                  <a:cs typeface="+mn-cs"/>
                </a:rPr>
                <a:t>CHOG ED</a:t>
              </a:r>
            </a:p>
          </p:txBody>
        </p:sp>
        <p:sp>
          <p:nvSpPr>
            <p:cNvPr id="360" name="TextBox 359"/>
            <p:cNvSpPr txBox="1"/>
            <p:nvPr/>
          </p:nvSpPr>
          <p:spPr>
            <a:xfrm>
              <a:off x="10999947" y="3625654"/>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361" name="TextBox 360"/>
            <p:cNvSpPr txBox="1"/>
            <p:nvPr/>
          </p:nvSpPr>
          <p:spPr>
            <a:xfrm>
              <a:off x="11392654" y="3625654"/>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sp>
          <p:nvSpPr>
            <p:cNvPr id="362" name="TextBox 361">
              <a:extLst>
                <a:ext uri="{FF2B5EF4-FFF2-40B4-BE49-F238E27FC236}">
                  <a16:creationId xmlns:a16="http://schemas.microsoft.com/office/drawing/2014/main" id="{4FADC839-B511-4A92-8BCE-BB9D785D8A31}"/>
                </a:ext>
              </a:extLst>
            </p:cNvPr>
            <p:cNvSpPr txBox="1"/>
            <p:nvPr/>
          </p:nvSpPr>
          <p:spPr>
            <a:xfrm>
              <a:off x="9257955" y="3665873"/>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6</a:t>
              </a:r>
              <a:r>
                <a:rPr kumimoji="0" lang="en-US" sz="1100" b="0" i="0" u="none" strike="noStrike" kern="1200" cap="none" spc="-40" normalizeH="0" baseline="3000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 </a:t>
              </a:r>
            </a:p>
          </p:txBody>
        </p:sp>
        <p:sp>
          <p:nvSpPr>
            <p:cNvPr id="363" name="TextBox 362">
              <a:extLst>
                <a:ext uri="{FF2B5EF4-FFF2-40B4-BE49-F238E27FC236}">
                  <a16:creationId xmlns:a16="http://schemas.microsoft.com/office/drawing/2014/main" id="{4FADC839-B511-4A92-8BCE-BB9D785D8A31}"/>
                </a:ext>
              </a:extLst>
            </p:cNvPr>
            <p:cNvSpPr txBox="1"/>
            <p:nvPr/>
          </p:nvSpPr>
          <p:spPr>
            <a:xfrm>
              <a:off x="9650662" y="3665873"/>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355 </a:t>
              </a:r>
            </a:p>
          </p:txBody>
        </p:sp>
        <p:sp>
          <p:nvSpPr>
            <p:cNvPr id="364" name="TextBox 363"/>
            <p:cNvSpPr txBox="1"/>
            <p:nvPr/>
          </p:nvSpPr>
          <p:spPr>
            <a:xfrm>
              <a:off x="9287591" y="3625654"/>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365" name="TextBox 364"/>
            <p:cNvSpPr txBox="1"/>
            <p:nvPr/>
          </p:nvSpPr>
          <p:spPr>
            <a:xfrm>
              <a:off x="9680298" y="3625654"/>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sp>
          <p:nvSpPr>
            <p:cNvPr id="367" name="Rectangle 366">
              <a:extLst>
                <a:ext uri="{FF2B5EF4-FFF2-40B4-BE49-F238E27FC236}">
                  <a16:creationId xmlns:a16="http://schemas.microsoft.com/office/drawing/2014/main" id="{F29039EE-7FDA-4D4C-A134-0F5D03927D73}"/>
                </a:ext>
              </a:extLst>
            </p:cNvPr>
            <p:cNvSpPr/>
            <p:nvPr/>
          </p:nvSpPr>
          <p:spPr>
            <a:xfrm>
              <a:off x="9165402" y="2735246"/>
              <a:ext cx="2781176" cy="1671837"/>
            </a:xfrm>
            <a:prstGeom prst="rect">
              <a:avLst/>
            </a:prstGeom>
            <a:no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79" name="Down Arrow 345">
              <a:extLst>
                <a:ext uri="{FF2B5EF4-FFF2-40B4-BE49-F238E27FC236}">
                  <a16:creationId xmlns:a16="http://schemas.microsoft.com/office/drawing/2014/main" id="{7B81D093-D5FE-4B08-8C70-F7DC101CDF4E}"/>
                </a:ext>
              </a:extLst>
            </p:cNvPr>
            <p:cNvSpPr/>
            <p:nvPr/>
          </p:nvSpPr>
          <p:spPr>
            <a:xfrm flipV="1">
              <a:off x="11709469" y="3831336"/>
              <a:ext cx="202125" cy="187094"/>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10" name="Group 9">
            <a:extLst>
              <a:ext uri="{FF2B5EF4-FFF2-40B4-BE49-F238E27FC236}">
                <a16:creationId xmlns:a16="http://schemas.microsoft.com/office/drawing/2014/main" id="{9195969E-5B8E-46EF-AC4A-43425AECA5C6}"/>
              </a:ext>
            </a:extLst>
          </p:cNvPr>
          <p:cNvGrpSpPr/>
          <p:nvPr/>
        </p:nvGrpSpPr>
        <p:grpSpPr>
          <a:xfrm>
            <a:off x="9161907" y="4547088"/>
            <a:ext cx="2785142" cy="1671837"/>
            <a:chOff x="6205044" y="4547088"/>
            <a:chExt cx="2785142" cy="1671837"/>
          </a:xfrm>
        </p:grpSpPr>
        <p:sp>
          <p:nvSpPr>
            <p:cNvPr id="185" name="Background Grey Rectangle">
              <a:extLst>
                <a:ext uri="{FF2B5EF4-FFF2-40B4-BE49-F238E27FC236}">
                  <a16:creationId xmlns:a16="http://schemas.microsoft.com/office/drawing/2014/main" id="{4E51CD4E-54C5-4FAF-92DF-81588D32BE39}"/>
                </a:ext>
              </a:extLst>
            </p:cNvPr>
            <p:cNvSpPr/>
            <p:nvPr/>
          </p:nvSpPr>
          <p:spPr>
            <a:xfrm>
              <a:off x="6205044" y="4566139"/>
              <a:ext cx="2785142" cy="1652786"/>
            </a:xfrm>
            <a:prstGeom prst="rect">
              <a:avLst/>
            </a:prstGeom>
            <a:solidFill>
              <a:srgbClr val="DBDE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86" name="FY20 Baseline">
              <a:extLst>
                <a:ext uri="{FF2B5EF4-FFF2-40B4-BE49-F238E27FC236}">
                  <a16:creationId xmlns:a16="http://schemas.microsoft.com/office/drawing/2014/main" id="{D6344F22-47A4-4E72-A0BB-6A164B5A089A}"/>
                </a:ext>
              </a:extLst>
            </p:cNvPr>
            <p:cNvSpPr txBox="1"/>
            <p:nvPr/>
          </p:nvSpPr>
          <p:spPr>
            <a:xfrm>
              <a:off x="6321324" y="4862127"/>
              <a:ext cx="850392"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187" name="FY21 Goal">
              <a:extLst>
                <a:ext uri="{FF2B5EF4-FFF2-40B4-BE49-F238E27FC236}">
                  <a16:creationId xmlns:a16="http://schemas.microsoft.com/office/drawing/2014/main" id="{D491285B-F748-4326-94F0-46ED049CA034}"/>
                </a:ext>
              </a:extLst>
            </p:cNvPr>
            <p:cNvSpPr txBox="1"/>
            <p:nvPr/>
          </p:nvSpPr>
          <p:spPr>
            <a:xfrm>
              <a:off x="7168289" y="4862128"/>
              <a:ext cx="860665"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188" name="FY21 YTD">
              <a:extLst>
                <a:ext uri="{FF2B5EF4-FFF2-40B4-BE49-F238E27FC236}">
                  <a16:creationId xmlns:a16="http://schemas.microsoft.com/office/drawing/2014/main" id="{67B6D067-21ED-4E1F-9401-88A47ED7CBAA}"/>
                </a:ext>
              </a:extLst>
            </p:cNvPr>
            <p:cNvSpPr txBox="1"/>
            <p:nvPr/>
          </p:nvSpPr>
          <p:spPr>
            <a:xfrm>
              <a:off x="8028956" y="4862129"/>
              <a:ext cx="850460" cy="34810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788287"/>
                  </a:solidFill>
                  <a:effectLst/>
                  <a:uLnTx/>
                  <a:uFillTx/>
                  <a:latin typeface="Franklin Gothic Book"/>
                  <a:ea typeface="+mn-ea"/>
                  <a:cs typeface="+mn-cs"/>
                </a:rPr>
                <a:t>YTD</a:t>
              </a:r>
            </a:p>
          </p:txBody>
        </p:sp>
        <p:sp>
          <p:nvSpPr>
            <p:cNvPr id="189" name="Performance YTD">
              <a:extLst>
                <a:ext uri="{FF2B5EF4-FFF2-40B4-BE49-F238E27FC236}">
                  <a16:creationId xmlns:a16="http://schemas.microsoft.com/office/drawing/2014/main" id="{804071A5-BE39-4BEE-892C-05728E266167}"/>
                </a:ext>
              </a:extLst>
            </p:cNvPr>
            <p:cNvSpPr txBox="1"/>
            <p:nvPr/>
          </p:nvSpPr>
          <p:spPr>
            <a:xfrm>
              <a:off x="8009646" y="5149161"/>
              <a:ext cx="887276" cy="35472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C00000"/>
                  </a:solidFill>
                  <a:effectLst/>
                  <a:uLnTx/>
                  <a:uFillTx/>
                  <a:latin typeface="Arial Narrow" panose="020B0606020202030204" pitchFamily="34" charset="0"/>
                  <a:ea typeface="+mn-ea"/>
                  <a:cs typeface="+mn-cs"/>
                  <a:sym typeface="Wingdings 2" panose="05020102010507070707" pitchFamily="18" charset="2"/>
                </a:rPr>
                <a:t></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87.8%</a:t>
              </a:r>
            </a:p>
          </p:txBody>
        </p:sp>
        <p:sp>
          <p:nvSpPr>
            <p:cNvPr id="190" name="Performance Previous Yr">
              <a:extLst>
                <a:ext uri="{FF2B5EF4-FFF2-40B4-BE49-F238E27FC236}">
                  <a16:creationId xmlns:a16="http://schemas.microsoft.com/office/drawing/2014/main" id="{37035BBD-2115-4A08-AE01-8A82E665F072}"/>
                </a:ext>
              </a:extLst>
            </p:cNvPr>
            <p:cNvSpPr txBox="1"/>
            <p:nvPr/>
          </p:nvSpPr>
          <p:spPr>
            <a:xfrm>
              <a:off x="6321325" y="5150969"/>
              <a:ext cx="849432"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A5ACAF">
                      <a:lumMod val="50000"/>
                    </a:srgbClr>
                  </a:solidFill>
                  <a:effectLst/>
                  <a:uLnTx/>
                  <a:uFillTx/>
                  <a:latin typeface="Arial Narrow" panose="020B0606020202030204" pitchFamily="34" charset="0"/>
                  <a:ea typeface="+mn-ea"/>
                  <a:cs typeface="+mn-cs"/>
                </a:rPr>
                <a:t>87.5%</a:t>
              </a:r>
            </a:p>
          </p:txBody>
        </p:sp>
        <p:sp>
          <p:nvSpPr>
            <p:cNvPr id="206" name="Value Goal">
              <a:extLst>
                <a:ext uri="{FF2B5EF4-FFF2-40B4-BE49-F238E27FC236}">
                  <a16:creationId xmlns:a16="http://schemas.microsoft.com/office/drawing/2014/main" id="{5B24B6FE-D7C5-4F04-9B6E-4D7B705BBE21}"/>
                </a:ext>
              </a:extLst>
            </p:cNvPr>
            <p:cNvSpPr txBox="1"/>
            <p:nvPr/>
          </p:nvSpPr>
          <p:spPr>
            <a:xfrm>
              <a:off x="7160988" y="5150969"/>
              <a:ext cx="882567"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6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88.7%</a:t>
              </a:r>
            </a:p>
          </p:txBody>
        </p:sp>
        <p:cxnSp>
          <p:nvCxnSpPr>
            <p:cNvPr id="214" name="Straight Connector 213">
              <a:extLst>
                <a:ext uri="{FF2B5EF4-FFF2-40B4-BE49-F238E27FC236}">
                  <a16:creationId xmlns:a16="http://schemas.microsoft.com/office/drawing/2014/main" id="{B6E36811-A573-441D-B175-CB3CA5E9D405}"/>
                </a:ext>
              </a:extLst>
            </p:cNvPr>
            <p:cNvCxnSpPr>
              <a:cxnSpLocks/>
            </p:cNvCxnSpPr>
            <p:nvPr/>
          </p:nvCxnSpPr>
          <p:spPr>
            <a:xfrm>
              <a:off x="6359424" y="5204627"/>
              <a:ext cx="2468880" cy="0"/>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FF6B138F-48FB-4EF7-ABB8-D8248ACA0DB7}"/>
                </a:ext>
              </a:extLst>
            </p:cNvPr>
            <p:cNvCxnSpPr>
              <a:cxnSpLocks/>
            </p:cNvCxnSpPr>
            <p:nvPr/>
          </p:nvCxnSpPr>
          <p:spPr>
            <a:xfrm>
              <a:off x="7174721" y="4892194"/>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8BA608F1-D154-4C87-96C0-B5B5FCC12C35}"/>
                </a:ext>
              </a:extLst>
            </p:cNvPr>
            <p:cNvCxnSpPr>
              <a:cxnSpLocks/>
            </p:cNvCxnSpPr>
            <p:nvPr/>
          </p:nvCxnSpPr>
          <p:spPr>
            <a:xfrm>
              <a:off x="8036255" y="4892194"/>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17" name="TextBox 216">
              <a:extLst>
                <a:ext uri="{FF2B5EF4-FFF2-40B4-BE49-F238E27FC236}">
                  <a16:creationId xmlns:a16="http://schemas.microsoft.com/office/drawing/2014/main" id="{12FCB035-EFC9-4CDA-997E-79D31D9F2FFF}"/>
                </a:ext>
              </a:extLst>
            </p:cNvPr>
            <p:cNvSpPr txBox="1"/>
            <p:nvPr/>
          </p:nvSpPr>
          <p:spPr>
            <a:xfrm>
              <a:off x="6209008" y="4566139"/>
              <a:ext cx="2781178" cy="287280"/>
            </a:xfrm>
            <a:prstGeom prst="rect">
              <a:avLst/>
            </a:prstGeom>
            <a:solidFill>
              <a:schemeClr val="bg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dirty="0">
                  <a:ln>
                    <a:noFill/>
                  </a:ln>
                  <a:solidFill>
                    <a:prstClr val="white"/>
                  </a:solidFill>
                  <a:effectLst/>
                  <a:uLnTx/>
                  <a:uFillTx/>
                  <a:latin typeface="Franklin Gothic Book"/>
                  <a:ea typeface="+mn-ea"/>
                  <a:cs typeface="+mn-cs"/>
                </a:rPr>
                <a:t>Physician Rating 0-10 -- </a:t>
              </a:r>
              <a:r>
                <a:rPr kumimoji="0" lang="en-US" sz="1400" b="0" i="0" u="none" strike="noStrike" kern="1200" cap="none" spc="-30" normalizeH="0" baseline="0" noProof="0" dirty="0">
                  <a:ln>
                    <a:noFill/>
                  </a:ln>
                  <a:solidFill>
                    <a:srgbClr val="FFFF00"/>
                  </a:solidFill>
                  <a:effectLst/>
                  <a:uLnTx/>
                  <a:uFillTx/>
                  <a:latin typeface="Franklin Gothic Book"/>
                  <a:ea typeface="+mn-ea"/>
                  <a:cs typeface="+mn-cs"/>
                </a:rPr>
                <a:t>CG-CAHPS</a:t>
              </a:r>
            </a:p>
          </p:txBody>
        </p:sp>
        <p:graphicFrame>
          <p:nvGraphicFramePr>
            <p:cNvPr id="218" name="Chart 217">
              <a:extLst>
                <a:ext uri="{FF2B5EF4-FFF2-40B4-BE49-F238E27FC236}">
                  <a16:creationId xmlns:a16="http://schemas.microsoft.com/office/drawing/2014/main" id="{2F63D299-2F9F-446A-9799-B886FA27DDE0}"/>
                </a:ext>
              </a:extLst>
            </p:cNvPr>
            <p:cNvGraphicFramePr/>
            <p:nvPr/>
          </p:nvGraphicFramePr>
          <p:xfrm>
            <a:off x="6276391" y="5605295"/>
            <a:ext cx="2651760" cy="572181"/>
          </p:xfrm>
          <a:graphic>
            <a:graphicData uri="http://schemas.openxmlformats.org/drawingml/2006/chart">
              <c:chart xmlns:c="http://schemas.openxmlformats.org/drawingml/2006/chart" xmlns:r="http://schemas.openxmlformats.org/officeDocument/2006/relationships" r:id="rId6"/>
            </a:graphicData>
          </a:graphic>
        </p:graphicFrame>
        <p:sp>
          <p:nvSpPr>
            <p:cNvPr id="219" name="TextBox 218">
              <a:extLst>
                <a:ext uri="{FF2B5EF4-FFF2-40B4-BE49-F238E27FC236}">
                  <a16:creationId xmlns:a16="http://schemas.microsoft.com/office/drawing/2014/main" id="{8F676408-7076-4B35-8CAD-B556A18772EF}"/>
                </a:ext>
              </a:extLst>
            </p:cNvPr>
            <p:cNvSpPr txBox="1"/>
            <p:nvPr/>
          </p:nvSpPr>
          <p:spPr>
            <a:xfrm>
              <a:off x="8013919" y="5486088"/>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38</a:t>
              </a:r>
              <a:r>
                <a:rPr kumimoji="0" lang="en-US" sz="1100" b="0" i="0" u="none" strike="noStrike" kern="1200" cap="none" spc="-40" normalizeH="0" baseline="30000" noProof="0" dirty="0">
                  <a:ln>
                    <a:noFill/>
                  </a:ln>
                  <a:solidFill>
                    <a:srgbClr val="003359"/>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 </a:t>
              </a:r>
            </a:p>
          </p:txBody>
        </p:sp>
        <p:sp>
          <p:nvSpPr>
            <p:cNvPr id="220" name="TextBox 219">
              <a:extLst>
                <a:ext uri="{FF2B5EF4-FFF2-40B4-BE49-F238E27FC236}">
                  <a16:creationId xmlns:a16="http://schemas.microsoft.com/office/drawing/2014/main" id="{89569FEC-F912-467E-9BEA-53C0BE104E5D}"/>
                </a:ext>
              </a:extLst>
            </p:cNvPr>
            <p:cNvSpPr txBox="1"/>
            <p:nvPr/>
          </p:nvSpPr>
          <p:spPr>
            <a:xfrm>
              <a:off x="8043555" y="5437496"/>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221" name="TextBox 220">
              <a:extLst>
                <a:ext uri="{FF2B5EF4-FFF2-40B4-BE49-F238E27FC236}">
                  <a16:creationId xmlns:a16="http://schemas.microsoft.com/office/drawing/2014/main" id="{4DACD9C3-A7E8-43C0-802C-CDA08EFC954C}"/>
                </a:ext>
              </a:extLst>
            </p:cNvPr>
            <p:cNvSpPr txBox="1"/>
            <p:nvPr/>
          </p:nvSpPr>
          <p:spPr>
            <a:xfrm>
              <a:off x="6301563" y="5477715"/>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35</a:t>
              </a:r>
              <a:r>
                <a:rPr kumimoji="0" lang="en-US" sz="1100" b="0" i="0" u="none" strike="noStrike" kern="1200" cap="none" spc="-40" normalizeH="0" baseline="3000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  </a:t>
              </a:r>
            </a:p>
          </p:txBody>
        </p:sp>
        <p:sp>
          <p:nvSpPr>
            <p:cNvPr id="222" name="TextBox 221">
              <a:extLst>
                <a:ext uri="{FF2B5EF4-FFF2-40B4-BE49-F238E27FC236}">
                  <a16:creationId xmlns:a16="http://schemas.microsoft.com/office/drawing/2014/main" id="{D43F87A8-D1D1-4652-94C8-7E4EF0B26CE3}"/>
                </a:ext>
              </a:extLst>
            </p:cNvPr>
            <p:cNvSpPr txBox="1"/>
            <p:nvPr/>
          </p:nvSpPr>
          <p:spPr>
            <a:xfrm>
              <a:off x="6694270" y="5477715"/>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17,278</a:t>
              </a:r>
            </a:p>
          </p:txBody>
        </p:sp>
        <p:sp>
          <p:nvSpPr>
            <p:cNvPr id="223" name="TextBox 222">
              <a:extLst>
                <a:ext uri="{FF2B5EF4-FFF2-40B4-BE49-F238E27FC236}">
                  <a16:creationId xmlns:a16="http://schemas.microsoft.com/office/drawing/2014/main" id="{E2DDBB37-7CE4-42D3-BEBF-124B4B2A557C}"/>
                </a:ext>
              </a:extLst>
            </p:cNvPr>
            <p:cNvSpPr txBox="1"/>
            <p:nvPr/>
          </p:nvSpPr>
          <p:spPr>
            <a:xfrm>
              <a:off x="6331199" y="5437496"/>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224" name="TextBox 223">
              <a:extLst>
                <a:ext uri="{FF2B5EF4-FFF2-40B4-BE49-F238E27FC236}">
                  <a16:creationId xmlns:a16="http://schemas.microsoft.com/office/drawing/2014/main" id="{A2899081-157E-487B-8B16-85BD9562ACC7}"/>
                </a:ext>
              </a:extLst>
            </p:cNvPr>
            <p:cNvSpPr txBox="1"/>
            <p:nvPr/>
          </p:nvSpPr>
          <p:spPr>
            <a:xfrm>
              <a:off x="6723906" y="5437496"/>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sp>
          <p:nvSpPr>
            <p:cNvPr id="225" name="TextBox 224">
              <a:extLst>
                <a:ext uri="{FF2B5EF4-FFF2-40B4-BE49-F238E27FC236}">
                  <a16:creationId xmlns:a16="http://schemas.microsoft.com/office/drawing/2014/main" id="{FB348B02-9130-4919-856D-B4D2AA634864}"/>
                </a:ext>
              </a:extLst>
            </p:cNvPr>
            <p:cNvSpPr txBox="1"/>
            <p:nvPr/>
          </p:nvSpPr>
          <p:spPr>
            <a:xfrm>
              <a:off x="8406626" y="5486088"/>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5,592</a:t>
              </a:r>
            </a:p>
          </p:txBody>
        </p:sp>
        <p:sp>
          <p:nvSpPr>
            <p:cNvPr id="226" name="TextBox 225">
              <a:extLst>
                <a:ext uri="{FF2B5EF4-FFF2-40B4-BE49-F238E27FC236}">
                  <a16:creationId xmlns:a16="http://schemas.microsoft.com/office/drawing/2014/main" id="{5CE79C74-64ED-4B4F-AED5-D74BDCF1D336}"/>
                </a:ext>
              </a:extLst>
            </p:cNvPr>
            <p:cNvSpPr txBox="1"/>
            <p:nvPr/>
          </p:nvSpPr>
          <p:spPr>
            <a:xfrm>
              <a:off x="8436262" y="5437496"/>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sp>
          <p:nvSpPr>
            <p:cNvPr id="227" name="Border">
              <a:extLst>
                <a:ext uri="{FF2B5EF4-FFF2-40B4-BE49-F238E27FC236}">
                  <a16:creationId xmlns:a16="http://schemas.microsoft.com/office/drawing/2014/main" id="{C7C39EDF-E012-46F8-BCD8-3F04A64B2EE9}"/>
                </a:ext>
              </a:extLst>
            </p:cNvPr>
            <p:cNvSpPr/>
            <p:nvPr/>
          </p:nvSpPr>
          <p:spPr>
            <a:xfrm>
              <a:off x="6209010" y="4547088"/>
              <a:ext cx="2781176" cy="1671837"/>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28" name="Down Arrow 345">
              <a:extLst>
                <a:ext uri="{FF2B5EF4-FFF2-40B4-BE49-F238E27FC236}">
                  <a16:creationId xmlns:a16="http://schemas.microsoft.com/office/drawing/2014/main" id="{05B2120D-DEA1-41F9-921B-382253735326}"/>
                </a:ext>
              </a:extLst>
            </p:cNvPr>
            <p:cNvSpPr/>
            <p:nvPr/>
          </p:nvSpPr>
          <p:spPr>
            <a:xfrm flipV="1">
              <a:off x="8747076" y="5651373"/>
              <a:ext cx="202125" cy="187094"/>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9" name="Group 8">
            <a:extLst>
              <a:ext uri="{FF2B5EF4-FFF2-40B4-BE49-F238E27FC236}">
                <a16:creationId xmlns:a16="http://schemas.microsoft.com/office/drawing/2014/main" id="{A820C996-C54E-439C-9547-079B578FED0F}"/>
              </a:ext>
            </a:extLst>
          </p:cNvPr>
          <p:cNvGrpSpPr/>
          <p:nvPr/>
        </p:nvGrpSpPr>
        <p:grpSpPr>
          <a:xfrm>
            <a:off x="6197341" y="2737537"/>
            <a:ext cx="2785142" cy="1671837"/>
            <a:chOff x="6197341" y="2737537"/>
            <a:chExt cx="2785142" cy="1671837"/>
          </a:xfrm>
        </p:grpSpPr>
        <p:sp>
          <p:nvSpPr>
            <p:cNvPr id="230" name="Rectangle 229">
              <a:extLst>
                <a:ext uri="{FF2B5EF4-FFF2-40B4-BE49-F238E27FC236}">
                  <a16:creationId xmlns:a16="http://schemas.microsoft.com/office/drawing/2014/main" id="{B1D4EE7D-1254-4BC8-AA42-E54535809168}"/>
                </a:ext>
              </a:extLst>
            </p:cNvPr>
            <p:cNvSpPr/>
            <p:nvPr/>
          </p:nvSpPr>
          <p:spPr>
            <a:xfrm>
              <a:off x="6197341" y="2756588"/>
              <a:ext cx="2785142" cy="1652786"/>
            </a:xfrm>
            <a:prstGeom prst="rect">
              <a:avLst/>
            </a:prstGeom>
            <a:solidFill>
              <a:srgbClr val="DBDE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31" name="TextBox 230">
              <a:extLst>
                <a:ext uri="{FF2B5EF4-FFF2-40B4-BE49-F238E27FC236}">
                  <a16:creationId xmlns:a16="http://schemas.microsoft.com/office/drawing/2014/main" id="{2EF5A067-10ED-4A95-93F9-1BBAF581661F}"/>
                </a:ext>
              </a:extLst>
            </p:cNvPr>
            <p:cNvSpPr txBox="1"/>
            <p:nvPr/>
          </p:nvSpPr>
          <p:spPr>
            <a:xfrm>
              <a:off x="6313621" y="3052576"/>
              <a:ext cx="850392"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232" name="TextBox 231">
              <a:extLst>
                <a:ext uri="{FF2B5EF4-FFF2-40B4-BE49-F238E27FC236}">
                  <a16:creationId xmlns:a16="http://schemas.microsoft.com/office/drawing/2014/main" id="{BC1F10F7-F5E2-4EB6-B07A-2A77571098AA}"/>
                </a:ext>
              </a:extLst>
            </p:cNvPr>
            <p:cNvSpPr txBox="1"/>
            <p:nvPr/>
          </p:nvSpPr>
          <p:spPr>
            <a:xfrm>
              <a:off x="7160586" y="3052577"/>
              <a:ext cx="860665"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233" name="TextBox 232">
              <a:extLst>
                <a:ext uri="{FF2B5EF4-FFF2-40B4-BE49-F238E27FC236}">
                  <a16:creationId xmlns:a16="http://schemas.microsoft.com/office/drawing/2014/main" id="{DF174A4C-F4A4-4960-9C99-487B21027E6D}"/>
                </a:ext>
              </a:extLst>
            </p:cNvPr>
            <p:cNvSpPr txBox="1"/>
            <p:nvPr/>
          </p:nvSpPr>
          <p:spPr>
            <a:xfrm>
              <a:off x="8021253" y="3052578"/>
              <a:ext cx="850460" cy="34810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788287"/>
                  </a:solidFill>
                  <a:effectLst/>
                  <a:uLnTx/>
                  <a:uFillTx/>
                  <a:latin typeface="Franklin Gothic Book"/>
                  <a:ea typeface="+mn-ea"/>
                  <a:cs typeface="+mn-cs"/>
                </a:rPr>
                <a:t>YTD</a:t>
              </a:r>
            </a:p>
          </p:txBody>
        </p:sp>
        <p:sp>
          <p:nvSpPr>
            <p:cNvPr id="234" name="TextBox 233">
              <a:extLst>
                <a:ext uri="{FF2B5EF4-FFF2-40B4-BE49-F238E27FC236}">
                  <a16:creationId xmlns:a16="http://schemas.microsoft.com/office/drawing/2014/main" id="{F9C14C0D-6CE7-4A8D-A145-5874E02FE9FD}"/>
                </a:ext>
              </a:extLst>
            </p:cNvPr>
            <p:cNvSpPr txBox="1"/>
            <p:nvPr/>
          </p:nvSpPr>
          <p:spPr>
            <a:xfrm>
              <a:off x="8001943" y="3339610"/>
              <a:ext cx="887276" cy="35472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C00000"/>
                  </a:solidFill>
                  <a:effectLst/>
                  <a:uLnTx/>
                  <a:uFillTx/>
                  <a:latin typeface="Arial Narrow" panose="020B0606020202030204" pitchFamily="34" charset="0"/>
                  <a:ea typeface="+mn-ea"/>
                  <a:cs typeface="+mn-cs"/>
                  <a:sym typeface="Wingdings 2" panose="05020102010507070707" pitchFamily="18" charset="2"/>
                </a:rPr>
                <a:t></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52.6%</a:t>
              </a:r>
            </a:p>
          </p:txBody>
        </p:sp>
        <p:sp>
          <p:nvSpPr>
            <p:cNvPr id="235" name="TextBox 234">
              <a:extLst>
                <a:ext uri="{FF2B5EF4-FFF2-40B4-BE49-F238E27FC236}">
                  <a16:creationId xmlns:a16="http://schemas.microsoft.com/office/drawing/2014/main" id="{173231AD-87BE-470D-A206-56B6AB634B22}"/>
                </a:ext>
              </a:extLst>
            </p:cNvPr>
            <p:cNvSpPr txBox="1"/>
            <p:nvPr/>
          </p:nvSpPr>
          <p:spPr>
            <a:xfrm>
              <a:off x="6313622" y="3341418"/>
              <a:ext cx="849432"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A5ACAF">
                      <a:lumMod val="50000"/>
                    </a:srgbClr>
                  </a:solidFill>
                  <a:effectLst/>
                  <a:uLnTx/>
                  <a:uFillTx/>
                  <a:latin typeface="Arial Narrow" panose="020B0606020202030204" pitchFamily="34" charset="0"/>
                  <a:ea typeface="+mn-ea"/>
                  <a:cs typeface="+mn-cs"/>
                </a:rPr>
                <a:t>53.2%</a:t>
              </a:r>
            </a:p>
          </p:txBody>
        </p:sp>
        <p:sp>
          <p:nvSpPr>
            <p:cNvPr id="236" name="TextBox 235">
              <a:extLst>
                <a:ext uri="{FF2B5EF4-FFF2-40B4-BE49-F238E27FC236}">
                  <a16:creationId xmlns:a16="http://schemas.microsoft.com/office/drawing/2014/main" id="{70C974AC-AE11-4309-BA0A-19D236198228}"/>
                </a:ext>
              </a:extLst>
            </p:cNvPr>
            <p:cNvSpPr txBox="1"/>
            <p:nvPr/>
          </p:nvSpPr>
          <p:spPr>
            <a:xfrm>
              <a:off x="7153285" y="3341418"/>
              <a:ext cx="882567"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6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54.1%</a:t>
              </a:r>
            </a:p>
          </p:txBody>
        </p:sp>
        <p:cxnSp>
          <p:nvCxnSpPr>
            <p:cNvPr id="237" name="Straight Connector 236">
              <a:extLst>
                <a:ext uri="{FF2B5EF4-FFF2-40B4-BE49-F238E27FC236}">
                  <a16:creationId xmlns:a16="http://schemas.microsoft.com/office/drawing/2014/main" id="{0680C227-5E1F-46D4-9FD7-D424E77F92A3}"/>
                </a:ext>
              </a:extLst>
            </p:cNvPr>
            <p:cNvCxnSpPr>
              <a:cxnSpLocks/>
            </p:cNvCxnSpPr>
            <p:nvPr/>
          </p:nvCxnSpPr>
          <p:spPr>
            <a:xfrm>
              <a:off x="6351721" y="3395076"/>
              <a:ext cx="2468880" cy="0"/>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1FB107CA-2C0B-4812-A2AE-131DB405C44E}"/>
                </a:ext>
              </a:extLst>
            </p:cNvPr>
            <p:cNvCxnSpPr>
              <a:cxnSpLocks/>
            </p:cNvCxnSpPr>
            <p:nvPr/>
          </p:nvCxnSpPr>
          <p:spPr>
            <a:xfrm>
              <a:off x="7167018" y="3082643"/>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0E2A027F-A784-4925-8444-6008796C22B6}"/>
                </a:ext>
              </a:extLst>
            </p:cNvPr>
            <p:cNvCxnSpPr>
              <a:cxnSpLocks/>
            </p:cNvCxnSpPr>
            <p:nvPr/>
          </p:nvCxnSpPr>
          <p:spPr>
            <a:xfrm>
              <a:off x="8028552" y="3082643"/>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240" name="Chart 239">
              <a:extLst>
                <a:ext uri="{FF2B5EF4-FFF2-40B4-BE49-F238E27FC236}">
                  <a16:creationId xmlns:a16="http://schemas.microsoft.com/office/drawing/2014/main" id="{0EDEAD0A-F661-4DF6-A7A1-4C5F71CC23CA}"/>
                </a:ext>
              </a:extLst>
            </p:cNvPr>
            <p:cNvGraphicFramePr/>
            <p:nvPr/>
          </p:nvGraphicFramePr>
          <p:xfrm>
            <a:off x="6268688" y="3795744"/>
            <a:ext cx="2651760" cy="572181"/>
          </p:xfrm>
          <a:graphic>
            <a:graphicData uri="http://schemas.openxmlformats.org/drawingml/2006/chart">
              <c:chart xmlns:c="http://schemas.openxmlformats.org/drawingml/2006/chart" xmlns:r="http://schemas.openxmlformats.org/officeDocument/2006/relationships" r:id="rId7"/>
            </a:graphicData>
          </a:graphic>
        </p:graphicFrame>
        <p:sp>
          <p:nvSpPr>
            <p:cNvPr id="241" name="TextBox 240">
              <a:extLst>
                <a:ext uri="{FF2B5EF4-FFF2-40B4-BE49-F238E27FC236}">
                  <a16:creationId xmlns:a16="http://schemas.microsoft.com/office/drawing/2014/main" id="{014C3C1F-8924-46A9-A346-ABEBA685DC91}"/>
                </a:ext>
              </a:extLst>
            </p:cNvPr>
            <p:cNvSpPr txBox="1"/>
            <p:nvPr/>
          </p:nvSpPr>
          <p:spPr>
            <a:xfrm>
              <a:off x="8006216" y="3676537"/>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56</a:t>
              </a:r>
              <a:r>
                <a:rPr kumimoji="0" lang="en-US" sz="1100" b="0" i="0" u="none" strike="noStrike" kern="1200" cap="none" spc="-40" normalizeH="0" baseline="30000" noProof="0" dirty="0">
                  <a:ln>
                    <a:noFill/>
                  </a:ln>
                  <a:solidFill>
                    <a:srgbClr val="003359"/>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  </a:t>
              </a:r>
            </a:p>
          </p:txBody>
        </p:sp>
        <p:sp>
          <p:nvSpPr>
            <p:cNvPr id="242" name="TextBox 241">
              <a:extLst>
                <a:ext uri="{FF2B5EF4-FFF2-40B4-BE49-F238E27FC236}">
                  <a16:creationId xmlns:a16="http://schemas.microsoft.com/office/drawing/2014/main" id="{A679997A-EFFD-4348-89A4-A9195438230F}"/>
                </a:ext>
              </a:extLst>
            </p:cNvPr>
            <p:cNvSpPr txBox="1"/>
            <p:nvPr/>
          </p:nvSpPr>
          <p:spPr>
            <a:xfrm>
              <a:off x="8398923" y="3676537"/>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292</a:t>
              </a:r>
            </a:p>
          </p:txBody>
        </p:sp>
        <p:sp>
          <p:nvSpPr>
            <p:cNvPr id="243" name="TextBox 242">
              <a:extLst>
                <a:ext uri="{FF2B5EF4-FFF2-40B4-BE49-F238E27FC236}">
                  <a16:creationId xmlns:a16="http://schemas.microsoft.com/office/drawing/2014/main" id="{5202E68D-938E-4031-9E69-8D1ACC9356C9}"/>
                </a:ext>
              </a:extLst>
            </p:cNvPr>
            <p:cNvSpPr txBox="1"/>
            <p:nvPr/>
          </p:nvSpPr>
          <p:spPr>
            <a:xfrm>
              <a:off x="6201305" y="2756588"/>
              <a:ext cx="2781178" cy="287280"/>
            </a:xfrm>
            <a:prstGeom prst="rect">
              <a:avLst/>
            </a:prstGeom>
            <a:solidFill>
              <a:schemeClr val="bg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dirty="0">
                  <a:ln>
                    <a:noFill/>
                  </a:ln>
                  <a:solidFill>
                    <a:prstClr val="white"/>
                  </a:solidFill>
                  <a:effectLst/>
                  <a:uLnTx/>
                  <a:uFillTx/>
                  <a:latin typeface="Franklin Gothic Book"/>
                  <a:ea typeface="+mn-ea"/>
                  <a:cs typeface="+mn-cs"/>
                </a:rPr>
                <a:t>Care Transition – </a:t>
              </a:r>
              <a:r>
                <a:rPr kumimoji="0" lang="en-US" sz="1400" b="0" i="0" u="none" strike="noStrike" kern="1200" cap="none" spc="-30" normalizeH="0" baseline="0" noProof="0" dirty="0">
                  <a:ln>
                    <a:noFill/>
                  </a:ln>
                  <a:solidFill>
                    <a:srgbClr val="FFFF00"/>
                  </a:solidFill>
                  <a:effectLst/>
                  <a:uLnTx/>
                  <a:uFillTx/>
                  <a:latin typeface="Franklin Gothic Book"/>
                  <a:ea typeface="+mn-ea"/>
                  <a:cs typeface="+mn-cs"/>
                </a:rPr>
                <a:t>HCAHPS</a:t>
              </a:r>
            </a:p>
          </p:txBody>
        </p:sp>
        <p:sp>
          <p:nvSpPr>
            <p:cNvPr id="244" name="TextBox 243">
              <a:extLst>
                <a:ext uri="{FF2B5EF4-FFF2-40B4-BE49-F238E27FC236}">
                  <a16:creationId xmlns:a16="http://schemas.microsoft.com/office/drawing/2014/main" id="{C5015634-F011-41B8-B0BA-90CD7F3FF790}"/>
                </a:ext>
              </a:extLst>
            </p:cNvPr>
            <p:cNvSpPr txBox="1"/>
            <p:nvPr/>
          </p:nvSpPr>
          <p:spPr>
            <a:xfrm>
              <a:off x="8035852" y="3627945"/>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245" name="TextBox 244">
              <a:extLst>
                <a:ext uri="{FF2B5EF4-FFF2-40B4-BE49-F238E27FC236}">
                  <a16:creationId xmlns:a16="http://schemas.microsoft.com/office/drawing/2014/main" id="{CD4971D7-A374-423E-B623-660A626A821F}"/>
                </a:ext>
              </a:extLst>
            </p:cNvPr>
            <p:cNvSpPr txBox="1"/>
            <p:nvPr/>
          </p:nvSpPr>
          <p:spPr>
            <a:xfrm>
              <a:off x="8428559" y="3627945"/>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sp>
          <p:nvSpPr>
            <p:cNvPr id="246" name="TextBox 245">
              <a:extLst>
                <a:ext uri="{FF2B5EF4-FFF2-40B4-BE49-F238E27FC236}">
                  <a16:creationId xmlns:a16="http://schemas.microsoft.com/office/drawing/2014/main" id="{FA65BBD5-4982-433B-9E74-00C52E476EA6}"/>
                </a:ext>
              </a:extLst>
            </p:cNvPr>
            <p:cNvSpPr txBox="1"/>
            <p:nvPr/>
          </p:nvSpPr>
          <p:spPr>
            <a:xfrm>
              <a:off x="6293860" y="3668164"/>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57</a:t>
              </a:r>
              <a:r>
                <a:rPr kumimoji="0" lang="en-US" sz="1100" b="0" i="0" u="none" strike="noStrike" kern="1200" cap="none" spc="-40" normalizeH="0" baseline="3000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th</a:t>
              </a:r>
              <a:endPar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endParaRPr>
            </a:p>
          </p:txBody>
        </p:sp>
        <p:sp>
          <p:nvSpPr>
            <p:cNvPr id="247" name="TextBox 246">
              <a:extLst>
                <a:ext uri="{FF2B5EF4-FFF2-40B4-BE49-F238E27FC236}">
                  <a16:creationId xmlns:a16="http://schemas.microsoft.com/office/drawing/2014/main" id="{8D2F9BE5-9132-4A1B-93A7-0E0F741A688B}"/>
                </a:ext>
              </a:extLst>
            </p:cNvPr>
            <p:cNvSpPr txBox="1"/>
            <p:nvPr/>
          </p:nvSpPr>
          <p:spPr>
            <a:xfrm>
              <a:off x="6686567" y="3668164"/>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1345</a:t>
              </a:r>
            </a:p>
          </p:txBody>
        </p:sp>
        <p:sp>
          <p:nvSpPr>
            <p:cNvPr id="248" name="TextBox 247">
              <a:extLst>
                <a:ext uri="{FF2B5EF4-FFF2-40B4-BE49-F238E27FC236}">
                  <a16:creationId xmlns:a16="http://schemas.microsoft.com/office/drawing/2014/main" id="{6CD85E47-1A63-425E-8C7E-57B427E69148}"/>
                </a:ext>
              </a:extLst>
            </p:cNvPr>
            <p:cNvSpPr txBox="1"/>
            <p:nvPr/>
          </p:nvSpPr>
          <p:spPr>
            <a:xfrm>
              <a:off x="6323496" y="3627945"/>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249" name="TextBox 248">
              <a:extLst>
                <a:ext uri="{FF2B5EF4-FFF2-40B4-BE49-F238E27FC236}">
                  <a16:creationId xmlns:a16="http://schemas.microsoft.com/office/drawing/2014/main" id="{B4C52A79-3C49-4CEF-84CB-A001C865EA32}"/>
                </a:ext>
              </a:extLst>
            </p:cNvPr>
            <p:cNvSpPr txBox="1"/>
            <p:nvPr/>
          </p:nvSpPr>
          <p:spPr>
            <a:xfrm>
              <a:off x="6716203" y="3627945"/>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sp>
          <p:nvSpPr>
            <p:cNvPr id="250" name="Rectangle 249">
              <a:extLst>
                <a:ext uri="{FF2B5EF4-FFF2-40B4-BE49-F238E27FC236}">
                  <a16:creationId xmlns:a16="http://schemas.microsoft.com/office/drawing/2014/main" id="{93F49972-89AC-4A59-98FE-7B6C46730563}"/>
                </a:ext>
              </a:extLst>
            </p:cNvPr>
            <p:cNvSpPr/>
            <p:nvPr/>
          </p:nvSpPr>
          <p:spPr>
            <a:xfrm>
              <a:off x="6201307" y="2737537"/>
              <a:ext cx="2781176" cy="1671837"/>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51" name="Down Arrow 345">
              <a:extLst>
                <a:ext uri="{FF2B5EF4-FFF2-40B4-BE49-F238E27FC236}">
                  <a16:creationId xmlns:a16="http://schemas.microsoft.com/office/drawing/2014/main" id="{CE125A15-3486-4DF3-A667-634FFD45DAE6}"/>
                </a:ext>
              </a:extLst>
            </p:cNvPr>
            <p:cNvSpPr/>
            <p:nvPr/>
          </p:nvSpPr>
          <p:spPr>
            <a:xfrm flipV="1">
              <a:off x="8745374" y="3831336"/>
              <a:ext cx="202125" cy="187094"/>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253" name="Rectangle 252">
            <a:extLst>
              <a:ext uri="{FF2B5EF4-FFF2-40B4-BE49-F238E27FC236}">
                <a16:creationId xmlns:a16="http://schemas.microsoft.com/office/drawing/2014/main" id="{D9E37F2B-7041-493C-B07C-8804D9D8856C}"/>
              </a:ext>
            </a:extLst>
          </p:cNvPr>
          <p:cNvSpPr/>
          <p:nvPr/>
        </p:nvSpPr>
        <p:spPr>
          <a:xfrm>
            <a:off x="6199632" y="944021"/>
            <a:ext cx="2785142" cy="1652786"/>
          </a:xfrm>
          <a:prstGeom prst="rect">
            <a:avLst/>
          </a:prstGeom>
          <a:solidFill>
            <a:srgbClr val="DBDE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54" name="TextBox 253">
            <a:extLst>
              <a:ext uri="{FF2B5EF4-FFF2-40B4-BE49-F238E27FC236}">
                <a16:creationId xmlns:a16="http://schemas.microsoft.com/office/drawing/2014/main" id="{07A318FA-A38D-4D70-BFBA-94C05C8410EE}"/>
              </a:ext>
            </a:extLst>
          </p:cNvPr>
          <p:cNvSpPr txBox="1"/>
          <p:nvPr/>
        </p:nvSpPr>
        <p:spPr>
          <a:xfrm>
            <a:off x="6315912" y="1240009"/>
            <a:ext cx="850392"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255" name="TextBox 254">
            <a:extLst>
              <a:ext uri="{FF2B5EF4-FFF2-40B4-BE49-F238E27FC236}">
                <a16:creationId xmlns:a16="http://schemas.microsoft.com/office/drawing/2014/main" id="{785FE7BC-C1F9-42F6-BBC6-ABD9954C42AE}"/>
              </a:ext>
            </a:extLst>
          </p:cNvPr>
          <p:cNvSpPr txBox="1"/>
          <p:nvPr/>
        </p:nvSpPr>
        <p:spPr>
          <a:xfrm>
            <a:off x="7162877" y="1240010"/>
            <a:ext cx="860665"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256" name="TextBox 255">
            <a:extLst>
              <a:ext uri="{FF2B5EF4-FFF2-40B4-BE49-F238E27FC236}">
                <a16:creationId xmlns:a16="http://schemas.microsoft.com/office/drawing/2014/main" id="{CF1A58B3-45C1-446D-8959-CB3967623A40}"/>
              </a:ext>
            </a:extLst>
          </p:cNvPr>
          <p:cNvSpPr txBox="1"/>
          <p:nvPr/>
        </p:nvSpPr>
        <p:spPr>
          <a:xfrm>
            <a:off x="8023544" y="1240011"/>
            <a:ext cx="850460" cy="34810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788287"/>
                </a:solidFill>
                <a:effectLst/>
                <a:uLnTx/>
                <a:uFillTx/>
                <a:latin typeface="Franklin Gothic Book"/>
                <a:ea typeface="+mn-ea"/>
                <a:cs typeface="+mn-cs"/>
              </a:rPr>
              <a:t>YTD</a:t>
            </a:r>
          </a:p>
        </p:txBody>
      </p:sp>
      <p:sp>
        <p:nvSpPr>
          <p:cNvPr id="257" name="TextBox 256">
            <a:extLst>
              <a:ext uri="{FF2B5EF4-FFF2-40B4-BE49-F238E27FC236}">
                <a16:creationId xmlns:a16="http://schemas.microsoft.com/office/drawing/2014/main" id="{9971BE31-3026-4665-91B5-DD76350C8C26}"/>
              </a:ext>
            </a:extLst>
          </p:cNvPr>
          <p:cNvSpPr txBox="1"/>
          <p:nvPr/>
        </p:nvSpPr>
        <p:spPr>
          <a:xfrm>
            <a:off x="8004234" y="1527043"/>
            <a:ext cx="887276" cy="35472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86.1%</a:t>
            </a:r>
          </a:p>
        </p:txBody>
      </p:sp>
      <p:sp>
        <p:nvSpPr>
          <p:cNvPr id="258" name="TextBox 257">
            <a:extLst>
              <a:ext uri="{FF2B5EF4-FFF2-40B4-BE49-F238E27FC236}">
                <a16:creationId xmlns:a16="http://schemas.microsoft.com/office/drawing/2014/main" id="{ADE3EBE5-BA9A-48C5-825A-98B9C69E81C5}"/>
              </a:ext>
            </a:extLst>
          </p:cNvPr>
          <p:cNvSpPr txBox="1"/>
          <p:nvPr/>
        </p:nvSpPr>
        <p:spPr>
          <a:xfrm>
            <a:off x="6315913" y="1528851"/>
            <a:ext cx="849432"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A5ACAF">
                    <a:lumMod val="50000"/>
                  </a:srgbClr>
                </a:solidFill>
                <a:effectLst/>
                <a:uLnTx/>
                <a:uFillTx/>
                <a:latin typeface="Arial Narrow" panose="020B0606020202030204" pitchFamily="34" charset="0"/>
                <a:ea typeface="+mn-ea"/>
                <a:cs typeface="+mn-cs"/>
              </a:rPr>
              <a:t>87.9%</a:t>
            </a:r>
          </a:p>
        </p:txBody>
      </p:sp>
      <p:sp>
        <p:nvSpPr>
          <p:cNvPr id="259" name="TextBox 258">
            <a:extLst>
              <a:ext uri="{FF2B5EF4-FFF2-40B4-BE49-F238E27FC236}">
                <a16:creationId xmlns:a16="http://schemas.microsoft.com/office/drawing/2014/main" id="{5AA4057A-B5DF-468F-AB8C-850536B5F5E5}"/>
              </a:ext>
            </a:extLst>
          </p:cNvPr>
          <p:cNvSpPr txBox="1"/>
          <p:nvPr/>
        </p:nvSpPr>
        <p:spPr>
          <a:xfrm>
            <a:off x="7155576" y="1528851"/>
            <a:ext cx="882567"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6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88.3%</a:t>
            </a:r>
          </a:p>
        </p:txBody>
      </p:sp>
      <p:cxnSp>
        <p:nvCxnSpPr>
          <p:cNvPr id="260" name="Straight Connector 259">
            <a:extLst>
              <a:ext uri="{FF2B5EF4-FFF2-40B4-BE49-F238E27FC236}">
                <a16:creationId xmlns:a16="http://schemas.microsoft.com/office/drawing/2014/main" id="{324E3D67-4082-47C7-8CEE-EF868043B7FB}"/>
              </a:ext>
            </a:extLst>
          </p:cNvPr>
          <p:cNvCxnSpPr>
            <a:cxnSpLocks/>
          </p:cNvCxnSpPr>
          <p:nvPr/>
        </p:nvCxnSpPr>
        <p:spPr>
          <a:xfrm>
            <a:off x="6354012" y="1582509"/>
            <a:ext cx="2468880" cy="0"/>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DDABD6FC-8DB4-4CB8-B3CA-98498EF3D903}"/>
              </a:ext>
            </a:extLst>
          </p:cNvPr>
          <p:cNvCxnSpPr>
            <a:cxnSpLocks/>
          </p:cNvCxnSpPr>
          <p:nvPr/>
        </p:nvCxnSpPr>
        <p:spPr>
          <a:xfrm>
            <a:off x="7169309" y="1270076"/>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25C7E525-C48B-4700-9520-64ACBC8FFE56}"/>
              </a:ext>
            </a:extLst>
          </p:cNvPr>
          <p:cNvCxnSpPr>
            <a:cxnSpLocks/>
          </p:cNvCxnSpPr>
          <p:nvPr/>
        </p:nvCxnSpPr>
        <p:spPr>
          <a:xfrm>
            <a:off x="8030843" y="1270076"/>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263" name="Chart 262">
            <a:extLst>
              <a:ext uri="{FF2B5EF4-FFF2-40B4-BE49-F238E27FC236}">
                <a16:creationId xmlns:a16="http://schemas.microsoft.com/office/drawing/2014/main" id="{5E400C74-D7BA-4660-85DB-7F9D8183452D}"/>
              </a:ext>
            </a:extLst>
          </p:cNvPr>
          <p:cNvGraphicFramePr/>
          <p:nvPr/>
        </p:nvGraphicFramePr>
        <p:xfrm>
          <a:off x="6270979" y="1983177"/>
          <a:ext cx="2651760" cy="572181"/>
        </p:xfrm>
        <a:graphic>
          <a:graphicData uri="http://schemas.openxmlformats.org/drawingml/2006/chart">
            <c:chart xmlns:c="http://schemas.openxmlformats.org/drawingml/2006/chart" xmlns:r="http://schemas.openxmlformats.org/officeDocument/2006/relationships" r:id="rId8"/>
          </a:graphicData>
        </a:graphic>
      </p:graphicFrame>
      <p:sp>
        <p:nvSpPr>
          <p:cNvPr id="264" name="TextBox 263">
            <a:extLst>
              <a:ext uri="{FF2B5EF4-FFF2-40B4-BE49-F238E27FC236}">
                <a16:creationId xmlns:a16="http://schemas.microsoft.com/office/drawing/2014/main" id="{E8DC19D2-D745-4256-B070-544016F3B3B9}"/>
              </a:ext>
            </a:extLst>
          </p:cNvPr>
          <p:cNvSpPr txBox="1"/>
          <p:nvPr/>
        </p:nvSpPr>
        <p:spPr>
          <a:xfrm>
            <a:off x="8008507" y="1863970"/>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44</a:t>
            </a:r>
            <a:r>
              <a:rPr kumimoji="0" lang="en-US" sz="1100" b="0" i="0" u="none" strike="noStrike" kern="1200" cap="none" spc="-40" normalizeH="0" baseline="30000" noProof="0" dirty="0">
                <a:ln>
                  <a:noFill/>
                </a:ln>
                <a:solidFill>
                  <a:srgbClr val="003359"/>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   </a:t>
            </a:r>
          </a:p>
        </p:txBody>
      </p:sp>
      <p:sp>
        <p:nvSpPr>
          <p:cNvPr id="265" name="TextBox 264">
            <a:extLst>
              <a:ext uri="{FF2B5EF4-FFF2-40B4-BE49-F238E27FC236}">
                <a16:creationId xmlns:a16="http://schemas.microsoft.com/office/drawing/2014/main" id="{5597AA22-A4A4-4D2B-A7C1-7827BD5E1552}"/>
              </a:ext>
            </a:extLst>
          </p:cNvPr>
          <p:cNvSpPr txBox="1"/>
          <p:nvPr/>
        </p:nvSpPr>
        <p:spPr>
          <a:xfrm>
            <a:off x="8401214" y="1855597"/>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260</a:t>
            </a:r>
          </a:p>
        </p:txBody>
      </p:sp>
      <p:sp>
        <p:nvSpPr>
          <p:cNvPr id="266" name="TextBox 265">
            <a:extLst>
              <a:ext uri="{FF2B5EF4-FFF2-40B4-BE49-F238E27FC236}">
                <a16:creationId xmlns:a16="http://schemas.microsoft.com/office/drawing/2014/main" id="{E9E2993D-4CFD-4C9B-B4B5-63247E9AC3F3}"/>
              </a:ext>
            </a:extLst>
          </p:cNvPr>
          <p:cNvSpPr txBox="1"/>
          <p:nvPr/>
        </p:nvSpPr>
        <p:spPr>
          <a:xfrm>
            <a:off x="6203596" y="944021"/>
            <a:ext cx="2781178" cy="287280"/>
          </a:xfrm>
          <a:prstGeom prst="rect">
            <a:avLst/>
          </a:prstGeom>
          <a:solidFill>
            <a:schemeClr val="bg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dirty="0">
                <a:ln>
                  <a:noFill/>
                </a:ln>
                <a:solidFill>
                  <a:prstClr val="white"/>
                </a:solidFill>
                <a:effectLst/>
                <a:uLnTx/>
                <a:uFillTx/>
                <a:latin typeface="Franklin Gothic Book"/>
                <a:ea typeface="+mn-ea"/>
                <a:cs typeface="+mn-cs"/>
              </a:rPr>
              <a:t>Discharge Information – </a:t>
            </a:r>
            <a:r>
              <a:rPr kumimoji="0" lang="en-US" sz="1400" b="0" i="0" u="none" strike="noStrike" kern="1200" cap="none" spc="-30" normalizeH="0" baseline="0" noProof="0" dirty="0">
                <a:ln>
                  <a:noFill/>
                </a:ln>
                <a:solidFill>
                  <a:srgbClr val="FFFF00"/>
                </a:solidFill>
                <a:effectLst/>
                <a:uLnTx/>
                <a:uFillTx/>
                <a:latin typeface="Franklin Gothic Book"/>
                <a:ea typeface="+mn-ea"/>
                <a:cs typeface="+mn-cs"/>
              </a:rPr>
              <a:t>HCAHPS</a:t>
            </a:r>
          </a:p>
        </p:txBody>
      </p:sp>
      <p:sp>
        <p:nvSpPr>
          <p:cNvPr id="267" name="TextBox 266">
            <a:extLst>
              <a:ext uri="{FF2B5EF4-FFF2-40B4-BE49-F238E27FC236}">
                <a16:creationId xmlns:a16="http://schemas.microsoft.com/office/drawing/2014/main" id="{B1DE20F6-CC47-4691-B5D6-EC1DBCD20CAF}"/>
              </a:ext>
            </a:extLst>
          </p:cNvPr>
          <p:cNvSpPr txBox="1"/>
          <p:nvPr/>
        </p:nvSpPr>
        <p:spPr>
          <a:xfrm>
            <a:off x="8038143" y="1815378"/>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268" name="TextBox 267">
            <a:extLst>
              <a:ext uri="{FF2B5EF4-FFF2-40B4-BE49-F238E27FC236}">
                <a16:creationId xmlns:a16="http://schemas.microsoft.com/office/drawing/2014/main" id="{E08A1B39-EE3A-4D75-BED5-170803F57BF8}"/>
              </a:ext>
            </a:extLst>
          </p:cNvPr>
          <p:cNvSpPr txBox="1"/>
          <p:nvPr/>
        </p:nvSpPr>
        <p:spPr>
          <a:xfrm>
            <a:off x="8430850" y="1815378"/>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sp>
        <p:nvSpPr>
          <p:cNvPr id="269" name="TextBox 268">
            <a:extLst>
              <a:ext uri="{FF2B5EF4-FFF2-40B4-BE49-F238E27FC236}">
                <a16:creationId xmlns:a16="http://schemas.microsoft.com/office/drawing/2014/main" id="{7D56BC08-A478-48A9-B912-B07DAD803AB7}"/>
              </a:ext>
            </a:extLst>
          </p:cNvPr>
          <p:cNvSpPr txBox="1"/>
          <p:nvPr/>
        </p:nvSpPr>
        <p:spPr>
          <a:xfrm>
            <a:off x="6296151" y="1863970"/>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56</a:t>
            </a:r>
            <a:r>
              <a:rPr kumimoji="0" lang="en-US" sz="1100" b="0" i="0" u="none" strike="noStrike" kern="1200" cap="none" spc="-40" normalizeH="0" baseline="3000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 </a:t>
            </a:r>
          </a:p>
        </p:txBody>
      </p:sp>
      <p:sp>
        <p:nvSpPr>
          <p:cNvPr id="270" name="TextBox 269">
            <a:extLst>
              <a:ext uri="{FF2B5EF4-FFF2-40B4-BE49-F238E27FC236}">
                <a16:creationId xmlns:a16="http://schemas.microsoft.com/office/drawing/2014/main" id="{C9937344-C059-425C-8780-63F2A579B923}"/>
              </a:ext>
            </a:extLst>
          </p:cNvPr>
          <p:cNvSpPr txBox="1"/>
          <p:nvPr/>
        </p:nvSpPr>
        <p:spPr>
          <a:xfrm>
            <a:off x="6688858" y="1855597"/>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1211</a:t>
            </a:r>
          </a:p>
        </p:txBody>
      </p:sp>
      <p:sp>
        <p:nvSpPr>
          <p:cNvPr id="271" name="TextBox 270">
            <a:extLst>
              <a:ext uri="{FF2B5EF4-FFF2-40B4-BE49-F238E27FC236}">
                <a16:creationId xmlns:a16="http://schemas.microsoft.com/office/drawing/2014/main" id="{89A261B2-A9A8-4CD0-98A1-DF735ECE4A80}"/>
              </a:ext>
            </a:extLst>
          </p:cNvPr>
          <p:cNvSpPr txBox="1"/>
          <p:nvPr/>
        </p:nvSpPr>
        <p:spPr>
          <a:xfrm>
            <a:off x="6325787" y="1815378"/>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272" name="TextBox 271">
            <a:extLst>
              <a:ext uri="{FF2B5EF4-FFF2-40B4-BE49-F238E27FC236}">
                <a16:creationId xmlns:a16="http://schemas.microsoft.com/office/drawing/2014/main" id="{762B6454-8342-4924-BF01-5D2E90A60594}"/>
              </a:ext>
            </a:extLst>
          </p:cNvPr>
          <p:cNvSpPr txBox="1"/>
          <p:nvPr/>
        </p:nvSpPr>
        <p:spPr>
          <a:xfrm>
            <a:off x="6718494" y="1815378"/>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sp>
        <p:nvSpPr>
          <p:cNvPr id="273" name="Rectangle 272">
            <a:extLst>
              <a:ext uri="{FF2B5EF4-FFF2-40B4-BE49-F238E27FC236}">
                <a16:creationId xmlns:a16="http://schemas.microsoft.com/office/drawing/2014/main" id="{50E0D19C-8C8C-4E9E-A4CD-2D84AFA5DABB}"/>
              </a:ext>
            </a:extLst>
          </p:cNvPr>
          <p:cNvSpPr/>
          <p:nvPr/>
        </p:nvSpPr>
        <p:spPr>
          <a:xfrm>
            <a:off x="6203598" y="924970"/>
            <a:ext cx="2781176" cy="1671837"/>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74" name="Down Arrow 345">
            <a:extLst>
              <a:ext uri="{FF2B5EF4-FFF2-40B4-BE49-F238E27FC236}">
                <a16:creationId xmlns:a16="http://schemas.microsoft.com/office/drawing/2014/main" id="{0D75067B-314B-4930-B809-878793A15D9E}"/>
              </a:ext>
            </a:extLst>
          </p:cNvPr>
          <p:cNvSpPr/>
          <p:nvPr/>
        </p:nvSpPr>
        <p:spPr>
          <a:xfrm flipV="1">
            <a:off x="8741664" y="2020824"/>
            <a:ext cx="202125" cy="187094"/>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pSp>
        <p:nvGrpSpPr>
          <p:cNvPr id="275" name="Group 274">
            <a:extLst>
              <a:ext uri="{FF2B5EF4-FFF2-40B4-BE49-F238E27FC236}">
                <a16:creationId xmlns:a16="http://schemas.microsoft.com/office/drawing/2014/main" id="{441DB2BC-0478-4F56-8B44-9E3DAC7D55DF}"/>
              </a:ext>
            </a:extLst>
          </p:cNvPr>
          <p:cNvGrpSpPr/>
          <p:nvPr/>
        </p:nvGrpSpPr>
        <p:grpSpPr>
          <a:xfrm>
            <a:off x="3227832" y="4544568"/>
            <a:ext cx="2785142" cy="1671837"/>
            <a:chOff x="6197341" y="2737537"/>
            <a:chExt cx="2785142" cy="1671837"/>
          </a:xfrm>
        </p:grpSpPr>
        <p:sp>
          <p:nvSpPr>
            <p:cNvPr id="276" name="Rectangle 275">
              <a:extLst>
                <a:ext uri="{FF2B5EF4-FFF2-40B4-BE49-F238E27FC236}">
                  <a16:creationId xmlns:a16="http://schemas.microsoft.com/office/drawing/2014/main" id="{EC8FF098-A229-4AC8-ADD5-CD364B504E9E}"/>
                </a:ext>
              </a:extLst>
            </p:cNvPr>
            <p:cNvSpPr/>
            <p:nvPr/>
          </p:nvSpPr>
          <p:spPr>
            <a:xfrm>
              <a:off x="6197341" y="2756588"/>
              <a:ext cx="2785142" cy="1652786"/>
            </a:xfrm>
            <a:prstGeom prst="rect">
              <a:avLst/>
            </a:prstGeom>
            <a:solidFill>
              <a:srgbClr val="DBDE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77" name="TextBox 276">
              <a:extLst>
                <a:ext uri="{FF2B5EF4-FFF2-40B4-BE49-F238E27FC236}">
                  <a16:creationId xmlns:a16="http://schemas.microsoft.com/office/drawing/2014/main" id="{D09C99F2-691C-42D4-B54D-876189F07B5A}"/>
                </a:ext>
              </a:extLst>
            </p:cNvPr>
            <p:cNvSpPr txBox="1"/>
            <p:nvPr/>
          </p:nvSpPr>
          <p:spPr>
            <a:xfrm>
              <a:off x="6313621" y="3052576"/>
              <a:ext cx="850392"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278" name="TextBox 277">
              <a:extLst>
                <a:ext uri="{FF2B5EF4-FFF2-40B4-BE49-F238E27FC236}">
                  <a16:creationId xmlns:a16="http://schemas.microsoft.com/office/drawing/2014/main" id="{3193519C-2771-46AA-8CA4-942188FBB196}"/>
                </a:ext>
              </a:extLst>
            </p:cNvPr>
            <p:cNvSpPr txBox="1"/>
            <p:nvPr/>
          </p:nvSpPr>
          <p:spPr>
            <a:xfrm>
              <a:off x="7160586" y="3052577"/>
              <a:ext cx="860665"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279" name="TextBox 278">
              <a:extLst>
                <a:ext uri="{FF2B5EF4-FFF2-40B4-BE49-F238E27FC236}">
                  <a16:creationId xmlns:a16="http://schemas.microsoft.com/office/drawing/2014/main" id="{30C8C27F-6ADA-452C-879B-33F4A172E1CB}"/>
                </a:ext>
              </a:extLst>
            </p:cNvPr>
            <p:cNvSpPr txBox="1"/>
            <p:nvPr/>
          </p:nvSpPr>
          <p:spPr>
            <a:xfrm>
              <a:off x="8021253" y="3052578"/>
              <a:ext cx="850460" cy="34810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788287"/>
                  </a:solidFill>
                  <a:effectLst/>
                  <a:uLnTx/>
                  <a:uFillTx/>
                  <a:latin typeface="Franklin Gothic Book"/>
                  <a:ea typeface="+mn-ea"/>
                  <a:cs typeface="+mn-cs"/>
                </a:rPr>
                <a:t>YTD</a:t>
              </a:r>
            </a:p>
          </p:txBody>
        </p:sp>
        <p:sp>
          <p:nvSpPr>
            <p:cNvPr id="280" name="TextBox 279">
              <a:extLst>
                <a:ext uri="{FF2B5EF4-FFF2-40B4-BE49-F238E27FC236}">
                  <a16:creationId xmlns:a16="http://schemas.microsoft.com/office/drawing/2014/main" id="{234BDBA4-3DD2-4D2F-AD18-306FF750BAFD}"/>
                </a:ext>
              </a:extLst>
            </p:cNvPr>
            <p:cNvSpPr txBox="1"/>
            <p:nvPr/>
          </p:nvSpPr>
          <p:spPr>
            <a:xfrm>
              <a:off x="8001943" y="3339610"/>
              <a:ext cx="887276" cy="35472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51.2%</a:t>
              </a:r>
            </a:p>
          </p:txBody>
        </p:sp>
        <p:sp>
          <p:nvSpPr>
            <p:cNvPr id="368" name="TextBox 367">
              <a:extLst>
                <a:ext uri="{FF2B5EF4-FFF2-40B4-BE49-F238E27FC236}">
                  <a16:creationId xmlns:a16="http://schemas.microsoft.com/office/drawing/2014/main" id="{CD8017A3-9FE5-47EF-B93C-80F7912959A1}"/>
                </a:ext>
              </a:extLst>
            </p:cNvPr>
            <p:cNvSpPr txBox="1"/>
            <p:nvPr/>
          </p:nvSpPr>
          <p:spPr>
            <a:xfrm>
              <a:off x="6313622" y="3341418"/>
              <a:ext cx="849432"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A5ACAF">
                      <a:lumMod val="50000"/>
                    </a:srgbClr>
                  </a:solidFill>
                  <a:effectLst/>
                  <a:uLnTx/>
                  <a:uFillTx/>
                  <a:latin typeface="Arial Narrow" panose="020B0606020202030204" pitchFamily="34" charset="0"/>
                  <a:ea typeface="+mn-ea"/>
                  <a:cs typeface="+mn-cs"/>
                </a:rPr>
                <a:t>56.6%</a:t>
              </a:r>
            </a:p>
          </p:txBody>
        </p:sp>
        <p:sp>
          <p:nvSpPr>
            <p:cNvPr id="369" name="TextBox 368">
              <a:extLst>
                <a:ext uri="{FF2B5EF4-FFF2-40B4-BE49-F238E27FC236}">
                  <a16:creationId xmlns:a16="http://schemas.microsoft.com/office/drawing/2014/main" id="{DF70D80F-94CC-4635-BDC9-65B3AAD13B9A}"/>
                </a:ext>
              </a:extLst>
            </p:cNvPr>
            <p:cNvSpPr txBox="1"/>
            <p:nvPr/>
          </p:nvSpPr>
          <p:spPr>
            <a:xfrm>
              <a:off x="7153285" y="3341418"/>
              <a:ext cx="882567"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6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63.1%</a:t>
              </a:r>
            </a:p>
          </p:txBody>
        </p:sp>
        <p:cxnSp>
          <p:nvCxnSpPr>
            <p:cNvPr id="370" name="Straight Connector 369">
              <a:extLst>
                <a:ext uri="{FF2B5EF4-FFF2-40B4-BE49-F238E27FC236}">
                  <a16:creationId xmlns:a16="http://schemas.microsoft.com/office/drawing/2014/main" id="{A5718DAD-44A7-4874-8177-FC1CCE4E96AB}"/>
                </a:ext>
              </a:extLst>
            </p:cNvPr>
            <p:cNvCxnSpPr>
              <a:cxnSpLocks/>
            </p:cNvCxnSpPr>
            <p:nvPr/>
          </p:nvCxnSpPr>
          <p:spPr>
            <a:xfrm>
              <a:off x="6351721" y="3395076"/>
              <a:ext cx="2468880" cy="0"/>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D36738F2-14A9-4C41-8259-14F0747D5768}"/>
                </a:ext>
              </a:extLst>
            </p:cNvPr>
            <p:cNvCxnSpPr>
              <a:cxnSpLocks/>
            </p:cNvCxnSpPr>
            <p:nvPr/>
          </p:nvCxnSpPr>
          <p:spPr>
            <a:xfrm>
              <a:off x="7167018" y="3082643"/>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9B79FC21-B54E-44C8-B5A0-66F579DC17B0}"/>
                </a:ext>
              </a:extLst>
            </p:cNvPr>
            <p:cNvCxnSpPr>
              <a:cxnSpLocks/>
            </p:cNvCxnSpPr>
            <p:nvPr/>
          </p:nvCxnSpPr>
          <p:spPr>
            <a:xfrm>
              <a:off x="8028552" y="3082643"/>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373" name="Chart 372">
              <a:extLst>
                <a:ext uri="{FF2B5EF4-FFF2-40B4-BE49-F238E27FC236}">
                  <a16:creationId xmlns:a16="http://schemas.microsoft.com/office/drawing/2014/main" id="{1303F24C-BDA8-43BC-B3D2-3A0B0594CB9E}"/>
                </a:ext>
              </a:extLst>
            </p:cNvPr>
            <p:cNvGraphicFramePr/>
            <p:nvPr/>
          </p:nvGraphicFramePr>
          <p:xfrm>
            <a:off x="6268688" y="3795744"/>
            <a:ext cx="2651760" cy="572181"/>
          </p:xfrm>
          <a:graphic>
            <a:graphicData uri="http://schemas.openxmlformats.org/drawingml/2006/chart">
              <c:chart xmlns:c="http://schemas.openxmlformats.org/drawingml/2006/chart" xmlns:r="http://schemas.openxmlformats.org/officeDocument/2006/relationships" r:id="rId9"/>
            </a:graphicData>
          </a:graphic>
        </p:graphicFrame>
        <p:sp>
          <p:nvSpPr>
            <p:cNvPr id="374" name="TextBox 373">
              <a:extLst>
                <a:ext uri="{FF2B5EF4-FFF2-40B4-BE49-F238E27FC236}">
                  <a16:creationId xmlns:a16="http://schemas.microsoft.com/office/drawing/2014/main" id="{02EC9631-90EC-4C34-AF5F-66EED975D3F1}"/>
                </a:ext>
              </a:extLst>
            </p:cNvPr>
            <p:cNvSpPr txBox="1"/>
            <p:nvPr/>
          </p:nvSpPr>
          <p:spPr>
            <a:xfrm>
              <a:off x="8006216" y="3676537"/>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7</a:t>
              </a:r>
              <a:r>
                <a:rPr kumimoji="0" lang="en-US" sz="1100" b="0" i="0" u="none" strike="noStrike" kern="1200" cap="none" spc="-40" normalizeH="0" baseline="30000" noProof="0" dirty="0">
                  <a:ln>
                    <a:noFill/>
                  </a:ln>
                  <a:solidFill>
                    <a:srgbClr val="003359"/>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  </a:t>
              </a:r>
            </a:p>
          </p:txBody>
        </p:sp>
        <p:sp>
          <p:nvSpPr>
            <p:cNvPr id="375" name="TextBox 374">
              <a:extLst>
                <a:ext uri="{FF2B5EF4-FFF2-40B4-BE49-F238E27FC236}">
                  <a16:creationId xmlns:a16="http://schemas.microsoft.com/office/drawing/2014/main" id="{DC0425DC-FDC2-465E-8171-2CE037646817}"/>
                </a:ext>
              </a:extLst>
            </p:cNvPr>
            <p:cNvSpPr txBox="1"/>
            <p:nvPr/>
          </p:nvSpPr>
          <p:spPr>
            <a:xfrm>
              <a:off x="8398923" y="3668164"/>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276 </a:t>
              </a:r>
            </a:p>
          </p:txBody>
        </p:sp>
        <p:sp>
          <p:nvSpPr>
            <p:cNvPr id="376" name="TextBox 375">
              <a:extLst>
                <a:ext uri="{FF2B5EF4-FFF2-40B4-BE49-F238E27FC236}">
                  <a16:creationId xmlns:a16="http://schemas.microsoft.com/office/drawing/2014/main" id="{27F08401-675C-408A-8938-6C41B62AD7A4}"/>
                </a:ext>
              </a:extLst>
            </p:cNvPr>
            <p:cNvSpPr txBox="1"/>
            <p:nvPr/>
          </p:nvSpPr>
          <p:spPr>
            <a:xfrm>
              <a:off x="6201305" y="2756588"/>
              <a:ext cx="2781178" cy="287280"/>
            </a:xfrm>
            <a:prstGeom prst="rect">
              <a:avLst/>
            </a:prstGeom>
            <a:solidFill>
              <a:schemeClr val="bg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60" normalizeH="0" baseline="0" noProof="0" dirty="0">
                  <a:ln>
                    <a:noFill/>
                  </a:ln>
                  <a:solidFill>
                    <a:prstClr val="white"/>
                  </a:solidFill>
                  <a:effectLst/>
                  <a:uLnTx/>
                  <a:uFillTx/>
                  <a:latin typeface="Franklin Gothic Book"/>
                  <a:ea typeface="+mn-ea"/>
                  <a:cs typeface="+mn-cs"/>
                </a:rPr>
                <a:t>Communication about Meds </a:t>
              </a:r>
              <a:r>
                <a:rPr kumimoji="0" lang="en-US" sz="1350" b="0" i="0" u="none" strike="noStrike" kern="1200" cap="none" spc="-70" normalizeH="0" baseline="0" noProof="0" dirty="0">
                  <a:ln>
                    <a:noFill/>
                  </a:ln>
                  <a:solidFill>
                    <a:prstClr val="white"/>
                  </a:solidFill>
                  <a:effectLst/>
                  <a:uLnTx/>
                  <a:uFillTx/>
                  <a:latin typeface="Franklin Gothic Book"/>
                  <a:ea typeface="+mn-ea"/>
                  <a:cs typeface="+mn-cs"/>
                </a:rPr>
                <a:t>- </a:t>
              </a:r>
              <a:r>
                <a:rPr kumimoji="0" lang="en-US" sz="1400" b="0" i="0" u="none" strike="noStrike" kern="1200" cap="none" spc="-30" normalizeH="0" baseline="0" noProof="0" dirty="0">
                  <a:ln>
                    <a:noFill/>
                  </a:ln>
                  <a:solidFill>
                    <a:srgbClr val="FFFF00"/>
                  </a:solidFill>
                  <a:effectLst/>
                  <a:uLnTx/>
                  <a:uFillTx/>
                  <a:latin typeface="Franklin Gothic Book"/>
                  <a:ea typeface="+mn-ea"/>
                  <a:cs typeface="+mn-cs"/>
                </a:rPr>
                <a:t>HCAHPS</a:t>
              </a:r>
            </a:p>
          </p:txBody>
        </p:sp>
        <p:sp>
          <p:nvSpPr>
            <p:cNvPr id="377" name="TextBox 376">
              <a:extLst>
                <a:ext uri="{FF2B5EF4-FFF2-40B4-BE49-F238E27FC236}">
                  <a16:creationId xmlns:a16="http://schemas.microsoft.com/office/drawing/2014/main" id="{2142B78B-B701-4AF5-862D-9B656ECC3D53}"/>
                </a:ext>
              </a:extLst>
            </p:cNvPr>
            <p:cNvSpPr txBox="1"/>
            <p:nvPr/>
          </p:nvSpPr>
          <p:spPr>
            <a:xfrm>
              <a:off x="8035852" y="3627945"/>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378" name="TextBox 377">
              <a:extLst>
                <a:ext uri="{FF2B5EF4-FFF2-40B4-BE49-F238E27FC236}">
                  <a16:creationId xmlns:a16="http://schemas.microsoft.com/office/drawing/2014/main" id="{DE94D27E-1E7E-49CE-A63C-7C48420D96EB}"/>
                </a:ext>
              </a:extLst>
            </p:cNvPr>
            <p:cNvSpPr txBox="1"/>
            <p:nvPr/>
          </p:nvSpPr>
          <p:spPr>
            <a:xfrm>
              <a:off x="8428559" y="3627945"/>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sp>
          <p:nvSpPr>
            <p:cNvPr id="379" name="TextBox 378">
              <a:extLst>
                <a:ext uri="{FF2B5EF4-FFF2-40B4-BE49-F238E27FC236}">
                  <a16:creationId xmlns:a16="http://schemas.microsoft.com/office/drawing/2014/main" id="{A9758308-B9CE-4C63-9B35-A642B5311E42}"/>
                </a:ext>
              </a:extLst>
            </p:cNvPr>
            <p:cNvSpPr txBox="1"/>
            <p:nvPr/>
          </p:nvSpPr>
          <p:spPr>
            <a:xfrm>
              <a:off x="6293860" y="3676537"/>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18</a:t>
              </a:r>
              <a:r>
                <a:rPr kumimoji="0" lang="en-US" sz="1100" b="0" i="0" u="none" strike="noStrike" kern="1200" cap="none" spc="-40" normalizeH="0" baseline="3000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 </a:t>
              </a:r>
            </a:p>
          </p:txBody>
        </p:sp>
        <p:sp>
          <p:nvSpPr>
            <p:cNvPr id="380" name="TextBox 379">
              <a:extLst>
                <a:ext uri="{FF2B5EF4-FFF2-40B4-BE49-F238E27FC236}">
                  <a16:creationId xmlns:a16="http://schemas.microsoft.com/office/drawing/2014/main" id="{4AA40778-2B54-4EC6-A012-D288573CE18E}"/>
                </a:ext>
              </a:extLst>
            </p:cNvPr>
            <p:cNvSpPr txBox="1"/>
            <p:nvPr/>
          </p:nvSpPr>
          <p:spPr>
            <a:xfrm>
              <a:off x="6686567" y="3668164"/>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1272</a:t>
              </a:r>
            </a:p>
          </p:txBody>
        </p:sp>
        <p:sp>
          <p:nvSpPr>
            <p:cNvPr id="381" name="TextBox 380">
              <a:extLst>
                <a:ext uri="{FF2B5EF4-FFF2-40B4-BE49-F238E27FC236}">
                  <a16:creationId xmlns:a16="http://schemas.microsoft.com/office/drawing/2014/main" id="{33764487-3C2A-4AAE-9B0E-E5DD64786061}"/>
                </a:ext>
              </a:extLst>
            </p:cNvPr>
            <p:cNvSpPr txBox="1"/>
            <p:nvPr/>
          </p:nvSpPr>
          <p:spPr>
            <a:xfrm>
              <a:off x="6323496" y="3627945"/>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382" name="TextBox 381">
              <a:extLst>
                <a:ext uri="{FF2B5EF4-FFF2-40B4-BE49-F238E27FC236}">
                  <a16:creationId xmlns:a16="http://schemas.microsoft.com/office/drawing/2014/main" id="{E9A26E83-5B49-41E1-8991-7F24016D86CF}"/>
                </a:ext>
              </a:extLst>
            </p:cNvPr>
            <p:cNvSpPr txBox="1"/>
            <p:nvPr/>
          </p:nvSpPr>
          <p:spPr>
            <a:xfrm>
              <a:off x="6716203" y="3627945"/>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sp>
          <p:nvSpPr>
            <p:cNvPr id="383" name="Rectangle 382">
              <a:extLst>
                <a:ext uri="{FF2B5EF4-FFF2-40B4-BE49-F238E27FC236}">
                  <a16:creationId xmlns:a16="http://schemas.microsoft.com/office/drawing/2014/main" id="{05EC2C71-1CDE-4D39-9CD3-DAD69A26AC35}"/>
                </a:ext>
              </a:extLst>
            </p:cNvPr>
            <p:cNvSpPr/>
            <p:nvPr/>
          </p:nvSpPr>
          <p:spPr>
            <a:xfrm>
              <a:off x="6201307" y="2737537"/>
              <a:ext cx="2781176" cy="1671837"/>
            </a:xfrm>
            <a:prstGeom prst="rect">
              <a:avLst/>
            </a:prstGeom>
            <a:no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84" name="Down Arrow 345">
              <a:extLst>
                <a:ext uri="{FF2B5EF4-FFF2-40B4-BE49-F238E27FC236}">
                  <a16:creationId xmlns:a16="http://schemas.microsoft.com/office/drawing/2014/main" id="{DBA9A871-89F7-47D8-A31F-079E2C9BAED2}"/>
                </a:ext>
              </a:extLst>
            </p:cNvPr>
            <p:cNvSpPr/>
            <p:nvPr/>
          </p:nvSpPr>
          <p:spPr>
            <a:xfrm flipV="1">
              <a:off x="8739373" y="3834817"/>
              <a:ext cx="202125" cy="187094"/>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385" name="Group 384">
            <a:extLst>
              <a:ext uri="{FF2B5EF4-FFF2-40B4-BE49-F238E27FC236}">
                <a16:creationId xmlns:a16="http://schemas.microsoft.com/office/drawing/2014/main" id="{72CF07AB-EB9D-4E68-AC5D-B45E560AEF2D}"/>
              </a:ext>
            </a:extLst>
          </p:cNvPr>
          <p:cNvGrpSpPr/>
          <p:nvPr/>
        </p:nvGrpSpPr>
        <p:grpSpPr>
          <a:xfrm>
            <a:off x="3227832" y="2732734"/>
            <a:ext cx="2785142" cy="1671837"/>
            <a:chOff x="6197341" y="2737537"/>
            <a:chExt cx="2785142" cy="1671837"/>
          </a:xfrm>
        </p:grpSpPr>
        <p:sp>
          <p:nvSpPr>
            <p:cNvPr id="386" name="Rectangle 385">
              <a:extLst>
                <a:ext uri="{FF2B5EF4-FFF2-40B4-BE49-F238E27FC236}">
                  <a16:creationId xmlns:a16="http://schemas.microsoft.com/office/drawing/2014/main" id="{E45A31AA-068D-46F1-B498-0D82A96B7E5E}"/>
                </a:ext>
              </a:extLst>
            </p:cNvPr>
            <p:cNvSpPr/>
            <p:nvPr/>
          </p:nvSpPr>
          <p:spPr>
            <a:xfrm>
              <a:off x="6197341" y="2756588"/>
              <a:ext cx="2785142" cy="1652786"/>
            </a:xfrm>
            <a:prstGeom prst="rect">
              <a:avLst/>
            </a:prstGeom>
            <a:solidFill>
              <a:srgbClr val="DBDE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87" name="TextBox 386">
              <a:extLst>
                <a:ext uri="{FF2B5EF4-FFF2-40B4-BE49-F238E27FC236}">
                  <a16:creationId xmlns:a16="http://schemas.microsoft.com/office/drawing/2014/main" id="{8F8418F4-BF6A-4B70-81B5-00434822BB24}"/>
                </a:ext>
              </a:extLst>
            </p:cNvPr>
            <p:cNvSpPr txBox="1"/>
            <p:nvPr/>
          </p:nvSpPr>
          <p:spPr>
            <a:xfrm>
              <a:off x="6313621" y="3052576"/>
              <a:ext cx="850392"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388" name="TextBox 387">
              <a:extLst>
                <a:ext uri="{FF2B5EF4-FFF2-40B4-BE49-F238E27FC236}">
                  <a16:creationId xmlns:a16="http://schemas.microsoft.com/office/drawing/2014/main" id="{3527C73C-0F62-4572-BBA5-D4DEE54B6EB1}"/>
                </a:ext>
              </a:extLst>
            </p:cNvPr>
            <p:cNvSpPr txBox="1"/>
            <p:nvPr/>
          </p:nvSpPr>
          <p:spPr>
            <a:xfrm>
              <a:off x="7160586" y="3052577"/>
              <a:ext cx="860665"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389" name="TextBox 388">
              <a:extLst>
                <a:ext uri="{FF2B5EF4-FFF2-40B4-BE49-F238E27FC236}">
                  <a16:creationId xmlns:a16="http://schemas.microsoft.com/office/drawing/2014/main" id="{2D71AFF4-1AAF-472A-8569-EE45DFF98566}"/>
                </a:ext>
              </a:extLst>
            </p:cNvPr>
            <p:cNvSpPr txBox="1"/>
            <p:nvPr/>
          </p:nvSpPr>
          <p:spPr>
            <a:xfrm>
              <a:off x="8021253" y="3052578"/>
              <a:ext cx="850460" cy="34810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788287"/>
                  </a:solidFill>
                  <a:effectLst/>
                  <a:uLnTx/>
                  <a:uFillTx/>
                  <a:latin typeface="Franklin Gothic Book"/>
                  <a:ea typeface="+mn-ea"/>
                  <a:cs typeface="+mn-cs"/>
                </a:rPr>
                <a:t>YTD</a:t>
              </a:r>
            </a:p>
          </p:txBody>
        </p:sp>
        <p:sp>
          <p:nvSpPr>
            <p:cNvPr id="390" name="TextBox 389">
              <a:extLst>
                <a:ext uri="{FF2B5EF4-FFF2-40B4-BE49-F238E27FC236}">
                  <a16:creationId xmlns:a16="http://schemas.microsoft.com/office/drawing/2014/main" id="{10EE49F7-428E-40E0-86EC-2CE6E82A65EE}"/>
                </a:ext>
              </a:extLst>
            </p:cNvPr>
            <p:cNvSpPr txBox="1"/>
            <p:nvPr/>
          </p:nvSpPr>
          <p:spPr>
            <a:xfrm>
              <a:off x="8001943" y="3339610"/>
              <a:ext cx="887276" cy="35472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FFCC00"/>
                  </a:solidFill>
                  <a:effectLst/>
                  <a:uLnTx/>
                  <a:uFillTx/>
                  <a:latin typeface="Arial Narrow" panose="020B0606020202030204" pitchFamily="34" charset="0"/>
                  <a:ea typeface="+mn-ea"/>
                  <a:cs typeface="+mn-cs"/>
                  <a:sym typeface="Wingdings 2" panose="05020102010507070707" pitchFamily="18" charset="2"/>
                </a:rPr>
                <a:t></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75.6%</a:t>
              </a:r>
            </a:p>
          </p:txBody>
        </p:sp>
        <p:sp>
          <p:nvSpPr>
            <p:cNvPr id="391" name="TextBox 390">
              <a:extLst>
                <a:ext uri="{FF2B5EF4-FFF2-40B4-BE49-F238E27FC236}">
                  <a16:creationId xmlns:a16="http://schemas.microsoft.com/office/drawing/2014/main" id="{A2C7B05B-D4C1-45EA-84EF-8A50E4056663}"/>
                </a:ext>
              </a:extLst>
            </p:cNvPr>
            <p:cNvSpPr txBox="1"/>
            <p:nvPr/>
          </p:nvSpPr>
          <p:spPr>
            <a:xfrm>
              <a:off x="6313622" y="3341418"/>
              <a:ext cx="849432"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A5ACAF">
                      <a:lumMod val="50000"/>
                    </a:srgbClr>
                  </a:solidFill>
                  <a:effectLst/>
                  <a:uLnTx/>
                  <a:uFillTx/>
                  <a:latin typeface="Arial Narrow" panose="020B0606020202030204" pitchFamily="34" charset="0"/>
                  <a:ea typeface="+mn-ea"/>
                  <a:cs typeface="+mn-cs"/>
                </a:rPr>
                <a:t>75.3%</a:t>
              </a:r>
            </a:p>
          </p:txBody>
        </p:sp>
        <p:sp>
          <p:nvSpPr>
            <p:cNvPr id="392" name="TextBox 391">
              <a:extLst>
                <a:ext uri="{FF2B5EF4-FFF2-40B4-BE49-F238E27FC236}">
                  <a16:creationId xmlns:a16="http://schemas.microsoft.com/office/drawing/2014/main" id="{25E5E03E-CB32-48D5-95A6-8A4AED7AA2BF}"/>
                </a:ext>
              </a:extLst>
            </p:cNvPr>
            <p:cNvSpPr txBox="1"/>
            <p:nvPr/>
          </p:nvSpPr>
          <p:spPr>
            <a:xfrm>
              <a:off x="7153285" y="3341418"/>
              <a:ext cx="882567"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6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76.2%</a:t>
              </a:r>
            </a:p>
          </p:txBody>
        </p:sp>
        <p:cxnSp>
          <p:nvCxnSpPr>
            <p:cNvPr id="393" name="Straight Connector 392">
              <a:extLst>
                <a:ext uri="{FF2B5EF4-FFF2-40B4-BE49-F238E27FC236}">
                  <a16:creationId xmlns:a16="http://schemas.microsoft.com/office/drawing/2014/main" id="{79EFCD67-BBA1-46A5-9549-30B64104A8BD}"/>
                </a:ext>
              </a:extLst>
            </p:cNvPr>
            <p:cNvCxnSpPr>
              <a:cxnSpLocks/>
            </p:cNvCxnSpPr>
            <p:nvPr/>
          </p:nvCxnSpPr>
          <p:spPr>
            <a:xfrm>
              <a:off x="6351721" y="3395076"/>
              <a:ext cx="2468880" cy="0"/>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1EF70593-9F7D-4FE3-B00C-17C44F33D333}"/>
                </a:ext>
              </a:extLst>
            </p:cNvPr>
            <p:cNvCxnSpPr>
              <a:cxnSpLocks/>
            </p:cNvCxnSpPr>
            <p:nvPr/>
          </p:nvCxnSpPr>
          <p:spPr>
            <a:xfrm>
              <a:off x="7167018" y="3082643"/>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320F794C-08A6-4D37-A20C-F450E2438C6A}"/>
                </a:ext>
              </a:extLst>
            </p:cNvPr>
            <p:cNvCxnSpPr>
              <a:cxnSpLocks/>
            </p:cNvCxnSpPr>
            <p:nvPr/>
          </p:nvCxnSpPr>
          <p:spPr>
            <a:xfrm>
              <a:off x="8028552" y="3082643"/>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407" name="Down Arrow 345">
              <a:extLst>
                <a:ext uri="{FF2B5EF4-FFF2-40B4-BE49-F238E27FC236}">
                  <a16:creationId xmlns:a16="http://schemas.microsoft.com/office/drawing/2014/main" id="{05FAF0CA-08B6-43D1-9617-D9D41A17C9BF}"/>
                </a:ext>
              </a:extLst>
            </p:cNvPr>
            <p:cNvSpPr/>
            <p:nvPr/>
          </p:nvSpPr>
          <p:spPr>
            <a:xfrm flipV="1">
              <a:off x="8739373" y="3836139"/>
              <a:ext cx="202125" cy="187094"/>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aphicFrame>
          <p:nvGraphicFramePr>
            <p:cNvPr id="396" name="Chart 395">
              <a:extLst>
                <a:ext uri="{FF2B5EF4-FFF2-40B4-BE49-F238E27FC236}">
                  <a16:creationId xmlns:a16="http://schemas.microsoft.com/office/drawing/2014/main" id="{291A5549-5B12-4370-B398-22C325368D1A}"/>
                </a:ext>
              </a:extLst>
            </p:cNvPr>
            <p:cNvGraphicFramePr/>
            <p:nvPr/>
          </p:nvGraphicFramePr>
          <p:xfrm>
            <a:off x="6268688" y="3795744"/>
            <a:ext cx="2651760" cy="572181"/>
          </p:xfrm>
          <a:graphic>
            <a:graphicData uri="http://schemas.openxmlformats.org/drawingml/2006/chart">
              <c:chart xmlns:c="http://schemas.openxmlformats.org/drawingml/2006/chart" xmlns:r="http://schemas.openxmlformats.org/officeDocument/2006/relationships" r:id="rId10"/>
            </a:graphicData>
          </a:graphic>
        </p:graphicFrame>
        <p:sp>
          <p:nvSpPr>
            <p:cNvPr id="397" name="TextBox 396">
              <a:extLst>
                <a:ext uri="{FF2B5EF4-FFF2-40B4-BE49-F238E27FC236}">
                  <a16:creationId xmlns:a16="http://schemas.microsoft.com/office/drawing/2014/main" id="{0B9243BB-7475-4AF7-B0EE-BABAC34BD313}"/>
                </a:ext>
              </a:extLst>
            </p:cNvPr>
            <p:cNvSpPr txBox="1"/>
            <p:nvPr/>
          </p:nvSpPr>
          <p:spPr>
            <a:xfrm>
              <a:off x="8006216" y="3676537"/>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27</a:t>
              </a:r>
              <a:r>
                <a:rPr kumimoji="0" lang="en-US" sz="1100" b="0" i="0" u="none" strike="noStrike" kern="1200" cap="none" spc="-40" normalizeH="0" baseline="30000" noProof="0" dirty="0">
                  <a:ln>
                    <a:noFill/>
                  </a:ln>
                  <a:solidFill>
                    <a:srgbClr val="003359"/>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  </a:t>
              </a:r>
            </a:p>
          </p:txBody>
        </p:sp>
        <p:sp>
          <p:nvSpPr>
            <p:cNvPr id="398" name="TextBox 397">
              <a:extLst>
                <a:ext uri="{FF2B5EF4-FFF2-40B4-BE49-F238E27FC236}">
                  <a16:creationId xmlns:a16="http://schemas.microsoft.com/office/drawing/2014/main" id="{75B7F85D-4915-4658-87CD-804BD109A16A}"/>
                </a:ext>
              </a:extLst>
            </p:cNvPr>
            <p:cNvSpPr txBox="1"/>
            <p:nvPr/>
          </p:nvSpPr>
          <p:spPr>
            <a:xfrm>
              <a:off x="8398923" y="3668164"/>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293 </a:t>
              </a:r>
            </a:p>
          </p:txBody>
        </p:sp>
        <p:sp>
          <p:nvSpPr>
            <p:cNvPr id="399" name="TextBox 398">
              <a:extLst>
                <a:ext uri="{FF2B5EF4-FFF2-40B4-BE49-F238E27FC236}">
                  <a16:creationId xmlns:a16="http://schemas.microsoft.com/office/drawing/2014/main" id="{A5AB3718-F7D5-4CBF-9D03-F720BA4CE781}"/>
                </a:ext>
              </a:extLst>
            </p:cNvPr>
            <p:cNvSpPr txBox="1"/>
            <p:nvPr/>
          </p:nvSpPr>
          <p:spPr>
            <a:xfrm>
              <a:off x="6201305" y="2756588"/>
              <a:ext cx="2781178" cy="287280"/>
            </a:xfrm>
            <a:prstGeom prst="rect">
              <a:avLst/>
            </a:prstGeom>
            <a:solidFill>
              <a:schemeClr val="bg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dirty="0">
                  <a:ln>
                    <a:noFill/>
                  </a:ln>
                  <a:solidFill>
                    <a:prstClr val="white"/>
                  </a:solidFill>
                  <a:effectLst/>
                  <a:uLnTx/>
                  <a:uFillTx/>
                  <a:latin typeface="Franklin Gothic Book"/>
                  <a:ea typeface="+mn-ea"/>
                  <a:cs typeface="+mn-cs"/>
                </a:rPr>
                <a:t>Communication w/ Nurses </a:t>
              </a:r>
              <a:r>
                <a:rPr kumimoji="0" lang="en-US" sz="1400" b="0" i="0" u="none" strike="noStrike" kern="1200" cap="none" spc="-70" normalizeH="0" baseline="0" noProof="0" dirty="0">
                  <a:ln>
                    <a:noFill/>
                  </a:ln>
                  <a:solidFill>
                    <a:prstClr val="white"/>
                  </a:solidFill>
                  <a:effectLst/>
                  <a:uLnTx/>
                  <a:uFillTx/>
                  <a:latin typeface="Franklin Gothic Book"/>
                  <a:ea typeface="+mn-ea"/>
                  <a:cs typeface="+mn-cs"/>
                </a:rPr>
                <a:t>- </a:t>
              </a:r>
              <a:r>
                <a:rPr kumimoji="0" lang="en-US" sz="1400" b="0" i="0" u="none" strike="noStrike" kern="1200" cap="none" spc="-30" normalizeH="0" baseline="0" noProof="0" dirty="0">
                  <a:ln>
                    <a:noFill/>
                  </a:ln>
                  <a:solidFill>
                    <a:srgbClr val="FFFF00"/>
                  </a:solidFill>
                  <a:effectLst/>
                  <a:uLnTx/>
                  <a:uFillTx/>
                  <a:latin typeface="Franklin Gothic Book"/>
                  <a:ea typeface="+mn-ea"/>
                  <a:cs typeface="+mn-cs"/>
                </a:rPr>
                <a:t>HCAHPS</a:t>
              </a:r>
            </a:p>
          </p:txBody>
        </p:sp>
        <p:sp>
          <p:nvSpPr>
            <p:cNvPr id="400" name="TextBox 399">
              <a:extLst>
                <a:ext uri="{FF2B5EF4-FFF2-40B4-BE49-F238E27FC236}">
                  <a16:creationId xmlns:a16="http://schemas.microsoft.com/office/drawing/2014/main" id="{7510881A-8349-4BDD-AB76-F7CDFE2F30B1}"/>
                </a:ext>
              </a:extLst>
            </p:cNvPr>
            <p:cNvSpPr txBox="1"/>
            <p:nvPr/>
          </p:nvSpPr>
          <p:spPr>
            <a:xfrm>
              <a:off x="8035852" y="3627945"/>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401" name="TextBox 400">
              <a:extLst>
                <a:ext uri="{FF2B5EF4-FFF2-40B4-BE49-F238E27FC236}">
                  <a16:creationId xmlns:a16="http://schemas.microsoft.com/office/drawing/2014/main" id="{182AFCFB-E75C-4E04-8D1E-4F58644C33FD}"/>
                </a:ext>
              </a:extLst>
            </p:cNvPr>
            <p:cNvSpPr txBox="1"/>
            <p:nvPr/>
          </p:nvSpPr>
          <p:spPr>
            <a:xfrm>
              <a:off x="8428559" y="3627945"/>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sp>
          <p:nvSpPr>
            <p:cNvPr id="402" name="TextBox 401">
              <a:extLst>
                <a:ext uri="{FF2B5EF4-FFF2-40B4-BE49-F238E27FC236}">
                  <a16:creationId xmlns:a16="http://schemas.microsoft.com/office/drawing/2014/main" id="{841B1CB0-8A32-49A4-AA80-10F5BBC72E6F}"/>
                </a:ext>
              </a:extLst>
            </p:cNvPr>
            <p:cNvSpPr txBox="1"/>
            <p:nvPr/>
          </p:nvSpPr>
          <p:spPr>
            <a:xfrm>
              <a:off x="6293860" y="3676537"/>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23</a:t>
              </a:r>
              <a:r>
                <a:rPr kumimoji="0" lang="en-US" sz="1100" b="0" i="0" u="none" strike="noStrike" kern="1200" cap="none" spc="-40" normalizeH="0" baseline="3000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rd</a:t>
              </a: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 </a:t>
              </a:r>
            </a:p>
          </p:txBody>
        </p:sp>
        <p:sp>
          <p:nvSpPr>
            <p:cNvPr id="403" name="TextBox 402">
              <a:extLst>
                <a:ext uri="{FF2B5EF4-FFF2-40B4-BE49-F238E27FC236}">
                  <a16:creationId xmlns:a16="http://schemas.microsoft.com/office/drawing/2014/main" id="{B589EFA8-9FCC-4708-89A8-0423D1343C2E}"/>
                </a:ext>
              </a:extLst>
            </p:cNvPr>
            <p:cNvSpPr txBox="1"/>
            <p:nvPr/>
          </p:nvSpPr>
          <p:spPr>
            <a:xfrm>
              <a:off x="6686567" y="3668164"/>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1351</a:t>
              </a:r>
            </a:p>
          </p:txBody>
        </p:sp>
        <p:sp>
          <p:nvSpPr>
            <p:cNvPr id="404" name="TextBox 403">
              <a:extLst>
                <a:ext uri="{FF2B5EF4-FFF2-40B4-BE49-F238E27FC236}">
                  <a16:creationId xmlns:a16="http://schemas.microsoft.com/office/drawing/2014/main" id="{67C022BD-198A-466E-97F4-EA002D5E522A}"/>
                </a:ext>
              </a:extLst>
            </p:cNvPr>
            <p:cNvSpPr txBox="1"/>
            <p:nvPr/>
          </p:nvSpPr>
          <p:spPr>
            <a:xfrm>
              <a:off x="6323496" y="3627945"/>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405" name="TextBox 404">
              <a:extLst>
                <a:ext uri="{FF2B5EF4-FFF2-40B4-BE49-F238E27FC236}">
                  <a16:creationId xmlns:a16="http://schemas.microsoft.com/office/drawing/2014/main" id="{DC76D1F5-2CE0-4F54-B1F2-AF85A72AE83C}"/>
                </a:ext>
              </a:extLst>
            </p:cNvPr>
            <p:cNvSpPr txBox="1"/>
            <p:nvPr/>
          </p:nvSpPr>
          <p:spPr>
            <a:xfrm>
              <a:off x="6716203" y="3627945"/>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sp>
          <p:nvSpPr>
            <p:cNvPr id="406" name="Rectangle 405">
              <a:extLst>
                <a:ext uri="{FF2B5EF4-FFF2-40B4-BE49-F238E27FC236}">
                  <a16:creationId xmlns:a16="http://schemas.microsoft.com/office/drawing/2014/main" id="{F95A1235-85E5-4EF5-B9F5-996C967C90E7}"/>
                </a:ext>
              </a:extLst>
            </p:cNvPr>
            <p:cNvSpPr/>
            <p:nvPr/>
          </p:nvSpPr>
          <p:spPr>
            <a:xfrm>
              <a:off x="6201307" y="2737537"/>
              <a:ext cx="2781176" cy="1671837"/>
            </a:xfrm>
            <a:prstGeom prst="rect">
              <a:avLst/>
            </a:prstGeom>
            <a:noFill/>
            <a:ln w="635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408" name="Group 407">
            <a:extLst>
              <a:ext uri="{FF2B5EF4-FFF2-40B4-BE49-F238E27FC236}">
                <a16:creationId xmlns:a16="http://schemas.microsoft.com/office/drawing/2014/main" id="{4CE52382-59C6-4C5D-95D0-48766609FD33}"/>
              </a:ext>
            </a:extLst>
          </p:cNvPr>
          <p:cNvGrpSpPr/>
          <p:nvPr/>
        </p:nvGrpSpPr>
        <p:grpSpPr>
          <a:xfrm>
            <a:off x="3227832" y="922278"/>
            <a:ext cx="2785142" cy="1671837"/>
            <a:chOff x="6197341" y="2737537"/>
            <a:chExt cx="2785142" cy="1671837"/>
          </a:xfrm>
        </p:grpSpPr>
        <p:sp>
          <p:nvSpPr>
            <p:cNvPr id="409" name="Rectangle 408">
              <a:extLst>
                <a:ext uri="{FF2B5EF4-FFF2-40B4-BE49-F238E27FC236}">
                  <a16:creationId xmlns:a16="http://schemas.microsoft.com/office/drawing/2014/main" id="{E5DA09B0-4508-4C8C-9107-C68B053BB84F}"/>
                </a:ext>
              </a:extLst>
            </p:cNvPr>
            <p:cNvSpPr/>
            <p:nvPr/>
          </p:nvSpPr>
          <p:spPr>
            <a:xfrm>
              <a:off x="6197341" y="2756588"/>
              <a:ext cx="2785142" cy="1652786"/>
            </a:xfrm>
            <a:prstGeom prst="rect">
              <a:avLst/>
            </a:prstGeom>
            <a:solidFill>
              <a:srgbClr val="DBDE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10" name="TextBox 409">
              <a:extLst>
                <a:ext uri="{FF2B5EF4-FFF2-40B4-BE49-F238E27FC236}">
                  <a16:creationId xmlns:a16="http://schemas.microsoft.com/office/drawing/2014/main" id="{A9D3E9E4-7477-4EAD-9907-4DD334EDE497}"/>
                </a:ext>
              </a:extLst>
            </p:cNvPr>
            <p:cNvSpPr txBox="1"/>
            <p:nvPr/>
          </p:nvSpPr>
          <p:spPr>
            <a:xfrm>
              <a:off x="6313621" y="3052576"/>
              <a:ext cx="850392"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411" name="TextBox 410">
              <a:extLst>
                <a:ext uri="{FF2B5EF4-FFF2-40B4-BE49-F238E27FC236}">
                  <a16:creationId xmlns:a16="http://schemas.microsoft.com/office/drawing/2014/main" id="{4D738DF1-483C-4C89-9021-04B0651A3256}"/>
                </a:ext>
              </a:extLst>
            </p:cNvPr>
            <p:cNvSpPr txBox="1"/>
            <p:nvPr/>
          </p:nvSpPr>
          <p:spPr>
            <a:xfrm>
              <a:off x="7160586" y="3052577"/>
              <a:ext cx="860665"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412" name="TextBox 411">
              <a:extLst>
                <a:ext uri="{FF2B5EF4-FFF2-40B4-BE49-F238E27FC236}">
                  <a16:creationId xmlns:a16="http://schemas.microsoft.com/office/drawing/2014/main" id="{BBC786D2-E009-476C-AA87-A8A99AC3B6C1}"/>
                </a:ext>
              </a:extLst>
            </p:cNvPr>
            <p:cNvSpPr txBox="1"/>
            <p:nvPr/>
          </p:nvSpPr>
          <p:spPr>
            <a:xfrm>
              <a:off x="8021253" y="3052578"/>
              <a:ext cx="850460" cy="34810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788287"/>
                  </a:solidFill>
                  <a:effectLst/>
                  <a:uLnTx/>
                  <a:uFillTx/>
                  <a:latin typeface="Franklin Gothic Book"/>
                  <a:ea typeface="+mn-ea"/>
                  <a:cs typeface="+mn-cs"/>
                </a:rPr>
                <a:t>YTD</a:t>
              </a:r>
            </a:p>
          </p:txBody>
        </p:sp>
        <p:sp>
          <p:nvSpPr>
            <p:cNvPr id="413" name="TextBox 412">
              <a:extLst>
                <a:ext uri="{FF2B5EF4-FFF2-40B4-BE49-F238E27FC236}">
                  <a16:creationId xmlns:a16="http://schemas.microsoft.com/office/drawing/2014/main" id="{1F17C405-FDCF-4F28-B148-ADB209C4690E}"/>
                </a:ext>
              </a:extLst>
            </p:cNvPr>
            <p:cNvSpPr txBox="1"/>
            <p:nvPr/>
          </p:nvSpPr>
          <p:spPr>
            <a:xfrm>
              <a:off x="8001943" y="3339610"/>
              <a:ext cx="887276" cy="35472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009900"/>
                  </a:solidFill>
                  <a:effectLst/>
                  <a:uLnTx/>
                  <a:uFillTx/>
                  <a:latin typeface="Arial Narrow" panose="020B0606020202030204" pitchFamily="34" charset="0"/>
                  <a:ea typeface="+mn-ea"/>
                  <a:cs typeface="+mn-cs"/>
                  <a:sym typeface="Wingdings 2" panose="05020102010507070707" pitchFamily="18" charset="2"/>
                </a:rPr>
                <a:t></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60.0%</a:t>
              </a:r>
            </a:p>
          </p:txBody>
        </p:sp>
        <p:sp>
          <p:nvSpPr>
            <p:cNvPr id="414" name="TextBox 413">
              <a:extLst>
                <a:ext uri="{FF2B5EF4-FFF2-40B4-BE49-F238E27FC236}">
                  <a16:creationId xmlns:a16="http://schemas.microsoft.com/office/drawing/2014/main" id="{2913923C-5F0C-4809-951C-1232C729FDFE}"/>
                </a:ext>
              </a:extLst>
            </p:cNvPr>
            <p:cNvSpPr txBox="1"/>
            <p:nvPr/>
          </p:nvSpPr>
          <p:spPr>
            <a:xfrm>
              <a:off x="6313622" y="3341418"/>
              <a:ext cx="849432"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A5ACAF">
                      <a:lumMod val="50000"/>
                    </a:srgbClr>
                  </a:solidFill>
                  <a:effectLst/>
                  <a:uLnTx/>
                  <a:uFillTx/>
                  <a:latin typeface="Arial Narrow" panose="020B0606020202030204" pitchFamily="34" charset="0"/>
                  <a:ea typeface="+mn-ea"/>
                  <a:cs typeface="+mn-cs"/>
                </a:rPr>
                <a:t>62.1%</a:t>
              </a:r>
            </a:p>
          </p:txBody>
        </p:sp>
        <p:sp>
          <p:nvSpPr>
            <p:cNvPr id="415" name="TextBox 414">
              <a:extLst>
                <a:ext uri="{FF2B5EF4-FFF2-40B4-BE49-F238E27FC236}">
                  <a16:creationId xmlns:a16="http://schemas.microsoft.com/office/drawing/2014/main" id="{15072F17-89DE-4BD2-A8A7-2BAF0954B19F}"/>
                </a:ext>
              </a:extLst>
            </p:cNvPr>
            <p:cNvSpPr txBox="1"/>
            <p:nvPr/>
          </p:nvSpPr>
          <p:spPr>
            <a:xfrm>
              <a:off x="7153285" y="3341418"/>
              <a:ext cx="882567"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6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57.4%</a:t>
              </a:r>
            </a:p>
          </p:txBody>
        </p:sp>
        <p:cxnSp>
          <p:nvCxnSpPr>
            <p:cNvPr id="416" name="Straight Connector 415">
              <a:extLst>
                <a:ext uri="{FF2B5EF4-FFF2-40B4-BE49-F238E27FC236}">
                  <a16:creationId xmlns:a16="http://schemas.microsoft.com/office/drawing/2014/main" id="{FA4029C9-1EBA-4A03-A911-FFBBA28EE6B3}"/>
                </a:ext>
              </a:extLst>
            </p:cNvPr>
            <p:cNvCxnSpPr>
              <a:cxnSpLocks/>
            </p:cNvCxnSpPr>
            <p:nvPr/>
          </p:nvCxnSpPr>
          <p:spPr>
            <a:xfrm>
              <a:off x="6351721" y="3395076"/>
              <a:ext cx="2468880" cy="0"/>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9FC97A55-5411-4236-A284-6038D53E3800}"/>
                </a:ext>
              </a:extLst>
            </p:cNvPr>
            <p:cNvCxnSpPr>
              <a:cxnSpLocks/>
            </p:cNvCxnSpPr>
            <p:nvPr/>
          </p:nvCxnSpPr>
          <p:spPr>
            <a:xfrm>
              <a:off x="7167018" y="3082643"/>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9585010E-BD85-4230-88CF-180442CA0D84}"/>
                </a:ext>
              </a:extLst>
            </p:cNvPr>
            <p:cNvCxnSpPr>
              <a:cxnSpLocks/>
            </p:cNvCxnSpPr>
            <p:nvPr/>
          </p:nvCxnSpPr>
          <p:spPr>
            <a:xfrm>
              <a:off x="8028552" y="3082643"/>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420" name="TextBox 419">
              <a:extLst>
                <a:ext uri="{FF2B5EF4-FFF2-40B4-BE49-F238E27FC236}">
                  <a16:creationId xmlns:a16="http://schemas.microsoft.com/office/drawing/2014/main" id="{15176A15-381E-4035-A120-92CCF9A40431}"/>
                </a:ext>
              </a:extLst>
            </p:cNvPr>
            <p:cNvSpPr txBox="1"/>
            <p:nvPr/>
          </p:nvSpPr>
          <p:spPr>
            <a:xfrm>
              <a:off x="8006216" y="3676537"/>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45</a:t>
              </a:r>
              <a:r>
                <a:rPr kumimoji="0" lang="en-US" sz="1100" b="0" i="0" u="none" strike="noStrike" kern="1200" cap="none" spc="-40" normalizeH="0" baseline="30000" noProof="0" dirty="0">
                  <a:ln>
                    <a:noFill/>
                  </a:ln>
                  <a:solidFill>
                    <a:srgbClr val="003359"/>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  </a:t>
              </a:r>
            </a:p>
          </p:txBody>
        </p:sp>
        <p:sp>
          <p:nvSpPr>
            <p:cNvPr id="422" name="TextBox 421">
              <a:extLst>
                <a:ext uri="{FF2B5EF4-FFF2-40B4-BE49-F238E27FC236}">
                  <a16:creationId xmlns:a16="http://schemas.microsoft.com/office/drawing/2014/main" id="{14145BFB-D3F1-4B83-9796-D1BB68C09CFF}"/>
                </a:ext>
              </a:extLst>
            </p:cNvPr>
            <p:cNvSpPr txBox="1"/>
            <p:nvPr/>
          </p:nvSpPr>
          <p:spPr>
            <a:xfrm>
              <a:off x="6201305" y="2756588"/>
              <a:ext cx="2781178" cy="287280"/>
            </a:xfrm>
            <a:prstGeom prst="rect">
              <a:avLst/>
            </a:prstGeom>
            <a:solidFill>
              <a:schemeClr val="bg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0" normalizeH="0" baseline="0" noProof="0" dirty="0">
                  <a:ln>
                    <a:noFill/>
                  </a:ln>
                  <a:solidFill>
                    <a:prstClr val="white"/>
                  </a:solidFill>
                  <a:effectLst/>
                  <a:uLnTx/>
                  <a:uFillTx/>
                  <a:latin typeface="Franklin Gothic Book"/>
                  <a:ea typeface="+mn-ea"/>
                  <a:cs typeface="+mn-cs"/>
                </a:rPr>
                <a:t>Responsiveness of Staff </a:t>
              </a:r>
              <a:r>
                <a:rPr kumimoji="0" lang="en-US" sz="1400" b="0" i="0" u="none" strike="noStrike" kern="1200" cap="none" spc="-70" normalizeH="0" baseline="0" noProof="0" dirty="0">
                  <a:ln>
                    <a:noFill/>
                  </a:ln>
                  <a:solidFill>
                    <a:prstClr val="white"/>
                  </a:solidFill>
                  <a:effectLst/>
                  <a:uLnTx/>
                  <a:uFillTx/>
                  <a:latin typeface="Franklin Gothic Book"/>
                  <a:ea typeface="+mn-ea"/>
                  <a:cs typeface="+mn-cs"/>
                </a:rPr>
                <a:t>- </a:t>
              </a:r>
              <a:r>
                <a:rPr kumimoji="0" lang="en-US" sz="1400" b="0" i="0" u="none" strike="noStrike" kern="1200" cap="none" spc="-30" normalizeH="0" baseline="0" noProof="0" dirty="0">
                  <a:ln>
                    <a:noFill/>
                  </a:ln>
                  <a:solidFill>
                    <a:srgbClr val="FFFF00"/>
                  </a:solidFill>
                  <a:effectLst/>
                  <a:uLnTx/>
                  <a:uFillTx/>
                  <a:latin typeface="Franklin Gothic Book"/>
                  <a:ea typeface="+mn-ea"/>
                  <a:cs typeface="+mn-cs"/>
                </a:rPr>
                <a:t>HCAHPS</a:t>
              </a:r>
            </a:p>
          </p:txBody>
        </p:sp>
        <p:sp>
          <p:nvSpPr>
            <p:cNvPr id="423" name="TextBox 422">
              <a:extLst>
                <a:ext uri="{FF2B5EF4-FFF2-40B4-BE49-F238E27FC236}">
                  <a16:creationId xmlns:a16="http://schemas.microsoft.com/office/drawing/2014/main" id="{D2E333E3-5403-4E0F-AC12-2C530D337344}"/>
                </a:ext>
              </a:extLst>
            </p:cNvPr>
            <p:cNvSpPr txBox="1"/>
            <p:nvPr/>
          </p:nvSpPr>
          <p:spPr>
            <a:xfrm>
              <a:off x="8035852" y="3627945"/>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424" name="TextBox 423">
              <a:extLst>
                <a:ext uri="{FF2B5EF4-FFF2-40B4-BE49-F238E27FC236}">
                  <a16:creationId xmlns:a16="http://schemas.microsoft.com/office/drawing/2014/main" id="{8C43333E-22E0-465A-A94B-11E44999B173}"/>
                </a:ext>
              </a:extLst>
            </p:cNvPr>
            <p:cNvSpPr txBox="1"/>
            <p:nvPr/>
          </p:nvSpPr>
          <p:spPr>
            <a:xfrm>
              <a:off x="8428559" y="3627945"/>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sp>
          <p:nvSpPr>
            <p:cNvPr id="425" name="TextBox 424">
              <a:extLst>
                <a:ext uri="{FF2B5EF4-FFF2-40B4-BE49-F238E27FC236}">
                  <a16:creationId xmlns:a16="http://schemas.microsoft.com/office/drawing/2014/main" id="{1C8C6BFF-966C-407C-A79D-31624257DEE5}"/>
                </a:ext>
              </a:extLst>
            </p:cNvPr>
            <p:cNvSpPr txBox="1"/>
            <p:nvPr/>
          </p:nvSpPr>
          <p:spPr>
            <a:xfrm>
              <a:off x="6293860" y="3676537"/>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55</a:t>
              </a:r>
              <a:r>
                <a:rPr kumimoji="0" lang="en-US" sz="1100" b="0" i="0" u="none" strike="noStrike" kern="1200" cap="none" spc="-40" normalizeH="0" baseline="3000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 </a:t>
              </a:r>
            </a:p>
          </p:txBody>
        </p:sp>
        <p:sp>
          <p:nvSpPr>
            <p:cNvPr id="426" name="TextBox 425">
              <a:extLst>
                <a:ext uri="{FF2B5EF4-FFF2-40B4-BE49-F238E27FC236}">
                  <a16:creationId xmlns:a16="http://schemas.microsoft.com/office/drawing/2014/main" id="{912C0AFA-0E93-4113-AE42-8505BD59B37D}"/>
                </a:ext>
              </a:extLst>
            </p:cNvPr>
            <p:cNvSpPr txBox="1"/>
            <p:nvPr/>
          </p:nvSpPr>
          <p:spPr>
            <a:xfrm>
              <a:off x="6686567" y="3668164"/>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918</a:t>
              </a:r>
            </a:p>
          </p:txBody>
        </p:sp>
        <p:sp>
          <p:nvSpPr>
            <p:cNvPr id="427" name="TextBox 426">
              <a:extLst>
                <a:ext uri="{FF2B5EF4-FFF2-40B4-BE49-F238E27FC236}">
                  <a16:creationId xmlns:a16="http://schemas.microsoft.com/office/drawing/2014/main" id="{E6E1F085-EFE1-4C03-8F4E-E83E924B1238}"/>
                </a:ext>
              </a:extLst>
            </p:cNvPr>
            <p:cNvSpPr txBox="1"/>
            <p:nvPr/>
          </p:nvSpPr>
          <p:spPr>
            <a:xfrm>
              <a:off x="6323496" y="3627945"/>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428" name="TextBox 427">
              <a:extLst>
                <a:ext uri="{FF2B5EF4-FFF2-40B4-BE49-F238E27FC236}">
                  <a16:creationId xmlns:a16="http://schemas.microsoft.com/office/drawing/2014/main" id="{13FC41FA-3A77-4823-B486-727D7ACAE040}"/>
                </a:ext>
              </a:extLst>
            </p:cNvPr>
            <p:cNvSpPr txBox="1"/>
            <p:nvPr/>
          </p:nvSpPr>
          <p:spPr>
            <a:xfrm>
              <a:off x="6716203" y="3627945"/>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sp>
          <p:nvSpPr>
            <p:cNvPr id="429" name="Rectangle 428">
              <a:extLst>
                <a:ext uri="{FF2B5EF4-FFF2-40B4-BE49-F238E27FC236}">
                  <a16:creationId xmlns:a16="http://schemas.microsoft.com/office/drawing/2014/main" id="{D442DDF1-5173-4646-8062-793F809FC06E}"/>
                </a:ext>
              </a:extLst>
            </p:cNvPr>
            <p:cNvSpPr/>
            <p:nvPr/>
          </p:nvSpPr>
          <p:spPr>
            <a:xfrm>
              <a:off x="6201307" y="2737537"/>
              <a:ext cx="2781176" cy="1671837"/>
            </a:xfrm>
            <a:prstGeom prst="rect">
              <a:avLst/>
            </a:prstGeom>
            <a:noFill/>
            <a:ln w="635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30" name="Down Arrow 345">
              <a:extLst>
                <a:ext uri="{FF2B5EF4-FFF2-40B4-BE49-F238E27FC236}">
                  <a16:creationId xmlns:a16="http://schemas.microsoft.com/office/drawing/2014/main" id="{9CAE27E7-EAA7-4714-B849-6CF5C3E43709}"/>
                </a:ext>
              </a:extLst>
            </p:cNvPr>
            <p:cNvSpPr/>
            <p:nvPr/>
          </p:nvSpPr>
          <p:spPr>
            <a:xfrm flipV="1">
              <a:off x="8739373" y="3839062"/>
              <a:ext cx="202125" cy="187094"/>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aphicFrame>
          <p:nvGraphicFramePr>
            <p:cNvPr id="419" name="Chart 418">
              <a:extLst>
                <a:ext uri="{FF2B5EF4-FFF2-40B4-BE49-F238E27FC236}">
                  <a16:creationId xmlns:a16="http://schemas.microsoft.com/office/drawing/2014/main" id="{1B4C3348-680F-4C4E-8B18-107C304BEB69}"/>
                </a:ext>
              </a:extLst>
            </p:cNvPr>
            <p:cNvGraphicFramePr/>
            <p:nvPr/>
          </p:nvGraphicFramePr>
          <p:xfrm>
            <a:off x="6268688" y="3795744"/>
            <a:ext cx="2651760" cy="572181"/>
          </p:xfrm>
          <a:graphic>
            <a:graphicData uri="http://schemas.openxmlformats.org/drawingml/2006/chart">
              <c:chart xmlns:c="http://schemas.openxmlformats.org/drawingml/2006/chart" xmlns:r="http://schemas.openxmlformats.org/officeDocument/2006/relationships" r:id="rId11"/>
            </a:graphicData>
          </a:graphic>
        </p:graphicFrame>
        <p:sp>
          <p:nvSpPr>
            <p:cNvPr id="421" name="TextBox 420">
              <a:extLst>
                <a:ext uri="{FF2B5EF4-FFF2-40B4-BE49-F238E27FC236}">
                  <a16:creationId xmlns:a16="http://schemas.microsoft.com/office/drawing/2014/main" id="{2DD631F2-1E90-4F6C-904D-1A2CD64C8E6B}"/>
                </a:ext>
              </a:extLst>
            </p:cNvPr>
            <p:cNvSpPr txBox="1"/>
            <p:nvPr/>
          </p:nvSpPr>
          <p:spPr>
            <a:xfrm>
              <a:off x="8398923" y="3668164"/>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207 </a:t>
              </a:r>
            </a:p>
          </p:txBody>
        </p:sp>
      </p:grpSp>
      <p:grpSp>
        <p:nvGrpSpPr>
          <p:cNvPr id="431" name="Group 430">
            <a:extLst>
              <a:ext uri="{FF2B5EF4-FFF2-40B4-BE49-F238E27FC236}">
                <a16:creationId xmlns:a16="http://schemas.microsoft.com/office/drawing/2014/main" id="{23F17F69-5ACD-43A8-B397-EC5E2B4095AE}"/>
              </a:ext>
            </a:extLst>
          </p:cNvPr>
          <p:cNvGrpSpPr/>
          <p:nvPr/>
        </p:nvGrpSpPr>
        <p:grpSpPr>
          <a:xfrm>
            <a:off x="257007" y="2732734"/>
            <a:ext cx="2785142" cy="1671837"/>
            <a:chOff x="6197341" y="2737537"/>
            <a:chExt cx="2785142" cy="1671837"/>
          </a:xfrm>
        </p:grpSpPr>
        <p:sp>
          <p:nvSpPr>
            <p:cNvPr id="432" name="Rectangle 431">
              <a:extLst>
                <a:ext uri="{FF2B5EF4-FFF2-40B4-BE49-F238E27FC236}">
                  <a16:creationId xmlns:a16="http://schemas.microsoft.com/office/drawing/2014/main" id="{3CFBA104-1EC2-4544-A274-09A489D2D478}"/>
                </a:ext>
              </a:extLst>
            </p:cNvPr>
            <p:cNvSpPr/>
            <p:nvPr/>
          </p:nvSpPr>
          <p:spPr>
            <a:xfrm>
              <a:off x="6197341" y="2756588"/>
              <a:ext cx="2785142" cy="1652786"/>
            </a:xfrm>
            <a:prstGeom prst="rect">
              <a:avLst/>
            </a:prstGeom>
            <a:solidFill>
              <a:srgbClr val="DBDE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33" name="TextBox 432">
              <a:extLst>
                <a:ext uri="{FF2B5EF4-FFF2-40B4-BE49-F238E27FC236}">
                  <a16:creationId xmlns:a16="http://schemas.microsoft.com/office/drawing/2014/main" id="{54C31D8F-1E48-4EDB-B20A-11BD3AFB775E}"/>
                </a:ext>
              </a:extLst>
            </p:cNvPr>
            <p:cNvSpPr txBox="1"/>
            <p:nvPr/>
          </p:nvSpPr>
          <p:spPr>
            <a:xfrm>
              <a:off x="6313621" y="3052576"/>
              <a:ext cx="850392"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434" name="TextBox 433">
              <a:extLst>
                <a:ext uri="{FF2B5EF4-FFF2-40B4-BE49-F238E27FC236}">
                  <a16:creationId xmlns:a16="http://schemas.microsoft.com/office/drawing/2014/main" id="{B01E7442-C0A9-41F1-9ED3-91D6B27CFB21}"/>
                </a:ext>
              </a:extLst>
            </p:cNvPr>
            <p:cNvSpPr txBox="1"/>
            <p:nvPr/>
          </p:nvSpPr>
          <p:spPr>
            <a:xfrm>
              <a:off x="7160586" y="3052577"/>
              <a:ext cx="860665"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435" name="TextBox 434">
              <a:extLst>
                <a:ext uri="{FF2B5EF4-FFF2-40B4-BE49-F238E27FC236}">
                  <a16:creationId xmlns:a16="http://schemas.microsoft.com/office/drawing/2014/main" id="{8EABAA85-1A60-48E7-A098-938BA68080F9}"/>
                </a:ext>
              </a:extLst>
            </p:cNvPr>
            <p:cNvSpPr txBox="1"/>
            <p:nvPr/>
          </p:nvSpPr>
          <p:spPr>
            <a:xfrm>
              <a:off x="8021253" y="3052578"/>
              <a:ext cx="850460" cy="34810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788287"/>
                  </a:solidFill>
                  <a:effectLst/>
                  <a:uLnTx/>
                  <a:uFillTx/>
                  <a:latin typeface="Franklin Gothic Book"/>
                  <a:ea typeface="+mn-ea"/>
                  <a:cs typeface="+mn-cs"/>
                </a:rPr>
                <a:t>YTD</a:t>
              </a:r>
            </a:p>
          </p:txBody>
        </p:sp>
        <p:sp>
          <p:nvSpPr>
            <p:cNvPr id="436" name="TextBox 435">
              <a:extLst>
                <a:ext uri="{FF2B5EF4-FFF2-40B4-BE49-F238E27FC236}">
                  <a16:creationId xmlns:a16="http://schemas.microsoft.com/office/drawing/2014/main" id="{EB035D53-73F4-46CE-B28A-1F821C23EEB7}"/>
                </a:ext>
              </a:extLst>
            </p:cNvPr>
            <p:cNvSpPr txBox="1"/>
            <p:nvPr/>
          </p:nvSpPr>
          <p:spPr>
            <a:xfrm>
              <a:off x="8001943" y="3339610"/>
              <a:ext cx="887276" cy="35472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63.4%</a:t>
              </a:r>
            </a:p>
          </p:txBody>
        </p:sp>
        <p:sp>
          <p:nvSpPr>
            <p:cNvPr id="437" name="TextBox 436">
              <a:extLst>
                <a:ext uri="{FF2B5EF4-FFF2-40B4-BE49-F238E27FC236}">
                  <a16:creationId xmlns:a16="http://schemas.microsoft.com/office/drawing/2014/main" id="{201BA1A0-38ED-4CD0-A9DB-1FA6752B398A}"/>
                </a:ext>
              </a:extLst>
            </p:cNvPr>
            <p:cNvSpPr txBox="1"/>
            <p:nvPr/>
          </p:nvSpPr>
          <p:spPr>
            <a:xfrm>
              <a:off x="6313622" y="3341418"/>
              <a:ext cx="849432"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A5ACAF">
                      <a:lumMod val="50000"/>
                    </a:srgbClr>
                  </a:solidFill>
                  <a:effectLst/>
                  <a:uLnTx/>
                  <a:uFillTx/>
                  <a:latin typeface="Arial Narrow" panose="020B0606020202030204" pitchFamily="34" charset="0"/>
                  <a:ea typeface="+mn-ea"/>
                  <a:cs typeface="+mn-cs"/>
                </a:rPr>
                <a:t>66.8%</a:t>
              </a:r>
            </a:p>
          </p:txBody>
        </p:sp>
        <p:sp>
          <p:nvSpPr>
            <p:cNvPr id="438" name="TextBox 437">
              <a:extLst>
                <a:ext uri="{FF2B5EF4-FFF2-40B4-BE49-F238E27FC236}">
                  <a16:creationId xmlns:a16="http://schemas.microsoft.com/office/drawing/2014/main" id="{C26CACB9-BE29-48A0-BDB0-7A3C51DBFDA2}"/>
                </a:ext>
              </a:extLst>
            </p:cNvPr>
            <p:cNvSpPr txBox="1"/>
            <p:nvPr/>
          </p:nvSpPr>
          <p:spPr>
            <a:xfrm>
              <a:off x="7153285" y="3341418"/>
              <a:ext cx="882567"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6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68.9%</a:t>
              </a:r>
            </a:p>
          </p:txBody>
        </p:sp>
        <p:cxnSp>
          <p:nvCxnSpPr>
            <p:cNvPr id="439" name="Straight Connector 438">
              <a:extLst>
                <a:ext uri="{FF2B5EF4-FFF2-40B4-BE49-F238E27FC236}">
                  <a16:creationId xmlns:a16="http://schemas.microsoft.com/office/drawing/2014/main" id="{8A6FA521-D5A8-4BED-AED6-777FB6911D39}"/>
                </a:ext>
              </a:extLst>
            </p:cNvPr>
            <p:cNvCxnSpPr>
              <a:cxnSpLocks/>
            </p:cNvCxnSpPr>
            <p:nvPr/>
          </p:nvCxnSpPr>
          <p:spPr>
            <a:xfrm>
              <a:off x="6351721" y="3395076"/>
              <a:ext cx="2468880" cy="0"/>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id="{93ECE879-C791-44B2-8D87-783DB2ECCE67}"/>
                </a:ext>
              </a:extLst>
            </p:cNvPr>
            <p:cNvCxnSpPr>
              <a:cxnSpLocks/>
            </p:cNvCxnSpPr>
            <p:nvPr/>
          </p:nvCxnSpPr>
          <p:spPr>
            <a:xfrm>
              <a:off x="7167018" y="3082643"/>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81BB8CA5-C3E4-4855-908E-8327AE2BDF9E}"/>
                </a:ext>
              </a:extLst>
            </p:cNvPr>
            <p:cNvCxnSpPr>
              <a:cxnSpLocks/>
            </p:cNvCxnSpPr>
            <p:nvPr/>
          </p:nvCxnSpPr>
          <p:spPr>
            <a:xfrm>
              <a:off x="8028552" y="3082643"/>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442" name="Chart 441">
              <a:extLst>
                <a:ext uri="{FF2B5EF4-FFF2-40B4-BE49-F238E27FC236}">
                  <a16:creationId xmlns:a16="http://schemas.microsoft.com/office/drawing/2014/main" id="{4F74540A-47AE-49EC-BB9C-21E327176B6E}"/>
                </a:ext>
              </a:extLst>
            </p:cNvPr>
            <p:cNvGraphicFramePr/>
            <p:nvPr/>
          </p:nvGraphicFramePr>
          <p:xfrm>
            <a:off x="6268688" y="3795744"/>
            <a:ext cx="2651760" cy="572181"/>
          </p:xfrm>
          <a:graphic>
            <a:graphicData uri="http://schemas.openxmlformats.org/drawingml/2006/chart">
              <c:chart xmlns:c="http://schemas.openxmlformats.org/drawingml/2006/chart" xmlns:r="http://schemas.openxmlformats.org/officeDocument/2006/relationships" r:id="rId12"/>
            </a:graphicData>
          </a:graphic>
        </p:graphicFrame>
        <p:sp>
          <p:nvSpPr>
            <p:cNvPr id="443" name="TextBox 442">
              <a:extLst>
                <a:ext uri="{FF2B5EF4-FFF2-40B4-BE49-F238E27FC236}">
                  <a16:creationId xmlns:a16="http://schemas.microsoft.com/office/drawing/2014/main" id="{881E6C0F-E905-4016-87FC-B7E541024795}"/>
                </a:ext>
              </a:extLst>
            </p:cNvPr>
            <p:cNvSpPr txBox="1"/>
            <p:nvPr/>
          </p:nvSpPr>
          <p:spPr>
            <a:xfrm>
              <a:off x="8006216" y="3676537"/>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23</a:t>
              </a:r>
              <a:r>
                <a:rPr kumimoji="0" lang="en-US" sz="1100" b="0" i="0" u="none" strike="noStrike" kern="1200" cap="none" spc="-40" normalizeH="0" baseline="30000" noProof="0" dirty="0">
                  <a:ln>
                    <a:noFill/>
                  </a:ln>
                  <a:solidFill>
                    <a:srgbClr val="003359"/>
                  </a:solidFill>
                  <a:effectLst/>
                  <a:uLnTx/>
                  <a:uFillTx/>
                  <a:latin typeface="Arial" panose="020B0604020202020204" pitchFamily="34" charset="0"/>
                  <a:ea typeface="+mn-ea"/>
                  <a:cs typeface="Arial" panose="020B0604020202020204" pitchFamily="34" charset="0"/>
                </a:rPr>
                <a:t>rd</a:t>
              </a: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  </a:t>
              </a:r>
            </a:p>
          </p:txBody>
        </p:sp>
        <p:sp>
          <p:nvSpPr>
            <p:cNvPr id="444" name="TextBox 443">
              <a:extLst>
                <a:ext uri="{FF2B5EF4-FFF2-40B4-BE49-F238E27FC236}">
                  <a16:creationId xmlns:a16="http://schemas.microsoft.com/office/drawing/2014/main" id="{1CF39E0D-B44A-4FFA-92BC-6F13F7FBC51D}"/>
                </a:ext>
              </a:extLst>
            </p:cNvPr>
            <p:cNvSpPr txBox="1"/>
            <p:nvPr/>
          </p:nvSpPr>
          <p:spPr>
            <a:xfrm>
              <a:off x="8398923" y="3668164"/>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292 </a:t>
              </a:r>
            </a:p>
          </p:txBody>
        </p:sp>
        <p:sp>
          <p:nvSpPr>
            <p:cNvPr id="445" name="TextBox 444">
              <a:extLst>
                <a:ext uri="{FF2B5EF4-FFF2-40B4-BE49-F238E27FC236}">
                  <a16:creationId xmlns:a16="http://schemas.microsoft.com/office/drawing/2014/main" id="{E434B3B3-200B-47C2-9853-5D936C7110D7}"/>
                </a:ext>
              </a:extLst>
            </p:cNvPr>
            <p:cNvSpPr txBox="1"/>
            <p:nvPr/>
          </p:nvSpPr>
          <p:spPr>
            <a:xfrm>
              <a:off x="6201305" y="2756588"/>
              <a:ext cx="2781178" cy="287280"/>
            </a:xfrm>
            <a:prstGeom prst="rect">
              <a:avLst/>
            </a:prstGeom>
            <a:solidFill>
              <a:schemeClr val="bg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a:ea typeface="+mn-ea"/>
                  <a:cs typeface="+mn-cs"/>
                </a:rPr>
                <a:t>Overall Rating 0-10 -- </a:t>
              </a:r>
              <a:r>
                <a:rPr kumimoji="0" lang="en-US" sz="1400" b="0" i="0" u="none" strike="noStrike" kern="1200" cap="none" spc="-30" normalizeH="0" baseline="0" noProof="0" dirty="0">
                  <a:ln>
                    <a:noFill/>
                  </a:ln>
                  <a:solidFill>
                    <a:srgbClr val="FFFF00"/>
                  </a:solidFill>
                  <a:effectLst/>
                  <a:uLnTx/>
                  <a:uFillTx/>
                  <a:latin typeface="Franklin Gothic Book"/>
                  <a:ea typeface="+mn-ea"/>
                  <a:cs typeface="+mn-cs"/>
                </a:rPr>
                <a:t>HCAHPS</a:t>
              </a:r>
            </a:p>
          </p:txBody>
        </p:sp>
        <p:sp>
          <p:nvSpPr>
            <p:cNvPr id="446" name="TextBox 445">
              <a:extLst>
                <a:ext uri="{FF2B5EF4-FFF2-40B4-BE49-F238E27FC236}">
                  <a16:creationId xmlns:a16="http://schemas.microsoft.com/office/drawing/2014/main" id="{057703DC-7217-4A17-B696-5B59F08B22A1}"/>
                </a:ext>
              </a:extLst>
            </p:cNvPr>
            <p:cNvSpPr txBox="1"/>
            <p:nvPr/>
          </p:nvSpPr>
          <p:spPr>
            <a:xfrm>
              <a:off x="8035852" y="3627945"/>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447" name="TextBox 446">
              <a:extLst>
                <a:ext uri="{FF2B5EF4-FFF2-40B4-BE49-F238E27FC236}">
                  <a16:creationId xmlns:a16="http://schemas.microsoft.com/office/drawing/2014/main" id="{4F083A1B-8ACC-408D-B725-51474D1FCD4E}"/>
                </a:ext>
              </a:extLst>
            </p:cNvPr>
            <p:cNvSpPr txBox="1"/>
            <p:nvPr/>
          </p:nvSpPr>
          <p:spPr>
            <a:xfrm>
              <a:off x="8428559" y="3627945"/>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sp>
          <p:nvSpPr>
            <p:cNvPr id="448" name="TextBox 447">
              <a:extLst>
                <a:ext uri="{FF2B5EF4-FFF2-40B4-BE49-F238E27FC236}">
                  <a16:creationId xmlns:a16="http://schemas.microsoft.com/office/drawing/2014/main" id="{174D1C3B-11F1-40FE-871C-B4922AE413B6}"/>
                </a:ext>
              </a:extLst>
            </p:cNvPr>
            <p:cNvSpPr txBox="1"/>
            <p:nvPr/>
          </p:nvSpPr>
          <p:spPr>
            <a:xfrm>
              <a:off x="6293860" y="3676537"/>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30</a:t>
              </a:r>
              <a:r>
                <a:rPr kumimoji="0" lang="en-US" sz="1100" b="0" i="0" u="none" strike="noStrike" kern="1200" cap="none" spc="-40" normalizeH="0" baseline="3000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 </a:t>
              </a:r>
            </a:p>
          </p:txBody>
        </p:sp>
        <p:sp>
          <p:nvSpPr>
            <p:cNvPr id="449" name="TextBox 448">
              <a:extLst>
                <a:ext uri="{FF2B5EF4-FFF2-40B4-BE49-F238E27FC236}">
                  <a16:creationId xmlns:a16="http://schemas.microsoft.com/office/drawing/2014/main" id="{678BE3B6-9791-4ADF-961C-4D88C6AE0404}"/>
                </a:ext>
              </a:extLst>
            </p:cNvPr>
            <p:cNvSpPr txBox="1"/>
            <p:nvPr/>
          </p:nvSpPr>
          <p:spPr>
            <a:xfrm>
              <a:off x="6686567" y="3668164"/>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1338</a:t>
              </a:r>
            </a:p>
          </p:txBody>
        </p:sp>
        <p:sp>
          <p:nvSpPr>
            <p:cNvPr id="450" name="TextBox 449">
              <a:extLst>
                <a:ext uri="{FF2B5EF4-FFF2-40B4-BE49-F238E27FC236}">
                  <a16:creationId xmlns:a16="http://schemas.microsoft.com/office/drawing/2014/main" id="{9144B0B2-B50D-4002-AAD8-0C89F2CB609E}"/>
                </a:ext>
              </a:extLst>
            </p:cNvPr>
            <p:cNvSpPr txBox="1"/>
            <p:nvPr/>
          </p:nvSpPr>
          <p:spPr>
            <a:xfrm>
              <a:off x="6323496" y="3627945"/>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451" name="TextBox 450">
              <a:extLst>
                <a:ext uri="{FF2B5EF4-FFF2-40B4-BE49-F238E27FC236}">
                  <a16:creationId xmlns:a16="http://schemas.microsoft.com/office/drawing/2014/main" id="{88D8A3B4-29B5-4518-918C-4BCE095627DC}"/>
                </a:ext>
              </a:extLst>
            </p:cNvPr>
            <p:cNvSpPr txBox="1"/>
            <p:nvPr/>
          </p:nvSpPr>
          <p:spPr>
            <a:xfrm>
              <a:off x="6716203" y="3627945"/>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sp>
          <p:nvSpPr>
            <p:cNvPr id="452" name="Rectangle 451">
              <a:extLst>
                <a:ext uri="{FF2B5EF4-FFF2-40B4-BE49-F238E27FC236}">
                  <a16:creationId xmlns:a16="http://schemas.microsoft.com/office/drawing/2014/main" id="{94A18B2A-3ECD-458E-97B6-B007CA62E035}"/>
                </a:ext>
              </a:extLst>
            </p:cNvPr>
            <p:cNvSpPr/>
            <p:nvPr/>
          </p:nvSpPr>
          <p:spPr>
            <a:xfrm>
              <a:off x="6201307" y="2737537"/>
              <a:ext cx="2781176" cy="1671837"/>
            </a:xfrm>
            <a:prstGeom prst="rect">
              <a:avLst/>
            </a:prstGeom>
            <a:no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53" name="Down Arrow 345">
              <a:extLst>
                <a:ext uri="{FF2B5EF4-FFF2-40B4-BE49-F238E27FC236}">
                  <a16:creationId xmlns:a16="http://schemas.microsoft.com/office/drawing/2014/main" id="{412A0955-5703-4D23-8FA3-BC19D9434617}"/>
                </a:ext>
              </a:extLst>
            </p:cNvPr>
            <p:cNvSpPr/>
            <p:nvPr/>
          </p:nvSpPr>
          <p:spPr>
            <a:xfrm flipV="1">
              <a:off x="8739373" y="3839062"/>
              <a:ext cx="202125" cy="187094"/>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454" name="Group 453">
            <a:extLst>
              <a:ext uri="{FF2B5EF4-FFF2-40B4-BE49-F238E27FC236}">
                <a16:creationId xmlns:a16="http://schemas.microsoft.com/office/drawing/2014/main" id="{B5F5CBC2-4782-467C-B7CF-97B9225A4799}"/>
              </a:ext>
            </a:extLst>
          </p:cNvPr>
          <p:cNvGrpSpPr/>
          <p:nvPr/>
        </p:nvGrpSpPr>
        <p:grpSpPr>
          <a:xfrm>
            <a:off x="256032" y="4543755"/>
            <a:ext cx="2785142" cy="1671837"/>
            <a:chOff x="6197341" y="2737537"/>
            <a:chExt cx="2785142" cy="1671837"/>
          </a:xfrm>
        </p:grpSpPr>
        <p:sp>
          <p:nvSpPr>
            <p:cNvPr id="455" name="Rectangle 454">
              <a:extLst>
                <a:ext uri="{FF2B5EF4-FFF2-40B4-BE49-F238E27FC236}">
                  <a16:creationId xmlns:a16="http://schemas.microsoft.com/office/drawing/2014/main" id="{162C4166-880E-4BE1-A57A-C89F73910DD4}"/>
                </a:ext>
              </a:extLst>
            </p:cNvPr>
            <p:cNvSpPr/>
            <p:nvPr/>
          </p:nvSpPr>
          <p:spPr>
            <a:xfrm>
              <a:off x="6197341" y="2756588"/>
              <a:ext cx="2785142" cy="1652786"/>
            </a:xfrm>
            <a:prstGeom prst="rect">
              <a:avLst/>
            </a:prstGeom>
            <a:solidFill>
              <a:srgbClr val="DBDE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56" name="TextBox 455">
              <a:extLst>
                <a:ext uri="{FF2B5EF4-FFF2-40B4-BE49-F238E27FC236}">
                  <a16:creationId xmlns:a16="http://schemas.microsoft.com/office/drawing/2014/main" id="{FCD324B8-ABA1-4C1D-8AC0-D10017702E03}"/>
                </a:ext>
              </a:extLst>
            </p:cNvPr>
            <p:cNvSpPr txBox="1"/>
            <p:nvPr/>
          </p:nvSpPr>
          <p:spPr>
            <a:xfrm>
              <a:off x="6313621" y="3052576"/>
              <a:ext cx="850392"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457" name="TextBox 456">
              <a:extLst>
                <a:ext uri="{FF2B5EF4-FFF2-40B4-BE49-F238E27FC236}">
                  <a16:creationId xmlns:a16="http://schemas.microsoft.com/office/drawing/2014/main" id="{E4B5E577-5811-4145-BBE6-29C6976ED095}"/>
                </a:ext>
              </a:extLst>
            </p:cNvPr>
            <p:cNvSpPr txBox="1"/>
            <p:nvPr/>
          </p:nvSpPr>
          <p:spPr>
            <a:xfrm>
              <a:off x="7160586" y="3052577"/>
              <a:ext cx="860665"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458" name="TextBox 457">
              <a:extLst>
                <a:ext uri="{FF2B5EF4-FFF2-40B4-BE49-F238E27FC236}">
                  <a16:creationId xmlns:a16="http://schemas.microsoft.com/office/drawing/2014/main" id="{6F74CD9A-982C-4A4F-95CD-15BB1E7A9909}"/>
                </a:ext>
              </a:extLst>
            </p:cNvPr>
            <p:cNvSpPr txBox="1"/>
            <p:nvPr/>
          </p:nvSpPr>
          <p:spPr>
            <a:xfrm>
              <a:off x="8021253" y="3052578"/>
              <a:ext cx="850460" cy="34810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788287"/>
                  </a:solidFill>
                  <a:effectLst/>
                  <a:uLnTx/>
                  <a:uFillTx/>
                  <a:latin typeface="Franklin Gothic Book"/>
                  <a:ea typeface="+mn-ea"/>
                  <a:cs typeface="+mn-cs"/>
                </a:rPr>
                <a:t>YTD</a:t>
              </a:r>
            </a:p>
          </p:txBody>
        </p:sp>
        <p:sp>
          <p:nvSpPr>
            <p:cNvPr id="459" name="TextBox 458">
              <a:extLst>
                <a:ext uri="{FF2B5EF4-FFF2-40B4-BE49-F238E27FC236}">
                  <a16:creationId xmlns:a16="http://schemas.microsoft.com/office/drawing/2014/main" id="{74B8DFFC-9E67-4CDF-A5BF-C45ADE76A81A}"/>
                </a:ext>
              </a:extLst>
            </p:cNvPr>
            <p:cNvSpPr txBox="1"/>
            <p:nvPr/>
          </p:nvSpPr>
          <p:spPr>
            <a:xfrm>
              <a:off x="8001943" y="3339610"/>
              <a:ext cx="887276" cy="354721"/>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C00000"/>
                  </a:solidFill>
                  <a:effectLst/>
                  <a:uLnTx/>
                  <a:uFillTx/>
                  <a:latin typeface="Arial Narrow" panose="020B0606020202030204" pitchFamily="34" charset="0"/>
                  <a:ea typeface="+mn-ea"/>
                  <a:cs typeface="+mn-cs"/>
                  <a:sym typeface="Wingdings 2" panose="05020102010507070707" pitchFamily="18" charset="2"/>
                </a:rPr>
                <a:t></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6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76.9%</a:t>
              </a:r>
            </a:p>
          </p:txBody>
        </p:sp>
        <p:sp>
          <p:nvSpPr>
            <p:cNvPr id="460" name="TextBox 459">
              <a:extLst>
                <a:ext uri="{FF2B5EF4-FFF2-40B4-BE49-F238E27FC236}">
                  <a16:creationId xmlns:a16="http://schemas.microsoft.com/office/drawing/2014/main" id="{9A49994F-A5BF-4C4A-915A-96DD7F7AFC34}"/>
                </a:ext>
              </a:extLst>
            </p:cNvPr>
            <p:cNvSpPr txBox="1"/>
            <p:nvPr/>
          </p:nvSpPr>
          <p:spPr>
            <a:xfrm>
              <a:off x="6313622" y="3341418"/>
              <a:ext cx="849432"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srgbClr val="A5ACAF">
                      <a:lumMod val="50000"/>
                    </a:srgbClr>
                  </a:solidFill>
                  <a:effectLst/>
                  <a:uLnTx/>
                  <a:uFillTx/>
                  <a:latin typeface="Arial Narrow" panose="020B0606020202030204" pitchFamily="34" charset="0"/>
                  <a:ea typeface="+mn-ea"/>
                  <a:cs typeface="+mn-cs"/>
                </a:rPr>
                <a:t>77.4%</a:t>
              </a:r>
            </a:p>
          </p:txBody>
        </p:sp>
        <p:sp>
          <p:nvSpPr>
            <p:cNvPr id="461" name="TextBox 460">
              <a:extLst>
                <a:ext uri="{FF2B5EF4-FFF2-40B4-BE49-F238E27FC236}">
                  <a16:creationId xmlns:a16="http://schemas.microsoft.com/office/drawing/2014/main" id="{1FBCCC35-992F-4BA6-A9A0-E1702363B8F2}"/>
                </a:ext>
              </a:extLst>
            </p:cNvPr>
            <p:cNvSpPr txBox="1"/>
            <p:nvPr/>
          </p:nvSpPr>
          <p:spPr>
            <a:xfrm>
              <a:off x="7153285" y="3341418"/>
              <a:ext cx="882567" cy="35291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6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80.1%</a:t>
              </a:r>
            </a:p>
          </p:txBody>
        </p:sp>
        <p:cxnSp>
          <p:nvCxnSpPr>
            <p:cNvPr id="462" name="Straight Connector 461">
              <a:extLst>
                <a:ext uri="{FF2B5EF4-FFF2-40B4-BE49-F238E27FC236}">
                  <a16:creationId xmlns:a16="http://schemas.microsoft.com/office/drawing/2014/main" id="{4C74A06A-42B3-4A04-950D-77FFFE5DA513}"/>
                </a:ext>
              </a:extLst>
            </p:cNvPr>
            <p:cNvCxnSpPr>
              <a:cxnSpLocks/>
            </p:cNvCxnSpPr>
            <p:nvPr/>
          </p:nvCxnSpPr>
          <p:spPr>
            <a:xfrm>
              <a:off x="6351721" y="3395076"/>
              <a:ext cx="2468880" cy="0"/>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F65B2987-F921-492D-9357-3FAA7F8A15FC}"/>
                </a:ext>
              </a:extLst>
            </p:cNvPr>
            <p:cNvCxnSpPr>
              <a:cxnSpLocks/>
            </p:cNvCxnSpPr>
            <p:nvPr/>
          </p:nvCxnSpPr>
          <p:spPr>
            <a:xfrm>
              <a:off x="7167018" y="3082643"/>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6AA6842C-F00B-4B04-9059-F448B39507D0}"/>
                </a:ext>
              </a:extLst>
            </p:cNvPr>
            <p:cNvCxnSpPr>
              <a:cxnSpLocks/>
            </p:cNvCxnSpPr>
            <p:nvPr/>
          </p:nvCxnSpPr>
          <p:spPr>
            <a:xfrm>
              <a:off x="8028552" y="3082643"/>
              <a:ext cx="0" cy="768096"/>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476" name="Down Arrow 345">
              <a:extLst>
                <a:ext uri="{FF2B5EF4-FFF2-40B4-BE49-F238E27FC236}">
                  <a16:creationId xmlns:a16="http://schemas.microsoft.com/office/drawing/2014/main" id="{26CCCC17-051B-4D5C-A3B8-42097E2EC09F}"/>
                </a:ext>
              </a:extLst>
            </p:cNvPr>
            <p:cNvSpPr/>
            <p:nvPr/>
          </p:nvSpPr>
          <p:spPr>
            <a:xfrm flipV="1">
              <a:off x="8739373" y="3839062"/>
              <a:ext cx="202125" cy="187094"/>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aphicFrame>
          <p:nvGraphicFramePr>
            <p:cNvPr id="465" name="Chart 464">
              <a:extLst>
                <a:ext uri="{FF2B5EF4-FFF2-40B4-BE49-F238E27FC236}">
                  <a16:creationId xmlns:a16="http://schemas.microsoft.com/office/drawing/2014/main" id="{28EB242A-5537-4CDC-B324-D60BF28A7B35}"/>
                </a:ext>
              </a:extLst>
            </p:cNvPr>
            <p:cNvGraphicFramePr/>
            <p:nvPr/>
          </p:nvGraphicFramePr>
          <p:xfrm>
            <a:off x="6268688" y="3795744"/>
            <a:ext cx="2651760" cy="572181"/>
          </p:xfrm>
          <a:graphic>
            <a:graphicData uri="http://schemas.openxmlformats.org/drawingml/2006/chart">
              <c:chart xmlns:c="http://schemas.openxmlformats.org/drawingml/2006/chart" xmlns:r="http://schemas.openxmlformats.org/officeDocument/2006/relationships" r:id="rId13"/>
            </a:graphicData>
          </a:graphic>
        </p:graphicFrame>
        <p:sp>
          <p:nvSpPr>
            <p:cNvPr id="466" name="TextBox 465">
              <a:extLst>
                <a:ext uri="{FF2B5EF4-FFF2-40B4-BE49-F238E27FC236}">
                  <a16:creationId xmlns:a16="http://schemas.microsoft.com/office/drawing/2014/main" id="{D975EBDA-E25B-4743-A9D7-71F5F8C2CE44}"/>
                </a:ext>
              </a:extLst>
            </p:cNvPr>
            <p:cNvSpPr txBox="1"/>
            <p:nvPr/>
          </p:nvSpPr>
          <p:spPr>
            <a:xfrm>
              <a:off x="8006216" y="3676537"/>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64</a:t>
              </a:r>
              <a:r>
                <a:rPr kumimoji="0" lang="en-US" sz="1100" b="0" i="0" u="none" strike="noStrike" kern="1200" cap="none" spc="-40" normalizeH="0" baseline="30000" noProof="0" dirty="0">
                  <a:ln>
                    <a:noFill/>
                  </a:ln>
                  <a:solidFill>
                    <a:srgbClr val="003359"/>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  </a:t>
              </a:r>
            </a:p>
          </p:txBody>
        </p:sp>
        <p:sp>
          <p:nvSpPr>
            <p:cNvPr id="467" name="TextBox 466">
              <a:extLst>
                <a:ext uri="{FF2B5EF4-FFF2-40B4-BE49-F238E27FC236}">
                  <a16:creationId xmlns:a16="http://schemas.microsoft.com/office/drawing/2014/main" id="{FB4729CC-3E11-4500-A265-856FE3C204D1}"/>
                </a:ext>
              </a:extLst>
            </p:cNvPr>
            <p:cNvSpPr txBox="1"/>
            <p:nvPr/>
          </p:nvSpPr>
          <p:spPr>
            <a:xfrm>
              <a:off x="8398923" y="3668164"/>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003359"/>
                  </a:solidFill>
                  <a:effectLst/>
                  <a:uLnTx/>
                  <a:uFillTx/>
                  <a:latin typeface="Arial" panose="020B0604020202020204" pitchFamily="34" charset="0"/>
                  <a:ea typeface="+mn-ea"/>
                  <a:cs typeface="Arial" panose="020B0604020202020204" pitchFamily="34" charset="0"/>
                </a:rPr>
                <a:t>39 </a:t>
              </a:r>
            </a:p>
          </p:txBody>
        </p:sp>
        <p:sp>
          <p:nvSpPr>
            <p:cNvPr id="468" name="TextBox 467">
              <a:extLst>
                <a:ext uri="{FF2B5EF4-FFF2-40B4-BE49-F238E27FC236}">
                  <a16:creationId xmlns:a16="http://schemas.microsoft.com/office/drawing/2014/main" id="{3B4BC68B-F267-4529-A393-070260D1D32C}"/>
                </a:ext>
              </a:extLst>
            </p:cNvPr>
            <p:cNvSpPr txBox="1"/>
            <p:nvPr/>
          </p:nvSpPr>
          <p:spPr>
            <a:xfrm>
              <a:off x="6201305" y="2756588"/>
              <a:ext cx="2781178" cy="287280"/>
            </a:xfrm>
            <a:prstGeom prst="rect">
              <a:avLst/>
            </a:prstGeom>
            <a:solidFill>
              <a:schemeClr val="bg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a:ea typeface="+mn-ea"/>
                  <a:cs typeface="+mn-cs"/>
                </a:rPr>
                <a:t>Overall Rating 0-10 – </a:t>
              </a:r>
              <a:r>
                <a:rPr kumimoji="0" lang="en-US" sz="1400" b="0" i="0" u="none" strike="noStrike" kern="1200" cap="none" spc="-30" normalizeH="0" baseline="0" noProof="0" dirty="0">
                  <a:ln>
                    <a:noFill/>
                  </a:ln>
                  <a:solidFill>
                    <a:srgbClr val="FFFF00"/>
                  </a:solidFill>
                  <a:effectLst/>
                  <a:uLnTx/>
                  <a:uFillTx/>
                  <a:latin typeface="Franklin Gothic Book"/>
                  <a:ea typeface="+mn-ea"/>
                  <a:cs typeface="+mn-cs"/>
                </a:rPr>
                <a:t>Child-CAHPS</a:t>
              </a:r>
            </a:p>
          </p:txBody>
        </p:sp>
        <p:sp>
          <p:nvSpPr>
            <p:cNvPr id="469" name="TextBox 468">
              <a:extLst>
                <a:ext uri="{FF2B5EF4-FFF2-40B4-BE49-F238E27FC236}">
                  <a16:creationId xmlns:a16="http://schemas.microsoft.com/office/drawing/2014/main" id="{42816206-510A-4ED4-A809-FB9FDE54F0FA}"/>
                </a:ext>
              </a:extLst>
            </p:cNvPr>
            <p:cNvSpPr txBox="1"/>
            <p:nvPr/>
          </p:nvSpPr>
          <p:spPr>
            <a:xfrm>
              <a:off x="8035852" y="3627945"/>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470" name="TextBox 469">
              <a:extLst>
                <a:ext uri="{FF2B5EF4-FFF2-40B4-BE49-F238E27FC236}">
                  <a16:creationId xmlns:a16="http://schemas.microsoft.com/office/drawing/2014/main" id="{413B0F71-85A7-45C2-ABD8-2E0AE20397EA}"/>
                </a:ext>
              </a:extLst>
            </p:cNvPr>
            <p:cNvSpPr txBox="1"/>
            <p:nvPr/>
          </p:nvSpPr>
          <p:spPr>
            <a:xfrm>
              <a:off x="8428559" y="3627945"/>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sp>
          <p:nvSpPr>
            <p:cNvPr id="471" name="TextBox 470">
              <a:extLst>
                <a:ext uri="{FF2B5EF4-FFF2-40B4-BE49-F238E27FC236}">
                  <a16:creationId xmlns:a16="http://schemas.microsoft.com/office/drawing/2014/main" id="{DF8E3044-64DC-4BE5-87CB-392ED22250E5}"/>
                </a:ext>
              </a:extLst>
            </p:cNvPr>
            <p:cNvSpPr txBox="1"/>
            <p:nvPr/>
          </p:nvSpPr>
          <p:spPr>
            <a:xfrm>
              <a:off x="6293860" y="3676537"/>
              <a:ext cx="516928"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60</a:t>
              </a:r>
              <a:r>
                <a:rPr kumimoji="0" lang="en-US" sz="1100" b="0" i="0" u="none" strike="noStrike" kern="1200" cap="none" spc="-40" normalizeH="0" baseline="3000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th</a:t>
              </a: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 </a:t>
              </a:r>
            </a:p>
          </p:txBody>
        </p:sp>
        <p:sp>
          <p:nvSpPr>
            <p:cNvPr id="472" name="TextBox 471">
              <a:extLst>
                <a:ext uri="{FF2B5EF4-FFF2-40B4-BE49-F238E27FC236}">
                  <a16:creationId xmlns:a16="http://schemas.microsoft.com/office/drawing/2014/main" id="{644EFAAD-F041-4BE4-A1FB-3658976DDBD0}"/>
                </a:ext>
              </a:extLst>
            </p:cNvPr>
            <p:cNvSpPr txBox="1"/>
            <p:nvPr/>
          </p:nvSpPr>
          <p:spPr>
            <a:xfrm>
              <a:off x="6686567" y="3668164"/>
              <a:ext cx="479515"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40" normalizeH="0" baseline="0" noProof="0" dirty="0">
                  <a:ln>
                    <a:noFill/>
                  </a:ln>
                  <a:solidFill>
                    <a:srgbClr val="A5ACAF">
                      <a:lumMod val="50000"/>
                    </a:srgbClr>
                  </a:solidFill>
                  <a:effectLst/>
                  <a:uLnTx/>
                  <a:uFillTx/>
                  <a:latin typeface="Arial" panose="020B0604020202020204" pitchFamily="34" charset="0"/>
                  <a:ea typeface="+mn-ea"/>
                  <a:cs typeface="Arial" panose="020B0604020202020204" pitchFamily="34" charset="0"/>
                </a:rPr>
                <a:t>133</a:t>
              </a:r>
            </a:p>
          </p:txBody>
        </p:sp>
        <p:sp>
          <p:nvSpPr>
            <p:cNvPr id="473" name="TextBox 472">
              <a:extLst>
                <a:ext uri="{FF2B5EF4-FFF2-40B4-BE49-F238E27FC236}">
                  <a16:creationId xmlns:a16="http://schemas.microsoft.com/office/drawing/2014/main" id="{02E95669-F382-4B8A-B1E2-916BC28AE82A}"/>
                </a:ext>
              </a:extLst>
            </p:cNvPr>
            <p:cNvSpPr txBox="1"/>
            <p:nvPr/>
          </p:nvSpPr>
          <p:spPr>
            <a:xfrm>
              <a:off x="6323496" y="3627945"/>
              <a:ext cx="487292"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rank</a:t>
              </a:r>
            </a:p>
          </p:txBody>
        </p:sp>
        <p:sp>
          <p:nvSpPr>
            <p:cNvPr id="474" name="TextBox 473">
              <a:extLst>
                <a:ext uri="{FF2B5EF4-FFF2-40B4-BE49-F238E27FC236}">
                  <a16:creationId xmlns:a16="http://schemas.microsoft.com/office/drawing/2014/main" id="{7F11D305-DA2C-4E2A-89FC-A6145E24C5A1}"/>
                </a:ext>
              </a:extLst>
            </p:cNvPr>
            <p:cNvSpPr txBox="1"/>
            <p:nvPr/>
          </p:nvSpPr>
          <p:spPr>
            <a:xfrm>
              <a:off x="6716203" y="3627945"/>
              <a:ext cx="442217" cy="118872"/>
            </a:xfrm>
            <a:prstGeom prst="rect">
              <a:avLst/>
            </a:prstGeom>
            <a:noFill/>
          </p:spPr>
          <p:txBody>
            <a:bodyPr wrap="square" lIns="0" rIns="0" rtlCol="0" anchor="ctr" anchorCtr="0">
              <a:noAutofit/>
            </a:bodyPr>
            <a:lstStyle>
              <a:defPPr>
                <a:defRPr lang="en-US"/>
              </a:defPPr>
              <a:lvl1pPr algn="ctr">
                <a:lnSpc>
                  <a:spcPct val="80000"/>
                </a:lnSpc>
                <a:defRPr sz="1600">
                  <a:solidFill>
                    <a:srgbClr val="788287"/>
                  </a:solidFill>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88287"/>
                  </a:solidFill>
                  <a:effectLst/>
                  <a:uLnTx/>
                  <a:uFillTx/>
                  <a:latin typeface="Franklin Gothic Book"/>
                  <a:ea typeface="+mn-ea"/>
                  <a:cs typeface="+mn-cs"/>
                </a:rPr>
                <a:t>n =</a:t>
              </a:r>
            </a:p>
          </p:txBody>
        </p:sp>
        <p:sp>
          <p:nvSpPr>
            <p:cNvPr id="475" name="Rectangle 474">
              <a:extLst>
                <a:ext uri="{FF2B5EF4-FFF2-40B4-BE49-F238E27FC236}">
                  <a16:creationId xmlns:a16="http://schemas.microsoft.com/office/drawing/2014/main" id="{A18D97EB-958E-464F-BA96-BD61BCCF5C3E}"/>
                </a:ext>
              </a:extLst>
            </p:cNvPr>
            <p:cNvSpPr/>
            <p:nvPr/>
          </p:nvSpPr>
          <p:spPr>
            <a:xfrm>
              <a:off x="6201307" y="2737537"/>
              <a:ext cx="2781176" cy="1671837"/>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478" name="Rectangle 477">
            <a:extLst>
              <a:ext uri="{FF2B5EF4-FFF2-40B4-BE49-F238E27FC236}">
                <a16:creationId xmlns:a16="http://schemas.microsoft.com/office/drawing/2014/main" id="{3A63BCFC-84AA-476E-A103-E2C731A6FBAE}"/>
              </a:ext>
            </a:extLst>
          </p:cNvPr>
          <p:cNvSpPr/>
          <p:nvPr/>
        </p:nvSpPr>
        <p:spPr>
          <a:xfrm>
            <a:off x="256032" y="941329"/>
            <a:ext cx="2785142" cy="1652786"/>
          </a:xfrm>
          <a:prstGeom prst="rect">
            <a:avLst/>
          </a:prstGeom>
          <a:solidFill>
            <a:srgbClr val="DBDE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79" name="TextBox 478">
            <a:extLst>
              <a:ext uri="{FF2B5EF4-FFF2-40B4-BE49-F238E27FC236}">
                <a16:creationId xmlns:a16="http://schemas.microsoft.com/office/drawing/2014/main" id="{C12569F3-32CE-4C32-879B-13E4CB0EC040}"/>
              </a:ext>
            </a:extLst>
          </p:cNvPr>
          <p:cNvSpPr txBox="1"/>
          <p:nvPr/>
        </p:nvSpPr>
        <p:spPr>
          <a:xfrm>
            <a:off x="516414" y="1722341"/>
            <a:ext cx="846280"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50" normalizeH="0" baseline="0" noProof="0" dirty="0">
                <a:ln>
                  <a:noFill/>
                </a:ln>
                <a:solidFill>
                  <a:srgbClr val="788287"/>
                </a:solidFill>
                <a:effectLst/>
                <a:uLnTx/>
                <a:uFillTx/>
                <a:latin typeface="Franklin Gothic Book"/>
                <a:ea typeface="+mn-ea"/>
                <a:cs typeface="+mn-cs"/>
              </a:rPr>
              <a:t>Baseline</a:t>
            </a:r>
          </a:p>
        </p:txBody>
      </p:sp>
      <p:sp>
        <p:nvSpPr>
          <p:cNvPr id="480" name="TextBox 479">
            <a:extLst>
              <a:ext uri="{FF2B5EF4-FFF2-40B4-BE49-F238E27FC236}">
                <a16:creationId xmlns:a16="http://schemas.microsoft.com/office/drawing/2014/main" id="{B6CAA6DA-EA36-40A2-8123-6167525025A0}"/>
              </a:ext>
            </a:extLst>
          </p:cNvPr>
          <p:cNvSpPr txBox="1"/>
          <p:nvPr/>
        </p:nvSpPr>
        <p:spPr>
          <a:xfrm>
            <a:off x="1401569" y="1722342"/>
            <a:ext cx="800014" cy="354495"/>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788287"/>
                </a:solidFill>
                <a:effectLst/>
                <a:uLnTx/>
                <a:uFillTx/>
                <a:latin typeface="Franklin Gothic Book"/>
                <a:ea typeface="+mn-ea"/>
                <a:cs typeface="+mn-cs"/>
              </a:rPr>
              <a:t>FY22 Goal</a:t>
            </a:r>
          </a:p>
        </p:txBody>
      </p:sp>
      <p:sp>
        <p:nvSpPr>
          <p:cNvPr id="481" name="TextBox 480">
            <a:extLst>
              <a:ext uri="{FF2B5EF4-FFF2-40B4-BE49-F238E27FC236}">
                <a16:creationId xmlns:a16="http://schemas.microsoft.com/office/drawing/2014/main" id="{0D80E95A-625A-4CA9-B9C0-09EBF8F5C1B1}"/>
              </a:ext>
            </a:extLst>
          </p:cNvPr>
          <p:cNvSpPr txBox="1"/>
          <p:nvPr/>
        </p:nvSpPr>
        <p:spPr>
          <a:xfrm>
            <a:off x="2198704" y="1722343"/>
            <a:ext cx="782338" cy="34810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788287"/>
                </a:solidFill>
                <a:effectLst/>
                <a:uLnTx/>
                <a:uFillTx/>
                <a:latin typeface="Franklin Gothic Book"/>
                <a:ea typeface="+mn-ea"/>
                <a:cs typeface="+mn-cs"/>
              </a:rPr>
              <a:t>FY22 </a:t>
            </a:r>
            <a:r>
              <a:rPr kumimoji="0" lang="en-US" sz="1150" b="0" i="0" u="none" strike="noStrike" kern="1200" cap="none" spc="-50" normalizeH="0" baseline="0" noProof="0" dirty="0">
                <a:ln>
                  <a:noFill/>
                </a:ln>
                <a:solidFill>
                  <a:srgbClr val="788287"/>
                </a:solidFill>
                <a:effectLst/>
                <a:uLnTx/>
                <a:uFillTx/>
                <a:latin typeface="Franklin Gothic Book"/>
                <a:ea typeface="+mn-ea"/>
                <a:cs typeface="+mn-cs"/>
              </a:rPr>
              <a:t>YTD</a:t>
            </a:r>
          </a:p>
        </p:txBody>
      </p:sp>
      <p:sp>
        <p:nvSpPr>
          <p:cNvPr id="482" name="TextBox 481">
            <a:extLst>
              <a:ext uri="{FF2B5EF4-FFF2-40B4-BE49-F238E27FC236}">
                <a16:creationId xmlns:a16="http://schemas.microsoft.com/office/drawing/2014/main" id="{86D61DAA-DDF7-4C0A-9A6D-8D1217BF6732}"/>
              </a:ext>
            </a:extLst>
          </p:cNvPr>
          <p:cNvSpPr txBox="1"/>
          <p:nvPr/>
        </p:nvSpPr>
        <p:spPr>
          <a:xfrm>
            <a:off x="2208880" y="1971110"/>
            <a:ext cx="767839" cy="255446"/>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40" normalizeH="0" baseline="0" noProof="0" dirty="0">
                <a:ln>
                  <a:noFill/>
                </a:ln>
                <a:solidFill>
                  <a:srgbClr val="C00000"/>
                </a:solidFill>
                <a:effectLst/>
                <a:uLnTx/>
                <a:uFillTx/>
                <a:latin typeface="Arial Narrow" panose="020B0606020202030204" pitchFamily="34" charset="0"/>
                <a:ea typeface="+mn-ea"/>
                <a:cs typeface="+mn-cs"/>
                <a:sym typeface="Wingdings 2" panose="05020102010507070707" pitchFamily="18" charset="2"/>
              </a:rPr>
              <a:t></a:t>
            </a:r>
            <a:r>
              <a:rPr kumimoji="0" lang="en-US" sz="14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4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78.4%</a:t>
            </a:r>
          </a:p>
        </p:txBody>
      </p:sp>
      <p:sp>
        <p:nvSpPr>
          <p:cNvPr id="483" name="TextBox 482">
            <a:extLst>
              <a:ext uri="{FF2B5EF4-FFF2-40B4-BE49-F238E27FC236}">
                <a16:creationId xmlns:a16="http://schemas.microsoft.com/office/drawing/2014/main" id="{6FB75099-7FFE-4C25-B7B2-91B16CF0017D}"/>
              </a:ext>
            </a:extLst>
          </p:cNvPr>
          <p:cNvSpPr txBox="1"/>
          <p:nvPr/>
        </p:nvSpPr>
        <p:spPr>
          <a:xfrm>
            <a:off x="523787" y="1971108"/>
            <a:ext cx="876844"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40" normalizeH="0" baseline="0" noProof="0" dirty="0">
                <a:ln>
                  <a:noFill/>
                </a:ln>
                <a:solidFill>
                  <a:srgbClr val="A5ACAF">
                    <a:lumMod val="50000"/>
                  </a:srgbClr>
                </a:solidFill>
                <a:effectLst/>
                <a:uLnTx/>
                <a:uFillTx/>
                <a:latin typeface="Arial Narrow" panose="020B0606020202030204" pitchFamily="34" charset="0"/>
                <a:ea typeface="+mn-ea"/>
                <a:cs typeface="+mn-cs"/>
              </a:rPr>
              <a:t>96.9%</a:t>
            </a:r>
          </a:p>
        </p:txBody>
      </p:sp>
      <p:sp>
        <p:nvSpPr>
          <p:cNvPr id="484" name="TextBox 483">
            <a:extLst>
              <a:ext uri="{FF2B5EF4-FFF2-40B4-BE49-F238E27FC236}">
                <a16:creationId xmlns:a16="http://schemas.microsoft.com/office/drawing/2014/main" id="{69690591-B60A-4561-9C8E-C3A358648D0B}"/>
              </a:ext>
            </a:extLst>
          </p:cNvPr>
          <p:cNvSpPr txBox="1"/>
          <p:nvPr/>
        </p:nvSpPr>
        <p:spPr>
          <a:xfrm>
            <a:off x="1407930" y="1971109"/>
            <a:ext cx="787797" cy="255447"/>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4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96.0%</a:t>
            </a:r>
          </a:p>
        </p:txBody>
      </p:sp>
      <p:cxnSp>
        <p:nvCxnSpPr>
          <p:cNvPr id="485" name="Straight Connector 484">
            <a:extLst>
              <a:ext uri="{FF2B5EF4-FFF2-40B4-BE49-F238E27FC236}">
                <a16:creationId xmlns:a16="http://schemas.microsoft.com/office/drawing/2014/main" id="{A63C0E5A-2C38-4CD9-9318-7BEA9406D7D0}"/>
              </a:ext>
            </a:extLst>
          </p:cNvPr>
          <p:cNvCxnSpPr>
            <a:cxnSpLocks/>
          </p:cNvCxnSpPr>
          <p:nvPr/>
        </p:nvCxnSpPr>
        <p:spPr>
          <a:xfrm>
            <a:off x="505824" y="1988436"/>
            <a:ext cx="2468880" cy="0"/>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E3D8738C-58F3-47A5-B5F3-89EDE40C6F50}"/>
              </a:ext>
            </a:extLst>
          </p:cNvPr>
          <p:cNvCxnSpPr>
            <a:cxnSpLocks/>
          </p:cNvCxnSpPr>
          <p:nvPr/>
        </p:nvCxnSpPr>
        <p:spPr>
          <a:xfrm>
            <a:off x="1400631" y="1505922"/>
            <a:ext cx="0" cy="731520"/>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DB222957-C39D-46FC-A5C5-A40427E442A2}"/>
              </a:ext>
            </a:extLst>
          </p:cNvPr>
          <p:cNvCxnSpPr>
            <a:cxnSpLocks/>
          </p:cNvCxnSpPr>
          <p:nvPr/>
        </p:nvCxnSpPr>
        <p:spPr>
          <a:xfrm>
            <a:off x="2206508" y="1505922"/>
            <a:ext cx="0" cy="731520"/>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488" name="Chart 487">
            <a:extLst>
              <a:ext uri="{FF2B5EF4-FFF2-40B4-BE49-F238E27FC236}">
                <a16:creationId xmlns:a16="http://schemas.microsoft.com/office/drawing/2014/main" id="{5B4822C0-53CF-4A71-B398-8D4358692662}"/>
              </a:ext>
            </a:extLst>
          </p:cNvPr>
          <p:cNvGraphicFramePr/>
          <p:nvPr/>
        </p:nvGraphicFramePr>
        <p:xfrm>
          <a:off x="523787" y="2261946"/>
          <a:ext cx="2453652" cy="299104"/>
        </p:xfrm>
        <a:graphic>
          <a:graphicData uri="http://schemas.openxmlformats.org/drawingml/2006/chart">
            <c:chart xmlns:c="http://schemas.openxmlformats.org/drawingml/2006/chart" xmlns:r="http://schemas.openxmlformats.org/officeDocument/2006/relationships" r:id="rId14"/>
          </a:graphicData>
        </a:graphic>
      </p:graphicFrame>
      <p:sp>
        <p:nvSpPr>
          <p:cNvPr id="491" name="TextBox 490">
            <a:extLst>
              <a:ext uri="{FF2B5EF4-FFF2-40B4-BE49-F238E27FC236}">
                <a16:creationId xmlns:a16="http://schemas.microsoft.com/office/drawing/2014/main" id="{302C75C2-D86D-4D7D-886F-D3274C8AD991}"/>
              </a:ext>
            </a:extLst>
          </p:cNvPr>
          <p:cNvSpPr txBox="1"/>
          <p:nvPr/>
        </p:nvSpPr>
        <p:spPr>
          <a:xfrm>
            <a:off x="259996" y="941329"/>
            <a:ext cx="2781178" cy="287280"/>
          </a:xfrm>
          <a:prstGeom prst="rect">
            <a:avLst/>
          </a:prstGeom>
          <a:solidFill>
            <a:schemeClr val="bg2"/>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a:ea typeface="+mn-ea"/>
                <a:cs typeface="+mn-cs"/>
              </a:rPr>
              <a:t>Check on Patient on Regular Basis</a:t>
            </a:r>
            <a:endParaRPr kumimoji="0" lang="en-US" sz="1400" b="0" i="0" u="none" strike="noStrike" kern="1200" cap="none" spc="-30" normalizeH="0" baseline="0" noProof="0" dirty="0">
              <a:ln>
                <a:noFill/>
              </a:ln>
              <a:solidFill>
                <a:srgbClr val="FFFF00"/>
              </a:solidFill>
              <a:effectLst/>
              <a:uLnTx/>
              <a:uFillTx/>
              <a:latin typeface="Franklin Gothic Book"/>
              <a:ea typeface="+mn-ea"/>
              <a:cs typeface="+mn-cs"/>
            </a:endParaRPr>
          </a:p>
        </p:txBody>
      </p:sp>
      <p:sp>
        <p:nvSpPr>
          <p:cNvPr id="498" name="Rectangle 497">
            <a:extLst>
              <a:ext uri="{FF2B5EF4-FFF2-40B4-BE49-F238E27FC236}">
                <a16:creationId xmlns:a16="http://schemas.microsoft.com/office/drawing/2014/main" id="{CE51E5E3-749E-4C44-A6D1-2F6942C20104}"/>
              </a:ext>
            </a:extLst>
          </p:cNvPr>
          <p:cNvSpPr/>
          <p:nvPr/>
        </p:nvSpPr>
        <p:spPr>
          <a:xfrm>
            <a:off x="259998" y="922278"/>
            <a:ext cx="2781176" cy="1671837"/>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cxnSp>
        <p:nvCxnSpPr>
          <p:cNvPr id="501" name="Straight Connector 500">
            <a:extLst>
              <a:ext uri="{FF2B5EF4-FFF2-40B4-BE49-F238E27FC236}">
                <a16:creationId xmlns:a16="http://schemas.microsoft.com/office/drawing/2014/main" id="{01C5E434-9E1E-49E7-B566-672A1DFE10EB}"/>
              </a:ext>
            </a:extLst>
          </p:cNvPr>
          <p:cNvCxnSpPr>
            <a:cxnSpLocks/>
          </p:cNvCxnSpPr>
          <p:nvPr/>
        </p:nvCxnSpPr>
        <p:spPr>
          <a:xfrm>
            <a:off x="510259" y="1772931"/>
            <a:ext cx="2468880" cy="0"/>
          </a:xfrm>
          <a:prstGeom prst="line">
            <a:avLst/>
          </a:prstGeom>
          <a:ln w="1270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502" name="TextBox 501">
            <a:extLst>
              <a:ext uri="{FF2B5EF4-FFF2-40B4-BE49-F238E27FC236}">
                <a16:creationId xmlns:a16="http://schemas.microsoft.com/office/drawing/2014/main" id="{DDE1DDDF-65D9-4EE4-AE93-B00BD39AAA4D}"/>
              </a:ext>
            </a:extLst>
          </p:cNvPr>
          <p:cNvSpPr txBox="1"/>
          <p:nvPr/>
        </p:nvSpPr>
        <p:spPr>
          <a:xfrm rot="-5400000">
            <a:off x="79117" y="1458468"/>
            <a:ext cx="658368" cy="216230"/>
          </a:xfrm>
          <a:prstGeom prst="rect">
            <a:avLst/>
          </a:prstGeom>
          <a:solidFill>
            <a:schemeClr val="bg2"/>
          </a:solidFill>
          <a:ln>
            <a:solidFill>
              <a:srgbClr val="DBDEDF"/>
            </a:solid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a:ea typeface="+mn-ea"/>
                <a:cs typeface="+mn-cs"/>
              </a:rPr>
              <a:t>ADULT</a:t>
            </a:r>
            <a:endParaRPr kumimoji="0" lang="en-US" sz="1200" b="0" i="0" u="none" strike="noStrike" kern="1200" cap="none" spc="-30" normalizeH="0" baseline="0" noProof="0" dirty="0">
              <a:ln>
                <a:noFill/>
              </a:ln>
              <a:solidFill>
                <a:srgbClr val="FFFF00"/>
              </a:solidFill>
              <a:effectLst/>
              <a:uLnTx/>
              <a:uFillTx/>
              <a:latin typeface="Franklin Gothic Book"/>
              <a:ea typeface="+mn-ea"/>
              <a:cs typeface="+mn-cs"/>
            </a:endParaRPr>
          </a:p>
        </p:txBody>
      </p:sp>
      <p:sp>
        <p:nvSpPr>
          <p:cNvPr id="503" name="TextBox 502">
            <a:extLst>
              <a:ext uri="{FF2B5EF4-FFF2-40B4-BE49-F238E27FC236}">
                <a16:creationId xmlns:a16="http://schemas.microsoft.com/office/drawing/2014/main" id="{43FF0517-A978-4A28-87E1-CC9A28B84B34}"/>
              </a:ext>
            </a:extLst>
          </p:cNvPr>
          <p:cNvSpPr txBox="1"/>
          <p:nvPr/>
        </p:nvSpPr>
        <p:spPr>
          <a:xfrm rot="-5400000">
            <a:off x="80351" y="2121408"/>
            <a:ext cx="658368" cy="216230"/>
          </a:xfrm>
          <a:prstGeom prst="rect">
            <a:avLst/>
          </a:prstGeom>
          <a:solidFill>
            <a:schemeClr val="bg2"/>
          </a:solidFill>
          <a:ln>
            <a:solidFill>
              <a:srgbClr val="DBDEDF"/>
            </a:solid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a:ea typeface="+mn-ea"/>
                <a:cs typeface="+mn-cs"/>
              </a:rPr>
              <a:t>CHOG</a:t>
            </a:r>
            <a:endParaRPr kumimoji="0" lang="en-US" sz="1200" b="0" i="0" u="none" strike="noStrike" kern="1200" cap="none" spc="-30" normalizeH="0" baseline="0" noProof="0" dirty="0">
              <a:ln>
                <a:noFill/>
              </a:ln>
              <a:solidFill>
                <a:srgbClr val="FFFF00"/>
              </a:solidFill>
              <a:effectLst/>
              <a:uLnTx/>
              <a:uFillTx/>
              <a:latin typeface="Franklin Gothic Book"/>
              <a:ea typeface="+mn-ea"/>
              <a:cs typeface="+mn-cs"/>
            </a:endParaRPr>
          </a:p>
        </p:txBody>
      </p:sp>
      <p:sp>
        <p:nvSpPr>
          <p:cNvPr id="504" name="TextBox 503">
            <a:extLst>
              <a:ext uri="{FF2B5EF4-FFF2-40B4-BE49-F238E27FC236}">
                <a16:creationId xmlns:a16="http://schemas.microsoft.com/office/drawing/2014/main" id="{90C33067-7B09-4F90-BF5C-51D8D78A2F42}"/>
              </a:ext>
            </a:extLst>
          </p:cNvPr>
          <p:cNvSpPr txBox="1"/>
          <p:nvPr/>
        </p:nvSpPr>
        <p:spPr>
          <a:xfrm>
            <a:off x="2212848" y="1502739"/>
            <a:ext cx="767839" cy="255446"/>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40" normalizeH="0" baseline="0" noProof="0" dirty="0">
                <a:ln>
                  <a:noFill/>
                </a:ln>
                <a:solidFill>
                  <a:srgbClr val="FFCC00"/>
                </a:solidFill>
                <a:effectLst/>
                <a:uLnTx/>
                <a:uFillTx/>
                <a:latin typeface="Arial Narrow" panose="020B0606020202030204" pitchFamily="34" charset="0"/>
                <a:ea typeface="+mn-ea"/>
                <a:cs typeface="+mn-cs"/>
                <a:sym typeface="Wingdings 2" panose="05020102010507070707" pitchFamily="18" charset="2"/>
              </a:rPr>
              <a:t></a:t>
            </a:r>
            <a:r>
              <a:rPr kumimoji="0" lang="en-US" sz="14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4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90.0%</a:t>
            </a:r>
          </a:p>
        </p:txBody>
      </p:sp>
      <p:sp>
        <p:nvSpPr>
          <p:cNvPr id="505" name="TextBox 504">
            <a:extLst>
              <a:ext uri="{FF2B5EF4-FFF2-40B4-BE49-F238E27FC236}">
                <a16:creationId xmlns:a16="http://schemas.microsoft.com/office/drawing/2014/main" id="{D17702B9-A18D-4049-92CE-B094169FBC45}"/>
              </a:ext>
            </a:extLst>
          </p:cNvPr>
          <p:cNvSpPr txBox="1"/>
          <p:nvPr/>
        </p:nvSpPr>
        <p:spPr>
          <a:xfrm>
            <a:off x="517240" y="1502737"/>
            <a:ext cx="876844" cy="25603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40" normalizeH="0" baseline="0" noProof="0" dirty="0">
                <a:ln>
                  <a:noFill/>
                </a:ln>
                <a:solidFill>
                  <a:srgbClr val="A5ACAF">
                    <a:lumMod val="50000"/>
                  </a:srgbClr>
                </a:solidFill>
                <a:effectLst/>
                <a:uLnTx/>
                <a:uFillTx/>
                <a:latin typeface="Arial Narrow" panose="020B0606020202030204" pitchFamily="34" charset="0"/>
                <a:ea typeface="+mn-ea"/>
                <a:cs typeface="+mn-cs"/>
              </a:rPr>
              <a:t>91.6%</a:t>
            </a:r>
          </a:p>
        </p:txBody>
      </p:sp>
      <p:sp>
        <p:nvSpPr>
          <p:cNvPr id="506" name="TextBox 505">
            <a:extLst>
              <a:ext uri="{FF2B5EF4-FFF2-40B4-BE49-F238E27FC236}">
                <a16:creationId xmlns:a16="http://schemas.microsoft.com/office/drawing/2014/main" id="{7183D159-A8E2-4C4C-9E7A-72D007BC228B}"/>
              </a:ext>
            </a:extLst>
          </p:cNvPr>
          <p:cNvSpPr txBox="1"/>
          <p:nvPr/>
        </p:nvSpPr>
        <p:spPr>
          <a:xfrm>
            <a:off x="1408176" y="1502738"/>
            <a:ext cx="787797" cy="255447"/>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4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92.0%</a:t>
            </a:r>
          </a:p>
        </p:txBody>
      </p:sp>
      <p:sp>
        <p:nvSpPr>
          <p:cNvPr id="2" name="TextBox 1"/>
          <p:cNvSpPr txBox="1"/>
          <p:nvPr/>
        </p:nvSpPr>
        <p:spPr>
          <a:xfrm>
            <a:off x="10504859" y="6412166"/>
            <a:ext cx="155480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88287"/>
                </a:solidFill>
                <a:effectLst/>
                <a:uLnTx/>
                <a:uFillTx/>
                <a:latin typeface="Franklin Gothic Book"/>
                <a:ea typeface="+mn-ea"/>
                <a:cs typeface="+mn-cs"/>
              </a:rPr>
              <a:t>SEP 2021</a:t>
            </a:r>
          </a:p>
        </p:txBody>
      </p:sp>
      <p:graphicFrame>
        <p:nvGraphicFramePr>
          <p:cNvPr id="509" name="Chart 508">
            <a:extLst>
              <a:ext uri="{FF2B5EF4-FFF2-40B4-BE49-F238E27FC236}">
                <a16:creationId xmlns:a16="http://schemas.microsoft.com/office/drawing/2014/main" id="{AB78AF27-05B9-43E4-80EB-81E8FF02C9E0}"/>
              </a:ext>
            </a:extLst>
          </p:cNvPr>
          <p:cNvGraphicFramePr/>
          <p:nvPr/>
        </p:nvGraphicFramePr>
        <p:xfrm>
          <a:off x="521208" y="1254096"/>
          <a:ext cx="2453652" cy="299104"/>
        </p:xfrm>
        <a:graphic>
          <a:graphicData uri="http://schemas.openxmlformats.org/drawingml/2006/chart">
            <c:chart xmlns:c="http://schemas.openxmlformats.org/drawingml/2006/chart" xmlns:r="http://schemas.openxmlformats.org/officeDocument/2006/relationships" r:id="rId15"/>
          </a:graphicData>
        </a:graphic>
      </p:graphicFrame>
    </p:spTree>
    <p:extLst>
      <p:ext uri="{BB962C8B-B14F-4D97-AF65-F5344CB8AC3E}">
        <p14:creationId xmlns:p14="http://schemas.microsoft.com/office/powerpoint/2010/main" val="1727282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E329DCCB-F315-4F94-B08C-7021C2343F1E}"/>
              </a:ext>
            </a:extLst>
          </p:cNvPr>
          <p:cNvSpPr txBox="1"/>
          <p:nvPr/>
        </p:nvSpPr>
        <p:spPr>
          <a:xfrm>
            <a:off x="104619" y="890397"/>
            <a:ext cx="3927693" cy="376160"/>
          </a:xfrm>
          <a:prstGeom prst="rect">
            <a:avLst/>
          </a:prstGeom>
          <a:solidFill>
            <a:schemeClr val="bg2"/>
          </a:solidFill>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300" normalizeH="0" baseline="0" noProof="0" dirty="0">
                <a:ln>
                  <a:noFill/>
                </a:ln>
                <a:solidFill>
                  <a:prstClr val="white"/>
                </a:solidFill>
                <a:effectLst/>
                <a:uLnTx/>
                <a:uFillTx/>
                <a:latin typeface="Franklin Gothic Book"/>
                <a:ea typeface="+mn-ea"/>
                <a:cs typeface="+mn-cs"/>
              </a:rPr>
              <a:t>CLABSI</a:t>
            </a:r>
          </a:p>
        </p:txBody>
      </p:sp>
      <p:sp>
        <p:nvSpPr>
          <p:cNvPr id="21" name="TextBox 20">
            <a:extLst>
              <a:ext uri="{FF2B5EF4-FFF2-40B4-BE49-F238E27FC236}">
                <a16:creationId xmlns:a16="http://schemas.microsoft.com/office/drawing/2014/main" id="{E329DCCB-F315-4F94-B08C-7021C2343F1E}"/>
              </a:ext>
            </a:extLst>
          </p:cNvPr>
          <p:cNvSpPr txBox="1"/>
          <p:nvPr/>
        </p:nvSpPr>
        <p:spPr>
          <a:xfrm>
            <a:off x="4133237" y="890397"/>
            <a:ext cx="3927693" cy="376160"/>
          </a:xfrm>
          <a:prstGeom prst="rect">
            <a:avLst/>
          </a:prstGeom>
          <a:solidFill>
            <a:schemeClr val="bg2"/>
          </a:solidFill>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300" normalizeH="0" baseline="0" noProof="0" dirty="0">
                <a:ln>
                  <a:noFill/>
                </a:ln>
                <a:solidFill>
                  <a:prstClr val="white"/>
                </a:solidFill>
                <a:effectLst/>
                <a:uLnTx/>
                <a:uFillTx/>
                <a:latin typeface="Franklin Gothic Book"/>
                <a:ea typeface="+mn-ea"/>
                <a:cs typeface="+mn-cs"/>
              </a:rPr>
              <a:t>CAUTI</a:t>
            </a:r>
          </a:p>
        </p:txBody>
      </p:sp>
      <p:sp>
        <p:nvSpPr>
          <p:cNvPr id="22" name="TextBox 21">
            <a:extLst>
              <a:ext uri="{FF2B5EF4-FFF2-40B4-BE49-F238E27FC236}">
                <a16:creationId xmlns:a16="http://schemas.microsoft.com/office/drawing/2014/main" id="{E329DCCB-F315-4F94-B08C-7021C2343F1E}"/>
              </a:ext>
            </a:extLst>
          </p:cNvPr>
          <p:cNvSpPr txBox="1"/>
          <p:nvPr/>
        </p:nvSpPr>
        <p:spPr>
          <a:xfrm>
            <a:off x="8161855" y="890397"/>
            <a:ext cx="3927693" cy="376160"/>
          </a:xfrm>
          <a:prstGeom prst="rect">
            <a:avLst/>
          </a:prstGeom>
          <a:solidFill>
            <a:schemeClr val="bg2"/>
          </a:solidFill>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300" normalizeH="0" baseline="0" noProof="0" dirty="0">
                <a:ln>
                  <a:noFill/>
                </a:ln>
                <a:solidFill>
                  <a:prstClr val="white"/>
                </a:solidFill>
                <a:effectLst/>
                <a:uLnTx/>
                <a:uFillTx/>
                <a:latin typeface="Franklin Gothic Book"/>
                <a:ea typeface="+mn-ea"/>
                <a:cs typeface="+mn-cs"/>
              </a:rPr>
              <a:t>VAP</a:t>
            </a:r>
          </a:p>
        </p:txBody>
      </p:sp>
      <p:grpSp>
        <p:nvGrpSpPr>
          <p:cNvPr id="49" name="Group 48"/>
          <p:cNvGrpSpPr/>
          <p:nvPr/>
        </p:nvGrpSpPr>
        <p:grpSpPr>
          <a:xfrm>
            <a:off x="148225" y="1339056"/>
            <a:ext cx="3840480" cy="2377440"/>
            <a:chOff x="148225" y="1349942"/>
            <a:chExt cx="3840480" cy="2377440"/>
          </a:xfrm>
        </p:grpSpPr>
        <p:sp>
          <p:nvSpPr>
            <p:cNvPr id="3" name="Rectangle 2">
              <a:extLst>
                <a:ext uri="{FF2B5EF4-FFF2-40B4-BE49-F238E27FC236}">
                  <a16:creationId xmlns:a16="http://schemas.microsoft.com/office/drawing/2014/main" id="{F29039EE-7FDA-4D4C-A134-0F5D03927D73}"/>
                </a:ext>
              </a:extLst>
            </p:cNvPr>
            <p:cNvSpPr/>
            <p:nvPr/>
          </p:nvSpPr>
          <p:spPr>
            <a:xfrm>
              <a:off x="148225" y="1349942"/>
              <a:ext cx="3840480" cy="2377440"/>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TextBox 6">
              <a:extLst>
                <a:ext uri="{FF2B5EF4-FFF2-40B4-BE49-F238E27FC236}">
                  <a16:creationId xmlns:a16="http://schemas.microsoft.com/office/drawing/2014/main" id="{B0C08493-8375-44A1-A859-249571C5A834}"/>
                </a:ext>
              </a:extLst>
            </p:cNvPr>
            <p:cNvSpPr txBox="1"/>
            <p:nvPr/>
          </p:nvSpPr>
          <p:spPr>
            <a:xfrm>
              <a:off x="246945" y="1437207"/>
              <a:ext cx="1121245" cy="491130"/>
            </a:xfrm>
            <a:prstGeom prst="rect">
              <a:avLst/>
            </a:prstGeom>
            <a:noFill/>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003359"/>
                  </a:solidFill>
                  <a:effectLst/>
                  <a:uLnTx/>
                  <a:uFillTx/>
                  <a:latin typeface="Franklin Gothic Book"/>
                  <a:ea typeface="+mn-ea"/>
                  <a:cs typeface="+mn-cs"/>
                </a:rPr>
                <a:t>CLABSI Rate</a:t>
              </a:r>
              <a:endParaRPr kumimoji="0" lang="en-US" sz="1800" b="1" i="0" u="none" strike="noStrike" kern="1200" cap="none" spc="0" normalizeH="0" baseline="0" noProof="0" dirty="0">
                <a:ln>
                  <a:noFill/>
                </a:ln>
                <a:solidFill>
                  <a:srgbClr val="003359"/>
                </a:solidFill>
                <a:effectLst/>
                <a:uLnTx/>
                <a:uFillTx/>
                <a:latin typeface="Franklin Gothic Book"/>
                <a:ea typeface="+mn-ea"/>
                <a:cs typeface="+mn-cs"/>
              </a:endParaRPr>
            </a:p>
          </p:txBody>
        </p:sp>
        <p:grpSp>
          <p:nvGrpSpPr>
            <p:cNvPr id="37" name="Group 36"/>
            <p:cNvGrpSpPr/>
            <p:nvPr/>
          </p:nvGrpSpPr>
          <p:grpSpPr>
            <a:xfrm>
              <a:off x="1372503" y="1401850"/>
              <a:ext cx="2518928" cy="766877"/>
              <a:chOff x="1372503" y="1401850"/>
              <a:chExt cx="2518928" cy="766877"/>
            </a:xfrm>
          </p:grpSpPr>
          <p:sp>
            <p:nvSpPr>
              <p:cNvPr id="4" name="TextBox 3">
                <a:extLst>
                  <a:ext uri="{FF2B5EF4-FFF2-40B4-BE49-F238E27FC236}">
                    <a16:creationId xmlns:a16="http://schemas.microsoft.com/office/drawing/2014/main" id="{10C58169-D2D7-4336-8CD8-5882C6D86D48}"/>
                  </a:ext>
                </a:extLst>
              </p:cNvPr>
              <p:cNvSpPr txBox="1"/>
              <p:nvPr/>
            </p:nvSpPr>
            <p:spPr>
              <a:xfrm>
                <a:off x="1372503" y="1401850"/>
                <a:ext cx="822605" cy="404245"/>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5" name="TextBox 4">
                <a:extLst>
                  <a:ext uri="{FF2B5EF4-FFF2-40B4-BE49-F238E27FC236}">
                    <a16:creationId xmlns:a16="http://schemas.microsoft.com/office/drawing/2014/main" id="{36770685-231E-4356-B159-353F087C730C}"/>
                  </a:ext>
                </a:extLst>
              </p:cNvPr>
              <p:cNvSpPr txBox="1"/>
              <p:nvPr/>
            </p:nvSpPr>
            <p:spPr>
              <a:xfrm>
                <a:off x="2198403" y="1403719"/>
                <a:ext cx="833763"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6" name="TextBox 5">
                <a:extLst>
                  <a:ext uri="{FF2B5EF4-FFF2-40B4-BE49-F238E27FC236}">
                    <a16:creationId xmlns:a16="http://schemas.microsoft.com/office/drawing/2014/main" id="{1447A4A1-108E-456F-8322-849A946E9454}"/>
                  </a:ext>
                </a:extLst>
              </p:cNvPr>
              <p:cNvSpPr txBox="1"/>
              <p:nvPr/>
            </p:nvSpPr>
            <p:spPr>
              <a:xfrm>
                <a:off x="3032519" y="1403719"/>
                <a:ext cx="858912"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8" name="TextBox 7">
                <a:extLst>
                  <a:ext uri="{FF2B5EF4-FFF2-40B4-BE49-F238E27FC236}">
                    <a16:creationId xmlns:a16="http://schemas.microsoft.com/office/drawing/2014/main" id="{FC542D7D-9B84-4A01-91D3-89B211CC317E}"/>
                  </a:ext>
                </a:extLst>
              </p:cNvPr>
              <p:cNvSpPr txBox="1"/>
              <p:nvPr/>
            </p:nvSpPr>
            <p:spPr>
              <a:xfrm>
                <a:off x="3028628" y="1824085"/>
                <a:ext cx="83014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1.65</a:t>
                </a:r>
              </a:p>
            </p:txBody>
          </p:sp>
          <p:sp>
            <p:nvSpPr>
              <p:cNvPr id="9" name="TextBox 8">
                <a:extLst>
                  <a:ext uri="{FF2B5EF4-FFF2-40B4-BE49-F238E27FC236}">
                    <a16:creationId xmlns:a16="http://schemas.microsoft.com/office/drawing/2014/main" id="{4FADC839-B511-4A92-8BCE-BB9D785D8A31}"/>
                  </a:ext>
                </a:extLst>
              </p:cNvPr>
              <p:cNvSpPr txBox="1"/>
              <p:nvPr/>
            </p:nvSpPr>
            <p:spPr>
              <a:xfrm>
                <a:off x="1380364" y="1824085"/>
                <a:ext cx="832492"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1.96</a:t>
                </a:r>
              </a:p>
            </p:txBody>
          </p:sp>
          <p:sp>
            <p:nvSpPr>
              <p:cNvPr id="10" name="TextBox 9">
                <a:extLst>
                  <a:ext uri="{FF2B5EF4-FFF2-40B4-BE49-F238E27FC236}">
                    <a16:creationId xmlns:a16="http://schemas.microsoft.com/office/drawing/2014/main" id="{AEC5A2B8-ACEF-4869-B434-FF6C091397C0}"/>
                  </a:ext>
                </a:extLst>
              </p:cNvPr>
              <p:cNvSpPr txBox="1"/>
              <p:nvPr/>
            </p:nvSpPr>
            <p:spPr>
              <a:xfrm>
                <a:off x="2195108" y="1824085"/>
                <a:ext cx="82679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&lt;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0.97</a:t>
                </a:r>
              </a:p>
            </p:txBody>
          </p:sp>
          <p:cxnSp>
            <p:nvCxnSpPr>
              <p:cNvPr id="11" name="Straight Connector 10">
                <a:extLst>
                  <a:ext uri="{FF2B5EF4-FFF2-40B4-BE49-F238E27FC236}">
                    <a16:creationId xmlns:a16="http://schemas.microsoft.com/office/drawing/2014/main" id="{4E004E8B-2AC1-4C05-A420-997698C0BB39}"/>
                  </a:ext>
                </a:extLst>
              </p:cNvPr>
              <p:cNvCxnSpPr>
                <a:cxnSpLocks/>
              </p:cNvCxnSpPr>
              <p:nvPr/>
            </p:nvCxnSpPr>
            <p:spPr>
              <a:xfrm>
                <a:off x="1380364" y="1815090"/>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E6C6CB8-51EC-4B1F-9711-878ECF10CEF2}"/>
                  </a:ext>
                </a:extLst>
              </p:cNvPr>
              <p:cNvCxnSpPr>
                <a:cxnSpLocks/>
              </p:cNvCxnSpPr>
              <p:nvPr/>
            </p:nvCxnSpPr>
            <p:spPr>
              <a:xfrm>
                <a:off x="2195462"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801805-6F96-4C62-BF5B-829BA8C1B0C8}"/>
                  </a:ext>
                </a:extLst>
              </p:cNvPr>
              <p:cNvCxnSpPr>
                <a:cxnSpLocks/>
              </p:cNvCxnSpPr>
              <p:nvPr/>
            </p:nvCxnSpPr>
            <p:spPr>
              <a:xfrm>
                <a:off x="3035814"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aphicFrame>
          <p:nvGraphicFramePr>
            <p:cNvPr id="14" name="Chart 13">
              <a:extLst>
                <a:ext uri="{FF2B5EF4-FFF2-40B4-BE49-F238E27FC236}">
                  <a16:creationId xmlns:a16="http://schemas.microsoft.com/office/drawing/2014/main" id="{E3CD7964-7AF2-4958-81B2-E7152AB46A3E}"/>
                </a:ext>
              </a:extLst>
            </p:cNvPr>
            <p:cNvGraphicFramePr/>
            <p:nvPr/>
          </p:nvGraphicFramePr>
          <p:xfrm>
            <a:off x="246945" y="2284807"/>
            <a:ext cx="3622553" cy="1344911"/>
          </p:xfrm>
          <a:graphic>
            <a:graphicData uri="http://schemas.openxmlformats.org/drawingml/2006/chart">
              <c:chart xmlns:c="http://schemas.openxmlformats.org/drawingml/2006/chart" xmlns:r="http://schemas.openxmlformats.org/officeDocument/2006/relationships" r:id="rId3"/>
            </a:graphicData>
          </a:graphic>
        </p:graphicFrame>
        <p:sp>
          <p:nvSpPr>
            <p:cNvPr id="17" name="Down Arrow 16"/>
            <p:cNvSpPr/>
            <p:nvPr/>
          </p:nvSpPr>
          <p:spPr>
            <a:xfrm>
              <a:off x="3742482" y="3277780"/>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3" name="TextBox 22">
              <a:extLst>
                <a:ext uri="{FF2B5EF4-FFF2-40B4-BE49-F238E27FC236}">
                  <a16:creationId xmlns:a16="http://schemas.microsoft.com/office/drawing/2014/main" id="{A24E745D-3280-4AE7-B0F5-2335B2A775E0}"/>
                </a:ext>
              </a:extLst>
            </p:cNvPr>
            <p:cNvSpPr txBox="1"/>
            <p:nvPr/>
          </p:nvSpPr>
          <p:spPr>
            <a:xfrm>
              <a:off x="183325" y="1849119"/>
              <a:ext cx="1268171" cy="383182"/>
            </a:xfrm>
            <a:prstGeom prst="rect">
              <a:avLst/>
            </a:prstGeom>
            <a:noFill/>
          </p:spPr>
          <p:txBody>
            <a:bodyPr wrap="square" lIns="0" r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D81C9">
                      <a:lumMod val="50000"/>
                    </a:srgbClr>
                  </a:solidFill>
                  <a:effectLst/>
                  <a:uLnTx/>
                  <a:uFillTx/>
                  <a:latin typeface="Franklin Gothic Book"/>
                  <a:ea typeface="+mn-ea"/>
                  <a:cs typeface="+mn-cs"/>
                </a:rPr>
                <a:t># CLABSI per 1000 central line days</a:t>
              </a:r>
            </a:p>
          </p:txBody>
        </p:sp>
        <p:sp>
          <p:nvSpPr>
            <p:cNvPr id="24" name="TextBox 23">
              <a:extLst>
                <a:ext uri="{FF2B5EF4-FFF2-40B4-BE49-F238E27FC236}">
                  <a16:creationId xmlns:a16="http://schemas.microsoft.com/office/drawing/2014/main" id="{A24E745D-3280-4AE7-B0F5-2335B2A775E0}"/>
                </a:ext>
              </a:extLst>
            </p:cNvPr>
            <p:cNvSpPr txBox="1"/>
            <p:nvPr/>
          </p:nvSpPr>
          <p:spPr>
            <a:xfrm>
              <a:off x="320694" y="2175484"/>
              <a:ext cx="2289426"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5-year trend &amp; 24-month trend</a:t>
              </a:r>
            </a:p>
          </p:txBody>
        </p:sp>
        <p:sp>
          <p:nvSpPr>
            <p:cNvPr id="48" name="Rounded Rectangle 47" hidden="1"/>
            <p:cNvSpPr/>
            <p:nvPr/>
          </p:nvSpPr>
          <p:spPr>
            <a:xfrm>
              <a:off x="3117972" y="2187143"/>
              <a:ext cx="688005" cy="39295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a:ea typeface="+mn-ea"/>
                  <a:cs typeface="+mn-cs"/>
                </a:rPr>
                <a:t>through Mar’21</a:t>
              </a:r>
            </a:p>
          </p:txBody>
        </p:sp>
      </p:grpSp>
      <p:grpSp>
        <p:nvGrpSpPr>
          <p:cNvPr id="50" name="Group 49"/>
          <p:cNvGrpSpPr/>
          <p:nvPr/>
        </p:nvGrpSpPr>
        <p:grpSpPr>
          <a:xfrm>
            <a:off x="150938" y="3832576"/>
            <a:ext cx="3840480" cy="2377440"/>
            <a:chOff x="148225" y="1349942"/>
            <a:chExt cx="3840480" cy="2377440"/>
          </a:xfrm>
        </p:grpSpPr>
        <p:sp>
          <p:nvSpPr>
            <p:cNvPr id="51" name="Rectangle 50">
              <a:extLst>
                <a:ext uri="{FF2B5EF4-FFF2-40B4-BE49-F238E27FC236}">
                  <a16:creationId xmlns:a16="http://schemas.microsoft.com/office/drawing/2014/main" id="{F29039EE-7FDA-4D4C-A134-0F5D03927D73}"/>
                </a:ext>
              </a:extLst>
            </p:cNvPr>
            <p:cNvSpPr/>
            <p:nvPr/>
          </p:nvSpPr>
          <p:spPr>
            <a:xfrm>
              <a:off x="148225" y="1349942"/>
              <a:ext cx="3840480" cy="2377440"/>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2" name="TextBox 51">
              <a:extLst>
                <a:ext uri="{FF2B5EF4-FFF2-40B4-BE49-F238E27FC236}">
                  <a16:creationId xmlns:a16="http://schemas.microsoft.com/office/drawing/2014/main" id="{B0C08493-8375-44A1-A859-249571C5A834}"/>
                </a:ext>
              </a:extLst>
            </p:cNvPr>
            <p:cNvSpPr txBox="1"/>
            <p:nvPr/>
          </p:nvSpPr>
          <p:spPr>
            <a:xfrm>
              <a:off x="246945" y="1437207"/>
              <a:ext cx="1121245" cy="491130"/>
            </a:xfrm>
            <a:prstGeom prst="rect">
              <a:avLst/>
            </a:prstGeom>
            <a:noFill/>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003359"/>
                  </a:solidFill>
                  <a:effectLst/>
                  <a:uLnTx/>
                  <a:uFillTx/>
                  <a:latin typeface="Franklin Gothic Book"/>
                  <a:ea typeface="+mn-ea"/>
                  <a:cs typeface="+mn-cs"/>
                </a:rPr>
                <a:t>CLABSI SIR</a:t>
              </a:r>
              <a:endParaRPr kumimoji="0" lang="en-US" sz="1800" b="1" i="0" u="none" strike="noStrike" kern="1200" cap="none" spc="0" normalizeH="0" baseline="0" noProof="0" dirty="0">
                <a:ln>
                  <a:noFill/>
                </a:ln>
                <a:solidFill>
                  <a:srgbClr val="003359"/>
                </a:solidFill>
                <a:effectLst/>
                <a:uLnTx/>
                <a:uFillTx/>
                <a:latin typeface="Franklin Gothic Book"/>
                <a:ea typeface="+mn-ea"/>
                <a:cs typeface="+mn-cs"/>
              </a:endParaRPr>
            </a:p>
          </p:txBody>
        </p:sp>
        <p:grpSp>
          <p:nvGrpSpPr>
            <p:cNvPr id="53" name="Group 52"/>
            <p:cNvGrpSpPr/>
            <p:nvPr/>
          </p:nvGrpSpPr>
          <p:grpSpPr>
            <a:xfrm>
              <a:off x="1372503" y="1401850"/>
              <a:ext cx="2518928" cy="766877"/>
              <a:chOff x="1372503" y="1401850"/>
              <a:chExt cx="2518928" cy="766877"/>
            </a:xfrm>
          </p:grpSpPr>
          <p:sp>
            <p:nvSpPr>
              <p:cNvPr id="59" name="TextBox 58">
                <a:extLst>
                  <a:ext uri="{FF2B5EF4-FFF2-40B4-BE49-F238E27FC236}">
                    <a16:creationId xmlns:a16="http://schemas.microsoft.com/office/drawing/2014/main" id="{10C58169-D2D7-4336-8CD8-5882C6D86D48}"/>
                  </a:ext>
                </a:extLst>
              </p:cNvPr>
              <p:cNvSpPr txBox="1"/>
              <p:nvPr/>
            </p:nvSpPr>
            <p:spPr>
              <a:xfrm>
                <a:off x="1372503" y="1401850"/>
                <a:ext cx="822605" cy="404245"/>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60" name="TextBox 59">
                <a:extLst>
                  <a:ext uri="{FF2B5EF4-FFF2-40B4-BE49-F238E27FC236}">
                    <a16:creationId xmlns:a16="http://schemas.microsoft.com/office/drawing/2014/main" id="{36770685-231E-4356-B159-353F087C730C}"/>
                  </a:ext>
                </a:extLst>
              </p:cNvPr>
              <p:cNvSpPr txBox="1"/>
              <p:nvPr/>
            </p:nvSpPr>
            <p:spPr>
              <a:xfrm>
                <a:off x="2198403" y="1403719"/>
                <a:ext cx="833763"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61" name="TextBox 60">
                <a:extLst>
                  <a:ext uri="{FF2B5EF4-FFF2-40B4-BE49-F238E27FC236}">
                    <a16:creationId xmlns:a16="http://schemas.microsoft.com/office/drawing/2014/main" id="{1447A4A1-108E-456F-8322-849A946E9454}"/>
                  </a:ext>
                </a:extLst>
              </p:cNvPr>
              <p:cNvSpPr txBox="1"/>
              <p:nvPr/>
            </p:nvSpPr>
            <p:spPr>
              <a:xfrm>
                <a:off x="3032519" y="1403719"/>
                <a:ext cx="858912"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62" name="TextBox 61">
                <a:extLst>
                  <a:ext uri="{FF2B5EF4-FFF2-40B4-BE49-F238E27FC236}">
                    <a16:creationId xmlns:a16="http://schemas.microsoft.com/office/drawing/2014/main" id="{FC542D7D-9B84-4A01-91D3-89B211CC317E}"/>
                  </a:ext>
                </a:extLst>
              </p:cNvPr>
              <p:cNvSpPr txBox="1"/>
              <p:nvPr/>
            </p:nvSpPr>
            <p:spPr>
              <a:xfrm>
                <a:off x="3028628" y="1824085"/>
                <a:ext cx="83014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1.660</a:t>
                </a:r>
              </a:p>
            </p:txBody>
          </p:sp>
          <p:sp>
            <p:nvSpPr>
              <p:cNvPr id="63" name="TextBox 62">
                <a:extLst>
                  <a:ext uri="{FF2B5EF4-FFF2-40B4-BE49-F238E27FC236}">
                    <a16:creationId xmlns:a16="http://schemas.microsoft.com/office/drawing/2014/main" id="{4FADC839-B511-4A92-8BCE-BB9D785D8A31}"/>
                  </a:ext>
                </a:extLst>
              </p:cNvPr>
              <p:cNvSpPr txBox="1"/>
              <p:nvPr/>
            </p:nvSpPr>
            <p:spPr>
              <a:xfrm>
                <a:off x="1380364" y="1824085"/>
                <a:ext cx="832492"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1.730</a:t>
                </a:r>
              </a:p>
            </p:txBody>
          </p:sp>
          <p:sp>
            <p:nvSpPr>
              <p:cNvPr id="64" name="TextBox 63">
                <a:extLst>
                  <a:ext uri="{FF2B5EF4-FFF2-40B4-BE49-F238E27FC236}">
                    <a16:creationId xmlns:a16="http://schemas.microsoft.com/office/drawing/2014/main" id="{AEC5A2B8-ACEF-4869-B434-FF6C091397C0}"/>
                  </a:ext>
                </a:extLst>
              </p:cNvPr>
              <p:cNvSpPr txBox="1"/>
              <p:nvPr/>
            </p:nvSpPr>
            <p:spPr>
              <a:xfrm>
                <a:off x="2195108" y="1824085"/>
                <a:ext cx="82679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&lt;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0.590</a:t>
                </a:r>
              </a:p>
            </p:txBody>
          </p:sp>
          <p:cxnSp>
            <p:nvCxnSpPr>
              <p:cNvPr id="65" name="Straight Connector 64">
                <a:extLst>
                  <a:ext uri="{FF2B5EF4-FFF2-40B4-BE49-F238E27FC236}">
                    <a16:creationId xmlns:a16="http://schemas.microsoft.com/office/drawing/2014/main" id="{4E004E8B-2AC1-4C05-A420-997698C0BB39}"/>
                  </a:ext>
                </a:extLst>
              </p:cNvPr>
              <p:cNvCxnSpPr>
                <a:cxnSpLocks/>
              </p:cNvCxnSpPr>
              <p:nvPr/>
            </p:nvCxnSpPr>
            <p:spPr>
              <a:xfrm>
                <a:off x="1380364" y="1815090"/>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E6C6CB8-51EC-4B1F-9711-878ECF10CEF2}"/>
                  </a:ext>
                </a:extLst>
              </p:cNvPr>
              <p:cNvCxnSpPr>
                <a:cxnSpLocks/>
              </p:cNvCxnSpPr>
              <p:nvPr/>
            </p:nvCxnSpPr>
            <p:spPr>
              <a:xfrm>
                <a:off x="2195462"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F801805-6F96-4C62-BF5B-829BA8C1B0C8}"/>
                  </a:ext>
                </a:extLst>
              </p:cNvPr>
              <p:cNvCxnSpPr>
                <a:cxnSpLocks/>
              </p:cNvCxnSpPr>
              <p:nvPr/>
            </p:nvCxnSpPr>
            <p:spPr>
              <a:xfrm>
                <a:off x="3035814"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aphicFrame>
          <p:nvGraphicFramePr>
            <p:cNvPr id="54" name="Chart 53">
              <a:extLst>
                <a:ext uri="{FF2B5EF4-FFF2-40B4-BE49-F238E27FC236}">
                  <a16:creationId xmlns:a16="http://schemas.microsoft.com/office/drawing/2014/main" id="{E3CD7964-7AF2-4958-81B2-E7152AB46A3E}"/>
                </a:ext>
              </a:extLst>
            </p:cNvPr>
            <p:cNvGraphicFramePr/>
            <p:nvPr/>
          </p:nvGraphicFramePr>
          <p:xfrm>
            <a:off x="246945" y="2284807"/>
            <a:ext cx="3622553" cy="1344911"/>
          </p:xfrm>
          <a:graphic>
            <a:graphicData uri="http://schemas.openxmlformats.org/drawingml/2006/chart">
              <c:chart xmlns:c="http://schemas.openxmlformats.org/drawingml/2006/chart" xmlns:r="http://schemas.openxmlformats.org/officeDocument/2006/relationships" r:id="rId4"/>
            </a:graphicData>
          </a:graphic>
        </p:graphicFrame>
        <p:sp>
          <p:nvSpPr>
            <p:cNvPr id="55" name="Down Arrow 54"/>
            <p:cNvSpPr/>
            <p:nvPr/>
          </p:nvSpPr>
          <p:spPr>
            <a:xfrm>
              <a:off x="3742482" y="3277780"/>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6" name="TextBox 55">
              <a:extLst>
                <a:ext uri="{FF2B5EF4-FFF2-40B4-BE49-F238E27FC236}">
                  <a16:creationId xmlns:a16="http://schemas.microsoft.com/office/drawing/2014/main" id="{A24E745D-3280-4AE7-B0F5-2335B2A775E0}"/>
                </a:ext>
              </a:extLst>
            </p:cNvPr>
            <p:cNvSpPr txBox="1"/>
            <p:nvPr/>
          </p:nvSpPr>
          <p:spPr>
            <a:xfrm>
              <a:off x="183325" y="1849119"/>
              <a:ext cx="1268171" cy="369332"/>
            </a:xfrm>
            <a:prstGeom prst="rect">
              <a:avLst/>
            </a:prstGeom>
            <a:noFill/>
          </p:spPr>
          <p:txBody>
            <a:bodyPr wrap="square" lIns="0" r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D81C9">
                      <a:lumMod val="50000"/>
                    </a:srgbClr>
                  </a:solidFill>
                  <a:effectLst/>
                  <a:uLnTx/>
                  <a:uFillTx/>
                  <a:latin typeface="Franklin Gothic Book"/>
                  <a:ea typeface="+mn-ea"/>
                  <a:cs typeface="+mn-cs"/>
                </a:rPr>
                <a:t>CMS Standardized Infection Ratio</a:t>
              </a:r>
            </a:p>
          </p:txBody>
        </p:sp>
        <p:sp>
          <p:nvSpPr>
            <p:cNvPr id="57" name="TextBox 56">
              <a:extLst>
                <a:ext uri="{FF2B5EF4-FFF2-40B4-BE49-F238E27FC236}">
                  <a16:creationId xmlns:a16="http://schemas.microsoft.com/office/drawing/2014/main" id="{A24E745D-3280-4AE7-B0F5-2335B2A775E0}"/>
                </a:ext>
              </a:extLst>
            </p:cNvPr>
            <p:cNvSpPr txBox="1"/>
            <p:nvPr/>
          </p:nvSpPr>
          <p:spPr>
            <a:xfrm>
              <a:off x="320694" y="2175484"/>
              <a:ext cx="2289426"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5-year trend &amp; 24-month trend</a:t>
              </a:r>
            </a:p>
          </p:txBody>
        </p:sp>
        <p:sp>
          <p:nvSpPr>
            <p:cNvPr id="58" name="Rounded Rectangle 57" hidden="1"/>
            <p:cNvSpPr/>
            <p:nvPr/>
          </p:nvSpPr>
          <p:spPr>
            <a:xfrm>
              <a:off x="3117972" y="2187143"/>
              <a:ext cx="688005" cy="39295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a:ea typeface="+mn-ea"/>
                  <a:cs typeface="+mn-cs"/>
                </a:rPr>
                <a:t>through Mar’21</a:t>
              </a:r>
            </a:p>
          </p:txBody>
        </p:sp>
      </p:grpSp>
      <p:grpSp>
        <p:nvGrpSpPr>
          <p:cNvPr id="68" name="Group 67"/>
          <p:cNvGrpSpPr/>
          <p:nvPr/>
        </p:nvGrpSpPr>
        <p:grpSpPr>
          <a:xfrm>
            <a:off x="4175892" y="1339056"/>
            <a:ext cx="3840480" cy="2377440"/>
            <a:chOff x="148225" y="1349942"/>
            <a:chExt cx="3840480" cy="2377440"/>
          </a:xfrm>
        </p:grpSpPr>
        <p:sp>
          <p:nvSpPr>
            <p:cNvPr id="69" name="Rectangle 68">
              <a:extLst>
                <a:ext uri="{FF2B5EF4-FFF2-40B4-BE49-F238E27FC236}">
                  <a16:creationId xmlns:a16="http://schemas.microsoft.com/office/drawing/2014/main" id="{F29039EE-7FDA-4D4C-A134-0F5D03927D73}"/>
                </a:ext>
              </a:extLst>
            </p:cNvPr>
            <p:cNvSpPr/>
            <p:nvPr/>
          </p:nvSpPr>
          <p:spPr>
            <a:xfrm>
              <a:off x="148225" y="1349942"/>
              <a:ext cx="3840480" cy="2377440"/>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0" name="TextBox 69">
              <a:extLst>
                <a:ext uri="{FF2B5EF4-FFF2-40B4-BE49-F238E27FC236}">
                  <a16:creationId xmlns:a16="http://schemas.microsoft.com/office/drawing/2014/main" id="{B0C08493-8375-44A1-A859-249571C5A834}"/>
                </a:ext>
              </a:extLst>
            </p:cNvPr>
            <p:cNvSpPr txBox="1"/>
            <p:nvPr/>
          </p:nvSpPr>
          <p:spPr>
            <a:xfrm>
              <a:off x="246945" y="1437207"/>
              <a:ext cx="1121245" cy="491130"/>
            </a:xfrm>
            <a:prstGeom prst="rect">
              <a:avLst/>
            </a:prstGeom>
            <a:noFill/>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003359"/>
                  </a:solidFill>
                  <a:effectLst/>
                  <a:uLnTx/>
                  <a:uFillTx/>
                  <a:latin typeface="Franklin Gothic Book"/>
                  <a:ea typeface="+mn-ea"/>
                  <a:cs typeface="+mn-cs"/>
                </a:rPr>
                <a:t>CAUTI Rate</a:t>
              </a:r>
              <a:endParaRPr kumimoji="0" lang="en-US" sz="1800" b="1" i="0" u="none" strike="noStrike" kern="1200" cap="none" spc="0" normalizeH="0" baseline="0" noProof="0" dirty="0">
                <a:ln>
                  <a:noFill/>
                </a:ln>
                <a:solidFill>
                  <a:srgbClr val="003359"/>
                </a:solidFill>
                <a:effectLst/>
                <a:uLnTx/>
                <a:uFillTx/>
                <a:latin typeface="Franklin Gothic Book"/>
                <a:ea typeface="+mn-ea"/>
                <a:cs typeface="+mn-cs"/>
              </a:endParaRPr>
            </a:p>
          </p:txBody>
        </p:sp>
        <p:grpSp>
          <p:nvGrpSpPr>
            <p:cNvPr id="71" name="Group 70"/>
            <p:cNvGrpSpPr/>
            <p:nvPr/>
          </p:nvGrpSpPr>
          <p:grpSpPr>
            <a:xfrm>
              <a:off x="1372503" y="1401850"/>
              <a:ext cx="2518928" cy="766877"/>
              <a:chOff x="1372503" y="1401850"/>
              <a:chExt cx="2518928" cy="766877"/>
            </a:xfrm>
          </p:grpSpPr>
          <p:sp>
            <p:nvSpPr>
              <p:cNvPr id="77" name="TextBox 76">
                <a:extLst>
                  <a:ext uri="{FF2B5EF4-FFF2-40B4-BE49-F238E27FC236}">
                    <a16:creationId xmlns:a16="http://schemas.microsoft.com/office/drawing/2014/main" id="{10C58169-D2D7-4336-8CD8-5882C6D86D48}"/>
                  </a:ext>
                </a:extLst>
              </p:cNvPr>
              <p:cNvSpPr txBox="1"/>
              <p:nvPr/>
            </p:nvSpPr>
            <p:spPr>
              <a:xfrm>
                <a:off x="1372503" y="1401850"/>
                <a:ext cx="822605" cy="404245"/>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78" name="TextBox 77">
                <a:extLst>
                  <a:ext uri="{FF2B5EF4-FFF2-40B4-BE49-F238E27FC236}">
                    <a16:creationId xmlns:a16="http://schemas.microsoft.com/office/drawing/2014/main" id="{36770685-231E-4356-B159-353F087C730C}"/>
                  </a:ext>
                </a:extLst>
              </p:cNvPr>
              <p:cNvSpPr txBox="1"/>
              <p:nvPr/>
            </p:nvSpPr>
            <p:spPr>
              <a:xfrm>
                <a:off x="2198403" y="1403719"/>
                <a:ext cx="833763"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79" name="TextBox 78">
                <a:extLst>
                  <a:ext uri="{FF2B5EF4-FFF2-40B4-BE49-F238E27FC236}">
                    <a16:creationId xmlns:a16="http://schemas.microsoft.com/office/drawing/2014/main" id="{1447A4A1-108E-456F-8322-849A946E9454}"/>
                  </a:ext>
                </a:extLst>
              </p:cNvPr>
              <p:cNvSpPr txBox="1"/>
              <p:nvPr/>
            </p:nvSpPr>
            <p:spPr>
              <a:xfrm>
                <a:off x="3032519" y="1403719"/>
                <a:ext cx="858912"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80" name="TextBox 79">
                <a:extLst>
                  <a:ext uri="{FF2B5EF4-FFF2-40B4-BE49-F238E27FC236}">
                    <a16:creationId xmlns:a16="http://schemas.microsoft.com/office/drawing/2014/main" id="{FC542D7D-9B84-4A01-91D3-89B211CC317E}"/>
                  </a:ext>
                </a:extLst>
              </p:cNvPr>
              <p:cNvSpPr txBox="1"/>
              <p:nvPr/>
            </p:nvSpPr>
            <p:spPr>
              <a:xfrm>
                <a:off x="3028628" y="1824085"/>
                <a:ext cx="83014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2.14</a:t>
                </a:r>
              </a:p>
            </p:txBody>
          </p:sp>
          <p:sp>
            <p:nvSpPr>
              <p:cNvPr id="81" name="TextBox 80">
                <a:extLst>
                  <a:ext uri="{FF2B5EF4-FFF2-40B4-BE49-F238E27FC236}">
                    <a16:creationId xmlns:a16="http://schemas.microsoft.com/office/drawing/2014/main" id="{4FADC839-B511-4A92-8BCE-BB9D785D8A31}"/>
                  </a:ext>
                </a:extLst>
              </p:cNvPr>
              <p:cNvSpPr txBox="1"/>
              <p:nvPr/>
            </p:nvSpPr>
            <p:spPr>
              <a:xfrm>
                <a:off x="1380364" y="1824085"/>
                <a:ext cx="832492"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2.07</a:t>
                </a:r>
              </a:p>
            </p:txBody>
          </p:sp>
          <p:sp>
            <p:nvSpPr>
              <p:cNvPr id="82" name="TextBox 81">
                <a:extLst>
                  <a:ext uri="{FF2B5EF4-FFF2-40B4-BE49-F238E27FC236}">
                    <a16:creationId xmlns:a16="http://schemas.microsoft.com/office/drawing/2014/main" id="{AEC5A2B8-ACEF-4869-B434-FF6C091397C0}"/>
                  </a:ext>
                </a:extLst>
              </p:cNvPr>
              <p:cNvSpPr txBox="1"/>
              <p:nvPr/>
            </p:nvSpPr>
            <p:spPr>
              <a:xfrm>
                <a:off x="2195108" y="1824085"/>
                <a:ext cx="82679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&lt;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1.13</a:t>
                </a:r>
              </a:p>
            </p:txBody>
          </p:sp>
          <p:cxnSp>
            <p:nvCxnSpPr>
              <p:cNvPr id="83" name="Straight Connector 82">
                <a:extLst>
                  <a:ext uri="{FF2B5EF4-FFF2-40B4-BE49-F238E27FC236}">
                    <a16:creationId xmlns:a16="http://schemas.microsoft.com/office/drawing/2014/main" id="{4E004E8B-2AC1-4C05-A420-997698C0BB39}"/>
                  </a:ext>
                </a:extLst>
              </p:cNvPr>
              <p:cNvCxnSpPr>
                <a:cxnSpLocks/>
              </p:cNvCxnSpPr>
              <p:nvPr/>
            </p:nvCxnSpPr>
            <p:spPr>
              <a:xfrm>
                <a:off x="1380364" y="1815090"/>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E6C6CB8-51EC-4B1F-9711-878ECF10CEF2}"/>
                  </a:ext>
                </a:extLst>
              </p:cNvPr>
              <p:cNvCxnSpPr>
                <a:cxnSpLocks/>
              </p:cNvCxnSpPr>
              <p:nvPr/>
            </p:nvCxnSpPr>
            <p:spPr>
              <a:xfrm>
                <a:off x="2195462"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F801805-6F96-4C62-BF5B-829BA8C1B0C8}"/>
                  </a:ext>
                </a:extLst>
              </p:cNvPr>
              <p:cNvCxnSpPr>
                <a:cxnSpLocks/>
              </p:cNvCxnSpPr>
              <p:nvPr/>
            </p:nvCxnSpPr>
            <p:spPr>
              <a:xfrm>
                <a:off x="3035814"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aphicFrame>
          <p:nvGraphicFramePr>
            <p:cNvPr id="72" name="Chart 71">
              <a:extLst>
                <a:ext uri="{FF2B5EF4-FFF2-40B4-BE49-F238E27FC236}">
                  <a16:creationId xmlns:a16="http://schemas.microsoft.com/office/drawing/2014/main" id="{E3CD7964-7AF2-4958-81B2-E7152AB46A3E}"/>
                </a:ext>
              </a:extLst>
            </p:cNvPr>
            <p:cNvGraphicFramePr/>
            <p:nvPr/>
          </p:nvGraphicFramePr>
          <p:xfrm>
            <a:off x="246945" y="2284807"/>
            <a:ext cx="3622553" cy="1344911"/>
          </p:xfrm>
          <a:graphic>
            <a:graphicData uri="http://schemas.openxmlformats.org/drawingml/2006/chart">
              <c:chart xmlns:c="http://schemas.openxmlformats.org/drawingml/2006/chart" xmlns:r="http://schemas.openxmlformats.org/officeDocument/2006/relationships" r:id="rId5"/>
            </a:graphicData>
          </a:graphic>
        </p:graphicFrame>
        <p:sp>
          <p:nvSpPr>
            <p:cNvPr id="73" name="Down Arrow 72"/>
            <p:cNvSpPr/>
            <p:nvPr/>
          </p:nvSpPr>
          <p:spPr>
            <a:xfrm>
              <a:off x="3742482" y="3277780"/>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4" name="TextBox 73">
              <a:extLst>
                <a:ext uri="{FF2B5EF4-FFF2-40B4-BE49-F238E27FC236}">
                  <a16:creationId xmlns:a16="http://schemas.microsoft.com/office/drawing/2014/main" id="{A24E745D-3280-4AE7-B0F5-2335B2A775E0}"/>
                </a:ext>
              </a:extLst>
            </p:cNvPr>
            <p:cNvSpPr txBox="1"/>
            <p:nvPr/>
          </p:nvSpPr>
          <p:spPr>
            <a:xfrm>
              <a:off x="183325" y="1849119"/>
              <a:ext cx="1268171" cy="369332"/>
            </a:xfrm>
            <a:prstGeom prst="rect">
              <a:avLst/>
            </a:prstGeom>
            <a:noFill/>
          </p:spPr>
          <p:txBody>
            <a:bodyPr wrap="square" lIns="0" r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D81C9">
                      <a:lumMod val="50000"/>
                    </a:srgbClr>
                  </a:solidFill>
                  <a:effectLst/>
                  <a:uLnTx/>
                  <a:uFillTx/>
                  <a:latin typeface="Franklin Gothic Book"/>
                  <a:ea typeface="+mn-ea"/>
                  <a:cs typeface="+mn-cs"/>
                </a:rPr>
                <a:t># CAUTI per 1000 catheter days</a:t>
              </a:r>
            </a:p>
          </p:txBody>
        </p:sp>
        <p:sp>
          <p:nvSpPr>
            <p:cNvPr id="75" name="TextBox 74">
              <a:extLst>
                <a:ext uri="{FF2B5EF4-FFF2-40B4-BE49-F238E27FC236}">
                  <a16:creationId xmlns:a16="http://schemas.microsoft.com/office/drawing/2014/main" id="{A24E745D-3280-4AE7-B0F5-2335B2A775E0}"/>
                </a:ext>
              </a:extLst>
            </p:cNvPr>
            <p:cNvSpPr txBox="1"/>
            <p:nvPr/>
          </p:nvSpPr>
          <p:spPr>
            <a:xfrm>
              <a:off x="320694" y="2175484"/>
              <a:ext cx="2289426"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5-year trend &amp; 24-month trend</a:t>
              </a:r>
            </a:p>
          </p:txBody>
        </p:sp>
        <p:sp>
          <p:nvSpPr>
            <p:cNvPr id="76" name="Rounded Rectangle 75" hidden="1"/>
            <p:cNvSpPr/>
            <p:nvPr/>
          </p:nvSpPr>
          <p:spPr>
            <a:xfrm>
              <a:off x="3117972" y="2187143"/>
              <a:ext cx="688005" cy="39295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a:ea typeface="+mn-ea"/>
                  <a:cs typeface="+mn-cs"/>
                </a:rPr>
                <a:t>through Mar’21</a:t>
              </a:r>
            </a:p>
          </p:txBody>
        </p:sp>
      </p:grpSp>
      <p:grpSp>
        <p:nvGrpSpPr>
          <p:cNvPr id="86" name="Group 85"/>
          <p:cNvGrpSpPr/>
          <p:nvPr/>
        </p:nvGrpSpPr>
        <p:grpSpPr>
          <a:xfrm>
            <a:off x="4178605" y="3832576"/>
            <a:ext cx="3840480" cy="2377440"/>
            <a:chOff x="148225" y="1349942"/>
            <a:chExt cx="3840480" cy="2377440"/>
          </a:xfrm>
        </p:grpSpPr>
        <p:sp>
          <p:nvSpPr>
            <p:cNvPr id="87" name="Rectangle 86">
              <a:extLst>
                <a:ext uri="{FF2B5EF4-FFF2-40B4-BE49-F238E27FC236}">
                  <a16:creationId xmlns:a16="http://schemas.microsoft.com/office/drawing/2014/main" id="{F29039EE-7FDA-4D4C-A134-0F5D03927D73}"/>
                </a:ext>
              </a:extLst>
            </p:cNvPr>
            <p:cNvSpPr/>
            <p:nvPr/>
          </p:nvSpPr>
          <p:spPr>
            <a:xfrm>
              <a:off x="148225" y="1349942"/>
              <a:ext cx="3840480" cy="2377440"/>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8" name="TextBox 87">
              <a:extLst>
                <a:ext uri="{FF2B5EF4-FFF2-40B4-BE49-F238E27FC236}">
                  <a16:creationId xmlns:a16="http://schemas.microsoft.com/office/drawing/2014/main" id="{B0C08493-8375-44A1-A859-249571C5A834}"/>
                </a:ext>
              </a:extLst>
            </p:cNvPr>
            <p:cNvSpPr txBox="1"/>
            <p:nvPr/>
          </p:nvSpPr>
          <p:spPr>
            <a:xfrm>
              <a:off x="246945" y="1437207"/>
              <a:ext cx="1121245" cy="491130"/>
            </a:xfrm>
            <a:prstGeom prst="rect">
              <a:avLst/>
            </a:prstGeom>
            <a:noFill/>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003359"/>
                  </a:solidFill>
                  <a:effectLst/>
                  <a:uLnTx/>
                  <a:uFillTx/>
                  <a:latin typeface="Franklin Gothic Book"/>
                  <a:ea typeface="+mn-ea"/>
                  <a:cs typeface="+mn-cs"/>
                </a:rPr>
                <a:t>CAUTI SIR</a:t>
              </a:r>
              <a:endParaRPr kumimoji="0" lang="en-US" sz="1800" b="1" i="0" u="none" strike="noStrike" kern="1200" cap="none" spc="0" normalizeH="0" baseline="0" noProof="0" dirty="0">
                <a:ln>
                  <a:noFill/>
                </a:ln>
                <a:solidFill>
                  <a:srgbClr val="003359"/>
                </a:solidFill>
                <a:effectLst/>
                <a:uLnTx/>
                <a:uFillTx/>
                <a:latin typeface="Franklin Gothic Book"/>
                <a:ea typeface="+mn-ea"/>
                <a:cs typeface="+mn-cs"/>
              </a:endParaRPr>
            </a:p>
          </p:txBody>
        </p:sp>
        <p:grpSp>
          <p:nvGrpSpPr>
            <p:cNvPr id="89" name="Group 88"/>
            <p:cNvGrpSpPr/>
            <p:nvPr/>
          </p:nvGrpSpPr>
          <p:grpSpPr>
            <a:xfrm>
              <a:off x="1372503" y="1401850"/>
              <a:ext cx="2518928" cy="766877"/>
              <a:chOff x="1372503" y="1401850"/>
              <a:chExt cx="2518928" cy="766877"/>
            </a:xfrm>
          </p:grpSpPr>
          <p:sp>
            <p:nvSpPr>
              <p:cNvPr id="95" name="TextBox 94">
                <a:extLst>
                  <a:ext uri="{FF2B5EF4-FFF2-40B4-BE49-F238E27FC236}">
                    <a16:creationId xmlns:a16="http://schemas.microsoft.com/office/drawing/2014/main" id="{10C58169-D2D7-4336-8CD8-5882C6D86D48}"/>
                  </a:ext>
                </a:extLst>
              </p:cNvPr>
              <p:cNvSpPr txBox="1"/>
              <p:nvPr/>
            </p:nvSpPr>
            <p:spPr>
              <a:xfrm>
                <a:off x="1372503" y="1401850"/>
                <a:ext cx="822605" cy="404245"/>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96" name="TextBox 95">
                <a:extLst>
                  <a:ext uri="{FF2B5EF4-FFF2-40B4-BE49-F238E27FC236}">
                    <a16:creationId xmlns:a16="http://schemas.microsoft.com/office/drawing/2014/main" id="{36770685-231E-4356-B159-353F087C730C}"/>
                  </a:ext>
                </a:extLst>
              </p:cNvPr>
              <p:cNvSpPr txBox="1"/>
              <p:nvPr/>
            </p:nvSpPr>
            <p:spPr>
              <a:xfrm>
                <a:off x="2198403" y="1403719"/>
                <a:ext cx="833763"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97" name="TextBox 96">
                <a:extLst>
                  <a:ext uri="{FF2B5EF4-FFF2-40B4-BE49-F238E27FC236}">
                    <a16:creationId xmlns:a16="http://schemas.microsoft.com/office/drawing/2014/main" id="{1447A4A1-108E-456F-8322-849A946E9454}"/>
                  </a:ext>
                </a:extLst>
              </p:cNvPr>
              <p:cNvSpPr txBox="1"/>
              <p:nvPr/>
            </p:nvSpPr>
            <p:spPr>
              <a:xfrm>
                <a:off x="3032519" y="1403719"/>
                <a:ext cx="858912"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98" name="TextBox 97">
                <a:extLst>
                  <a:ext uri="{FF2B5EF4-FFF2-40B4-BE49-F238E27FC236}">
                    <a16:creationId xmlns:a16="http://schemas.microsoft.com/office/drawing/2014/main" id="{FC542D7D-9B84-4A01-91D3-89B211CC317E}"/>
                  </a:ext>
                </a:extLst>
              </p:cNvPr>
              <p:cNvSpPr txBox="1"/>
              <p:nvPr/>
            </p:nvSpPr>
            <p:spPr>
              <a:xfrm>
                <a:off x="3028628" y="1824085"/>
                <a:ext cx="83014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1.272</a:t>
                </a:r>
              </a:p>
            </p:txBody>
          </p:sp>
          <p:sp>
            <p:nvSpPr>
              <p:cNvPr id="99" name="TextBox 98">
                <a:extLst>
                  <a:ext uri="{FF2B5EF4-FFF2-40B4-BE49-F238E27FC236}">
                    <a16:creationId xmlns:a16="http://schemas.microsoft.com/office/drawing/2014/main" id="{4FADC839-B511-4A92-8BCE-BB9D785D8A31}"/>
                  </a:ext>
                </a:extLst>
              </p:cNvPr>
              <p:cNvSpPr txBox="1"/>
              <p:nvPr/>
            </p:nvSpPr>
            <p:spPr>
              <a:xfrm>
                <a:off x="1380364" y="1824085"/>
                <a:ext cx="832492"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1.265</a:t>
                </a:r>
              </a:p>
            </p:txBody>
          </p:sp>
          <p:sp>
            <p:nvSpPr>
              <p:cNvPr id="100" name="TextBox 99">
                <a:extLst>
                  <a:ext uri="{FF2B5EF4-FFF2-40B4-BE49-F238E27FC236}">
                    <a16:creationId xmlns:a16="http://schemas.microsoft.com/office/drawing/2014/main" id="{AEC5A2B8-ACEF-4869-B434-FF6C091397C0}"/>
                  </a:ext>
                </a:extLst>
              </p:cNvPr>
              <p:cNvSpPr txBox="1"/>
              <p:nvPr/>
            </p:nvSpPr>
            <p:spPr>
              <a:xfrm>
                <a:off x="2195108" y="1824085"/>
                <a:ext cx="82679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&lt;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0.640</a:t>
                </a:r>
              </a:p>
            </p:txBody>
          </p:sp>
          <p:cxnSp>
            <p:nvCxnSpPr>
              <p:cNvPr id="101" name="Straight Connector 100">
                <a:extLst>
                  <a:ext uri="{FF2B5EF4-FFF2-40B4-BE49-F238E27FC236}">
                    <a16:creationId xmlns:a16="http://schemas.microsoft.com/office/drawing/2014/main" id="{4E004E8B-2AC1-4C05-A420-997698C0BB39}"/>
                  </a:ext>
                </a:extLst>
              </p:cNvPr>
              <p:cNvCxnSpPr>
                <a:cxnSpLocks/>
              </p:cNvCxnSpPr>
              <p:nvPr/>
            </p:nvCxnSpPr>
            <p:spPr>
              <a:xfrm>
                <a:off x="1380364" y="1815090"/>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E6C6CB8-51EC-4B1F-9711-878ECF10CEF2}"/>
                  </a:ext>
                </a:extLst>
              </p:cNvPr>
              <p:cNvCxnSpPr>
                <a:cxnSpLocks/>
              </p:cNvCxnSpPr>
              <p:nvPr/>
            </p:nvCxnSpPr>
            <p:spPr>
              <a:xfrm>
                <a:off x="2195462"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F801805-6F96-4C62-BF5B-829BA8C1B0C8}"/>
                  </a:ext>
                </a:extLst>
              </p:cNvPr>
              <p:cNvCxnSpPr>
                <a:cxnSpLocks/>
              </p:cNvCxnSpPr>
              <p:nvPr/>
            </p:nvCxnSpPr>
            <p:spPr>
              <a:xfrm>
                <a:off x="3035814"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aphicFrame>
          <p:nvGraphicFramePr>
            <p:cNvPr id="90" name="Chart 89">
              <a:extLst>
                <a:ext uri="{FF2B5EF4-FFF2-40B4-BE49-F238E27FC236}">
                  <a16:creationId xmlns:a16="http://schemas.microsoft.com/office/drawing/2014/main" id="{E3CD7964-7AF2-4958-81B2-E7152AB46A3E}"/>
                </a:ext>
              </a:extLst>
            </p:cNvPr>
            <p:cNvGraphicFramePr/>
            <p:nvPr/>
          </p:nvGraphicFramePr>
          <p:xfrm>
            <a:off x="207629" y="2284807"/>
            <a:ext cx="3622553" cy="1344911"/>
          </p:xfrm>
          <a:graphic>
            <a:graphicData uri="http://schemas.openxmlformats.org/drawingml/2006/chart">
              <c:chart xmlns:c="http://schemas.openxmlformats.org/drawingml/2006/chart" xmlns:r="http://schemas.openxmlformats.org/officeDocument/2006/relationships" r:id="rId6"/>
            </a:graphicData>
          </a:graphic>
        </p:graphicFrame>
        <p:sp>
          <p:nvSpPr>
            <p:cNvPr id="91" name="Down Arrow 90"/>
            <p:cNvSpPr/>
            <p:nvPr/>
          </p:nvSpPr>
          <p:spPr>
            <a:xfrm>
              <a:off x="3742482" y="3277780"/>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2" name="TextBox 91">
              <a:extLst>
                <a:ext uri="{FF2B5EF4-FFF2-40B4-BE49-F238E27FC236}">
                  <a16:creationId xmlns:a16="http://schemas.microsoft.com/office/drawing/2014/main" id="{A24E745D-3280-4AE7-B0F5-2335B2A775E0}"/>
                </a:ext>
              </a:extLst>
            </p:cNvPr>
            <p:cNvSpPr txBox="1"/>
            <p:nvPr/>
          </p:nvSpPr>
          <p:spPr>
            <a:xfrm>
              <a:off x="183325" y="1849119"/>
              <a:ext cx="1268171" cy="369332"/>
            </a:xfrm>
            <a:prstGeom prst="rect">
              <a:avLst/>
            </a:prstGeom>
            <a:noFill/>
          </p:spPr>
          <p:txBody>
            <a:bodyPr wrap="square" lIns="0" r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D81C9">
                      <a:lumMod val="50000"/>
                    </a:srgbClr>
                  </a:solidFill>
                  <a:effectLst/>
                  <a:uLnTx/>
                  <a:uFillTx/>
                  <a:latin typeface="Franklin Gothic Book"/>
                  <a:ea typeface="+mn-ea"/>
                  <a:cs typeface="+mn-cs"/>
                </a:rPr>
                <a:t>CMS Standardized Infection Ratio</a:t>
              </a:r>
            </a:p>
          </p:txBody>
        </p:sp>
        <p:sp>
          <p:nvSpPr>
            <p:cNvPr id="93" name="TextBox 92">
              <a:extLst>
                <a:ext uri="{FF2B5EF4-FFF2-40B4-BE49-F238E27FC236}">
                  <a16:creationId xmlns:a16="http://schemas.microsoft.com/office/drawing/2014/main" id="{A24E745D-3280-4AE7-B0F5-2335B2A775E0}"/>
                </a:ext>
              </a:extLst>
            </p:cNvPr>
            <p:cNvSpPr txBox="1"/>
            <p:nvPr/>
          </p:nvSpPr>
          <p:spPr>
            <a:xfrm>
              <a:off x="320694" y="2175484"/>
              <a:ext cx="2289426"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5-year trend &amp; 24-month trend</a:t>
              </a:r>
            </a:p>
          </p:txBody>
        </p:sp>
        <p:sp>
          <p:nvSpPr>
            <p:cNvPr id="94" name="Rounded Rectangle 93" hidden="1"/>
            <p:cNvSpPr/>
            <p:nvPr/>
          </p:nvSpPr>
          <p:spPr>
            <a:xfrm>
              <a:off x="3117972" y="2187143"/>
              <a:ext cx="688005" cy="39295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a:ea typeface="+mn-ea"/>
                  <a:cs typeface="+mn-cs"/>
                </a:rPr>
                <a:t>through Mar’21</a:t>
              </a:r>
            </a:p>
          </p:txBody>
        </p:sp>
      </p:grpSp>
      <p:sp>
        <p:nvSpPr>
          <p:cNvPr id="105" name="Rectangle 104">
            <a:extLst>
              <a:ext uri="{FF2B5EF4-FFF2-40B4-BE49-F238E27FC236}">
                <a16:creationId xmlns:a16="http://schemas.microsoft.com/office/drawing/2014/main" id="{F29039EE-7FDA-4D4C-A134-0F5D03927D73}"/>
              </a:ext>
            </a:extLst>
          </p:cNvPr>
          <p:cNvSpPr/>
          <p:nvPr/>
        </p:nvSpPr>
        <p:spPr>
          <a:xfrm>
            <a:off x="8208923" y="1339056"/>
            <a:ext cx="3840480" cy="2377440"/>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6" name="TextBox 105">
            <a:extLst>
              <a:ext uri="{FF2B5EF4-FFF2-40B4-BE49-F238E27FC236}">
                <a16:creationId xmlns:a16="http://schemas.microsoft.com/office/drawing/2014/main" id="{B0C08493-8375-44A1-A859-249571C5A834}"/>
              </a:ext>
            </a:extLst>
          </p:cNvPr>
          <p:cNvSpPr txBox="1"/>
          <p:nvPr/>
        </p:nvSpPr>
        <p:spPr>
          <a:xfrm>
            <a:off x="8307643" y="1426321"/>
            <a:ext cx="1121245" cy="491130"/>
          </a:xfrm>
          <a:prstGeom prst="rect">
            <a:avLst/>
          </a:prstGeom>
          <a:noFill/>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003359"/>
                </a:solidFill>
                <a:effectLst/>
                <a:uLnTx/>
                <a:uFillTx/>
                <a:latin typeface="Franklin Gothic Book"/>
                <a:ea typeface="+mn-ea"/>
                <a:cs typeface="+mn-cs"/>
              </a:rPr>
              <a:t>VAP</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003359"/>
                </a:solidFill>
                <a:effectLst/>
                <a:uLnTx/>
                <a:uFillTx/>
                <a:latin typeface="Franklin Gothic Book"/>
                <a:ea typeface="+mn-ea"/>
                <a:cs typeface="+mn-cs"/>
              </a:rPr>
              <a:t> Rate</a:t>
            </a:r>
            <a:endParaRPr kumimoji="0" lang="en-US" sz="1800" b="1" i="0" u="none" strike="noStrike" kern="1200" cap="none" spc="0" normalizeH="0" baseline="0" noProof="0" dirty="0">
              <a:ln>
                <a:noFill/>
              </a:ln>
              <a:solidFill>
                <a:srgbClr val="003359"/>
              </a:solidFill>
              <a:effectLst/>
              <a:uLnTx/>
              <a:uFillTx/>
              <a:latin typeface="Franklin Gothic Book"/>
              <a:ea typeface="+mn-ea"/>
              <a:cs typeface="+mn-cs"/>
            </a:endParaRPr>
          </a:p>
        </p:txBody>
      </p:sp>
      <p:grpSp>
        <p:nvGrpSpPr>
          <p:cNvPr id="107" name="Group 106"/>
          <p:cNvGrpSpPr/>
          <p:nvPr/>
        </p:nvGrpSpPr>
        <p:grpSpPr>
          <a:xfrm>
            <a:off x="9433201" y="1390964"/>
            <a:ext cx="2518928" cy="766877"/>
            <a:chOff x="1372503" y="1401850"/>
            <a:chExt cx="2518928" cy="766877"/>
          </a:xfrm>
        </p:grpSpPr>
        <p:sp>
          <p:nvSpPr>
            <p:cNvPr id="113" name="TextBox 112">
              <a:extLst>
                <a:ext uri="{FF2B5EF4-FFF2-40B4-BE49-F238E27FC236}">
                  <a16:creationId xmlns:a16="http://schemas.microsoft.com/office/drawing/2014/main" id="{10C58169-D2D7-4336-8CD8-5882C6D86D48}"/>
                </a:ext>
              </a:extLst>
            </p:cNvPr>
            <p:cNvSpPr txBox="1"/>
            <p:nvPr/>
          </p:nvSpPr>
          <p:spPr>
            <a:xfrm>
              <a:off x="1372503" y="1401850"/>
              <a:ext cx="822605" cy="404245"/>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114" name="TextBox 113">
              <a:extLst>
                <a:ext uri="{FF2B5EF4-FFF2-40B4-BE49-F238E27FC236}">
                  <a16:creationId xmlns:a16="http://schemas.microsoft.com/office/drawing/2014/main" id="{36770685-231E-4356-B159-353F087C730C}"/>
                </a:ext>
              </a:extLst>
            </p:cNvPr>
            <p:cNvSpPr txBox="1"/>
            <p:nvPr/>
          </p:nvSpPr>
          <p:spPr>
            <a:xfrm>
              <a:off x="2198403" y="1403719"/>
              <a:ext cx="833763"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115" name="TextBox 114">
              <a:extLst>
                <a:ext uri="{FF2B5EF4-FFF2-40B4-BE49-F238E27FC236}">
                  <a16:creationId xmlns:a16="http://schemas.microsoft.com/office/drawing/2014/main" id="{1447A4A1-108E-456F-8322-849A946E9454}"/>
                </a:ext>
              </a:extLst>
            </p:cNvPr>
            <p:cNvSpPr txBox="1"/>
            <p:nvPr/>
          </p:nvSpPr>
          <p:spPr>
            <a:xfrm>
              <a:off x="3032519" y="1403719"/>
              <a:ext cx="858912"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116" name="TextBox 115">
              <a:extLst>
                <a:ext uri="{FF2B5EF4-FFF2-40B4-BE49-F238E27FC236}">
                  <a16:creationId xmlns:a16="http://schemas.microsoft.com/office/drawing/2014/main" id="{FC542D7D-9B84-4A01-91D3-89B211CC317E}"/>
                </a:ext>
              </a:extLst>
            </p:cNvPr>
            <p:cNvSpPr txBox="1"/>
            <p:nvPr/>
          </p:nvSpPr>
          <p:spPr>
            <a:xfrm>
              <a:off x="3028628" y="1824085"/>
              <a:ext cx="83014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2.31</a:t>
              </a:r>
            </a:p>
          </p:txBody>
        </p:sp>
        <p:sp>
          <p:nvSpPr>
            <p:cNvPr id="117" name="TextBox 116">
              <a:extLst>
                <a:ext uri="{FF2B5EF4-FFF2-40B4-BE49-F238E27FC236}">
                  <a16:creationId xmlns:a16="http://schemas.microsoft.com/office/drawing/2014/main" id="{4FADC839-B511-4A92-8BCE-BB9D785D8A31}"/>
                </a:ext>
              </a:extLst>
            </p:cNvPr>
            <p:cNvSpPr txBox="1"/>
            <p:nvPr/>
          </p:nvSpPr>
          <p:spPr>
            <a:xfrm>
              <a:off x="1380364" y="1824085"/>
              <a:ext cx="832492"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1.79</a:t>
              </a:r>
            </a:p>
          </p:txBody>
        </p:sp>
        <p:sp>
          <p:nvSpPr>
            <p:cNvPr id="118" name="TextBox 117">
              <a:extLst>
                <a:ext uri="{FF2B5EF4-FFF2-40B4-BE49-F238E27FC236}">
                  <a16:creationId xmlns:a16="http://schemas.microsoft.com/office/drawing/2014/main" id="{AEC5A2B8-ACEF-4869-B434-FF6C091397C0}"/>
                </a:ext>
              </a:extLst>
            </p:cNvPr>
            <p:cNvSpPr txBox="1"/>
            <p:nvPr/>
          </p:nvSpPr>
          <p:spPr>
            <a:xfrm>
              <a:off x="2195108" y="1824085"/>
              <a:ext cx="82679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&lt;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1.48</a:t>
              </a:r>
            </a:p>
          </p:txBody>
        </p:sp>
        <p:cxnSp>
          <p:nvCxnSpPr>
            <p:cNvPr id="119" name="Straight Connector 118">
              <a:extLst>
                <a:ext uri="{FF2B5EF4-FFF2-40B4-BE49-F238E27FC236}">
                  <a16:creationId xmlns:a16="http://schemas.microsoft.com/office/drawing/2014/main" id="{4E004E8B-2AC1-4C05-A420-997698C0BB39}"/>
                </a:ext>
              </a:extLst>
            </p:cNvPr>
            <p:cNvCxnSpPr>
              <a:cxnSpLocks/>
            </p:cNvCxnSpPr>
            <p:nvPr/>
          </p:nvCxnSpPr>
          <p:spPr>
            <a:xfrm>
              <a:off x="1380364" y="1815090"/>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4E6C6CB8-51EC-4B1F-9711-878ECF10CEF2}"/>
                </a:ext>
              </a:extLst>
            </p:cNvPr>
            <p:cNvCxnSpPr>
              <a:cxnSpLocks/>
            </p:cNvCxnSpPr>
            <p:nvPr/>
          </p:nvCxnSpPr>
          <p:spPr>
            <a:xfrm>
              <a:off x="2195462"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F801805-6F96-4C62-BF5B-829BA8C1B0C8}"/>
                </a:ext>
              </a:extLst>
            </p:cNvPr>
            <p:cNvCxnSpPr>
              <a:cxnSpLocks/>
            </p:cNvCxnSpPr>
            <p:nvPr/>
          </p:nvCxnSpPr>
          <p:spPr>
            <a:xfrm>
              <a:off x="3035814"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aphicFrame>
        <p:nvGraphicFramePr>
          <p:cNvPr id="108" name="Chart 107">
            <a:extLst>
              <a:ext uri="{FF2B5EF4-FFF2-40B4-BE49-F238E27FC236}">
                <a16:creationId xmlns:a16="http://schemas.microsoft.com/office/drawing/2014/main" id="{E3CD7964-7AF2-4958-81B2-E7152AB46A3E}"/>
              </a:ext>
            </a:extLst>
          </p:cNvPr>
          <p:cNvGraphicFramePr/>
          <p:nvPr/>
        </p:nvGraphicFramePr>
        <p:xfrm>
          <a:off x="8307643" y="2273921"/>
          <a:ext cx="3622553" cy="1344911"/>
        </p:xfrm>
        <a:graphic>
          <a:graphicData uri="http://schemas.openxmlformats.org/drawingml/2006/chart">
            <c:chart xmlns:c="http://schemas.openxmlformats.org/drawingml/2006/chart" xmlns:r="http://schemas.openxmlformats.org/officeDocument/2006/relationships" r:id="rId7"/>
          </a:graphicData>
        </a:graphic>
      </p:graphicFrame>
      <p:sp>
        <p:nvSpPr>
          <p:cNvPr id="109" name="Down Arrow 108"/>
          <p:cNvSpPr/>
          <p:nvPr/>
        </p:nvSpPr>
        <p:spPr>
          <a:xfrm>
            <a:off x="11803180" y="3266894"/>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0" name="TextBox 109">
            <a:extLst>
              <a:ext uri="{FF2B5EF4-FFF2-40B4-BE49-F238E27FC236}">
                <a16:creationId xmlns:a16="http://schemas.microsoft.com/office/drawing/2014/main" id="{A24E745D-3280-4AE7-B0F5-2335B2A775E0}"/>
              </a:ext>
            </a:extLst>
          </p:cNvPr>
          <p:cNvSpPr txBox="1"/>
          <p:nvPr/>
        </p:nvSpPr>
        <p:spPr>
          <a:xfrm>
            <a:off x="8244023" y="1838233"/>
            <a:ext cx="1268171" cy="369332"/>
          </a:xfrm>
          <a:prstGeom prst="rect">
            <a:avLst/>
          </a:prstGeom>
          <a:noFill/>
        </p:spPr>
        <p:txBody>
          <a:bodyPr wrap="square" lIns="0" r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D81C9">
                    <a:lumMod val="50000"/>
                  </a:srgbClr>
                </a:solidFill>
                <a:effectLst/>
                <a:uLnTx/>
                <a:uFillTx/>
                <a:latin typeface="Franklin Gothic Book"/>
                <a:ea typeface="+mn-ea"/>
                <a:cs typeface="+mn-cs"/>
              </a:rPr>
              <a:t># VAP per 1000 ventilator days</a:t>
            </a:r>
          </a:p>
        </p:txBody>
      </p:sp>
      <p:sp>
        <p:nvSpPr>
          <p:cNvPr id="111" name="TextBox 110">
            <a:extLst>
              <a:ext uri="{FF2B5EF4-FFF2-40B4-BE49-F238E27FC236}">
                <a16:creationId xmlns:a16="http://schemas.microsoft.com/office/drawing/2014/main" id="{A24E745D-3280-4AE7-B0F5-2335B2A775E0}"/>
              </a:ext>
            </a:extLst>
          </p:cNvPr>
          <p:cNvSpPr txBox="1"/>
          <p:nvPr/>
        </p:nvSpPr>
        <p:spPr>
          <a:xfrm>
            <a:off x="8381392" y="2164598"/>
            <a:ext cx="2289426"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5-year trend &amp; 24-month trend</a:t>
            </a:r>
          </a:p>
        </p:txBody>
      </p:sp>
      <p:sp>
        <p:nvSpPr>
          <p:cNvPr id="112" name="Rounded Rectangle 111" hidden="1"/>
          <p:cNvSpPr/>
          <p:nvPr/>
        </p:nvSpPr>
        <p:spPr>
          <a:xfrm>
            <a:off x="11178670" y="2176257"/>
            <a:ext cx="688005" cy="39295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a:ea typeface="+mn-ea"/>
                <a:cs typeface="+mn-cs"/>
              </a:rPr>
              <a:t>through Mar’21</a:t>
            </a:r>
          </a:p>
        </p:txBody>
      </p:sp>
      <p:sp>
        <p:nvSpPr>
          <p:cNvPr id="122" name="TextBox 121">
            <a:extLst>
              <a:ext uri="{FF2B5EF4-FFF2-40B4-BE49-F238E27FC236}">
                <a16:creationId xmlns:a16="http://schemas.microsoft.com/office/drawing/2014/main" id="{E329DCCB-F315-4F94-B08C-7021C2343F1E}"/>
              </a:ext>
            </a:extLst>
          </p:cNvPr>
          <p:cNvSpPr txBox="1"/>
          <p:nvPr/>
        </p:nvSpPr>
        <p:spPr>
          <a:xfrm>
            <a:off x="8208924" y="3832338"/>
            <a:ext cx="3840480" cy="339535"/>
          </a:xfrm>
          <a:prstGeom prst="rect">
            <a:avLst/>
          </a:prstGeom>
          <a:solidFill>
            <a:schemeClr val="accent4">
              <a:lumMod val="75000"/>
            </a:schemeClr>
          </a:solidFill>
          <a:ln w="63500" cap="sq">
            <a:solidFill>
              <a:schemeClr val="accent4">
                <a:lumMod val="75000"/>
              </a:schemeClr>
            </a:solidFill>
            <a:miter lim="800000"/>
          </a:ln>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Franklin Gothic Book"/>
                <a:ea typeface="+mn-ea"/>
                <a:cs typeface="+mn-cs"/>
              </a:rPr>
              <a:t>Magnet Performance</a:t>
            </a:r>
          </a:p>
        </p:txBody>
      </p:sp>
      <p:sp>
        <p:nvSpPr>
          <p:cNvPr id="123" name="Rectangle 122">
            <a:extLst>
              <a:ext uri="{FF2B5EF4-FFF2-40B4-BE49-F238E27FC236}">
                <a16:creationId xmlns:a16="http://schemas.microsoft.com/office/drawing/2014/main" id="{F29039EE-7FDA-4D4C-A134-0F5D03927D73}"/>
              </a:ext>
            </a:extLst>
          </p:cNvPr>
          <p:cNvSpPr/>
          <p:nvPr/>
        </p:nvSpPr>
        <p:spPr>
          <a:xfrm>
            <a:off x="8208923" y="4171873"/>
            <a:ext cx="3840480" cy="2038143"/>
          </a:xfrm>
          <a:prstGeom prst="rect">
            <a:avLst/>
          </a:prstGeom>
          <a:solidFill>
            <a:srgbClr val="DBDEDF"/>
          </a:solid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4" name="TextBox 123">
            <a:extLst>
              <a:ext uri="{FF2B5EF4-FFF2-40B4-BE49-F238E27FC236}">
                <a16:creationId xmlns:a16="http://schemas.microsoft.com/office/drawing/2014/main" id="{B0C08493-8375-44A1-A859-249571C5A834}"/>
              </a:ext>
            </a:extLst>
          </p:cNvPr>
          <p:cNvSpPr txBox="1"/>
          <p:nvPr/>
        </p:nvSpPr>
        <p:spPr>
          <a:xfrm>
            <a:off x="8244023" y="4253554"/>
            <a:ext cx="3766421" cy="380279"/>
          </a:xfrm>
          <a:prstGeom prst="rect">
            <a:avLst/>
          </a:prstGeom>
          <a:noFill/>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359"/>
                </a:solidFill>
                <a:effectLst/>
                <a:uLnTx/>
                <a:uFillTx/>
                <a:latin typeface="Franklin Gothic Book"/>
                <a:ea typeface="+mn-ea"/>
                <a:cs typeface="+mn-cs"/>
              </a:rPr>
              <a:t>percentage of units outperforming unit-specific benchmark at least 5 of 8 quarters</a:t>
            </a:r>
          </a:p>
        </p:txBody>
      </p:sp>
      <p:sp>
        <p:nvSpPr>
          <p:cNvPr id="125" name="TextBox 124">
            <a:extLst>
              <a:ext uri="{FF2B5EF4-FFF2-40B4-BE49-F238E27FC236}">
                <a16:creationId xmlns:a16="http://schemas.microsoft.com/office/drawing/2014/main" id="{B0C08493-8375-44A1-A859-249571C5A834}"/>
              </a:ext>
            </a:extLst>
          </p:cNvPr>
          <p:cNvSpPr txBox="1"/>
          <p:nvPr/>
        </p:nvSpPr>
        <p:spPr>
          <a:xfrm>
            <a:off x="8238028" y="4640541"/>
            <a:ext cx="1280160" cy="298314"/>
          </a:xfrm>
          <a:prstGeom prst="rect">
            <a:avLst/>
          </a:prstGeom>
          <a:noFill/>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50" normalizeH="0" baseline="0" noProof="0" dirty="0">
                <a:ln>
                  <a:noFill/>
                </a:ln>
                <a:solidFill>
                  <a:srgbClr val="003359"/>
                </a:solidFill>
                <a:effectLst/>
                <a:uLnTx/>
                <a:uFillTx/>
                <a:latin typeface="Franklin Gothic Book"/>
                <a:ea typeface="+mn-ea"/>
                <a:cs typeface="+mn-cs"/>
              </a:rPr>
              <a:t>CLABSI</a:t>
            </a:r>
            <a:endParaRPr kumimoji="0" lang="en-US" sz="1600" b="1" i="0" u="none" strike="noStrike" kern="1200" cap="none" spc="0" normalizeH="0" baseline="0" noProof="0" dirty="0">
              <a:ln>
                <a:noFill/>
              </a:ln>
              <a:solidFill>
                <a:srgbClr val="003359"/>
              </a:solidFill>
              <a:effectLst/>
              <a:uLnTx/>
              <a:uFillTx/>
              <a:latin typeface="Franklin Gothic Book"/>
              <a:ea typeface="+mn-ea"/>
              <a:cs typeface="+mn-cs"/>
            </a:endParaRPr>
          </a:p>
        </p:txBody>
      </p:sp>
      <p:sp>
        <p:nvSpPr>
          <p:cNvPr id="126" name="TextBox 125">
            <a:extLst>
              <a:ext uri="{FF2B5EF4-FFF2-40B4-BE49-F238E27FC236}">
                <a16:creationId xmlns:a16="http://schemas.microsoft.com/office/drawing/2014/main" id="{B0C08493-8375-44A1-A859-249571C5A834}"/>
              </a:ext>
            </a:extLst>
          </p:cNvPr>
          <p:cNvSpPr txBox="1"/>
          <p:nvPr/>
        </p:nvSpPr>
        <p:spPr>
          <a:xfrm>
            <a:off x="9484156" y="4640541"/>
            <a:ext cx="1280160" cy="298314"/>
          </a:xfrm>
          <a:prstGeom prst="rect">
            <a:avLst/>
          </a:prstGeom>
          <a:noFill/>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50" normalizeH="0" baseline="0" noProof="0" dirty="0">
                <a:ln>
                  <a:noFill/>
                </a:ln>
                <a:solidFill>
                  <a:srgbClr val="003359"/>
                </a:solidFill>
                <a:effectLst/>
                <a:uLnTx/>
                <a:uFillTx/>
                <a:latin typeface="Franklin Gothic Book"/>
                <a:ea typeface="+mn-ea"/>
                <a:cs typeface="+mn-cs"/>
              </a:rPr>
              <a:t>CAUTI</a:t>
            </a:r>
            <a:endParaRPr kumimoji="0" lang="en-US" sz="1600" b="1" i="0" u="none" strike="noStrike" kern="1200" cap="none" spc="0" normalizeH="0" baseline="0" noProof="0" dirty="0">
              <a:ln>
                <a:noFill/>
              </a:ln>
              <a:solidFill>
                <a:srgbClr val="003359"/>
              </a:solidFill>
              <a:effectLst/>
              <a:uLnTx/>
              <a:uFillTx/>
              <a:latin typeface="Franklin Gothic Book"/>
              <a:ea typeface="+mn-ea"/>
              <a:cs typeface="+mn-cs"/>
            </a:endParaRPr>
          </a:p>
        </p:txBody>
      </p:sp>
      <p:sp>
        <p:nvSpPr>
          <p:cNvPr id="127" name="TextBox 126">
            <a:extLst>
              <a:ext uri="{FF2B5EF4-FFF2-40B4-BE49-F238E27FC236}">
                <a16:creationId xmlns:a16="http://schemas.microsoft.com/office/drawing/2014/main" id="{B0C08493-8375-44A1-A859-249571C5A834}"/>
              </a:ext>
            </a:extLst>
          </p:cNvPr>
          <p:cNvSpPr txBox="1"/>
          <p:nvPr/>
        </p:nvSpPr>
        <p:spPr>
          <a:xfrm>
            <a:off x="10730284" y="4640541"/>
            <a:ext cx="1280160" cy="298314"/>
          </a:xfrm>
          <a:prstGeom prst="rect">
            <a:avLst/>
          </a:prstGeom>
          <a:noFill/>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50" normalizeH="0" baseline="0" noProof="0" dirty="0">
                <a:ln>
                  <a:noFill/>
                </a:ln>
                <a:solidFill>
                  <a:srgbClr val="003359"/>
                </a:solidFill>
                <a:effectLst/>
                <a:uLnTx/>
                <a:uFillTx/>
                <a:latin typeface="Franklin Gothic Book"/>
                <a:ea typeface="+mn-ea"/>
                <a:cs typeface="+mn-cs"/>
              </a:rPr>
              <a:t>VAP</a:t>
            </a:r>
            <a:endParaRPr kumimoji="0" lang="en-US" sz="1600" b="1" i="0" u="none" strike="noStrike" kern="1200" cap="none" spc="0" normalizeH="0" baseline="0" noProof="0" dirty="0">
              <a:ln>
                <a:noFill/>
              </a:ln>
              <a:solidFill>
                <a:srgbClr val="003359"/>
              </a:solidFill>
              <a:effectLst/>
              <a:uLnTx/>
              <a:uFillTx/>
              <a:latin typeface="Franklin Gothic Book"/>
              <a:ea typeface="+mn-ea"/>
              <a:cs typeface="+mn-cs"/>
            </a:endParaRPr>
          </a:p>
        </p:txBody>
      </p:sp>
      <p:graphicFrame>
        <p:nvGraphicFramePr>
          <p:cNvPr id="130" name="Chart 129"/>
          <p:cNvGraphicFramePr/>
          <p:nvPr/>
        </p:nvGraphicFramePr>
        <p:xfrm>
          <a:off x="8228185" y="4779492"/>
          <a:ext cx="1280160" cy="1280160"/>
        </p:xfrm>
        <a:graphic>
          <a:graphicData uri="http://schemas.openxmlformats.org/drawingml/2006/chart">
            <c:chart xmlns:c="http://schemas.openxmlformats.org/drawingml/2006/chart" xmlns:r="http://schemas.openxmlformats.org/officeDocument/2006/relationships" r:id="rId8"/>
          </a:graphicData>
        </a:graphic>
      </p:graphicFrame>
      <p:sp>
        <p:nvSpPr>
          <p:cNvPr id="131" name="TextBox 130"/>
          <p:cNvSpPr txBox="1"/>
          <p:nvPr/>
        </p:nvSpPr>
        <p:spPr>
          <a:xfrm>
            <a:off x="8612450" y="5186949"/>
            <a:ext cx="511629" cy="487265"/>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0CF9B">
                    <a:lumMod val="75000"/>
                  </a:srgbClr>
                </a:solidFill>
                <a:effectLst/>
                <a:uLnTx/>
                <a:uFillTx/>
                <a:latin typeface="Arial Narrow" panose="020B0606020202030204" pitchFamily="34" charset="0"/>
                <a:ea typeface="+mn-ea"/>
                <a:cs typeface="+mn-cs"/>
              </a:rPr>
              <a:t>70%</a:t>
            </a:r>
          </a:p>
        </p:txBody>
      </p:sp>
      <p:graphicFrame>
        <p:nvGraphicFramePr>
          <p:cNvPr id="132" name="Chart 131"/>
          <p:cNvGraphicFramePr/>
          <p:nvPr/>
        </p:nvGraphicFramePr>
        <p:xfrm>
          <a:off x="9483131" y="4779492"/>
          <a:ext cx="1280160" cy="1280160"/>
        </p:xfrm>
        <a:graphic>
          <a:graphicData uri="http://schemas.openxmlformats.org/drawingml/2006/chart">
            <c:chart xmlns:c="http://schemas.openxmlformats.org/drawingml/2006/chart" xmlns:r="http://schemas.openxmlformats.org/officeDocument/2006/relationships" r:id="rId9"/>
          </a:graphicData>
        </a:graphic>
      </p:graphicFrame>
      <p:sp>
        <p:nvSpPr>
          <p:cNvPr id="133" name="TextBox 132"/>
          <p:cNvSpPr txBox="1"/>
          <p:nvPr/>
        </p:nvSpPr>
        <p:spPr>
          <a:xfrm>
            <a:off x="9867396" y="5186949"/>
            <a:ext cx="511629" cy="487265"/>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0CF9B">
                    <a:lumMod val="75000"/>
                  </a:srgbClr>
                </a:solidFill>
                <a:effectLst/>
                <a:uLnTx/>
                <a:uFillTx/>
                <a:latin typeface="Arial Narrow" panose="020B0606020202030204" pitchFamily="34" charset="0"/>
                <a:ea typeface="+mn-ea"/>
                <a:cs typeface="+mn-cs"/>
              </a:rPr>
              <a:t>63%</a:t>
            </a:r>
          </a:p>
        </p:txBody>
      </p:sp>
      <p:graphicFrame>
        <p:nvGraphicFramePr>
          <p:cNvPr id="134" name="Chart 133"/>
          <p:cNvGraphicFramePr/>
          <p:nvPr/>
        </p:nvGraphicFramePr>
        <p:xfrm>
          <a:off x="10738077" y="4779492"/>
          <a:ext cx="1280160" cy="1280160"/>
        </p:xfrm>
        <a:graphic>
          <a:graphicData uri="http://schemas.openxmlformats.org/drawingml/2006/chart">
            <c:chart xmlns:c="http://schemas.openxmlformats.org/drawingml/2006/chart" xmlns:r="http://schemas.openxmlformats.org/officeDocument/2006/relationships" r:id="rId10"/>
          </a:graphicData>
        </a:graphic>
      </p:graphicFrame>
      <p:sp>
        <p:nvSpPr>
          <p:cNvPr id="135" name="TextBox 134"/>
          <p:cNvSpPr txBox="1"/>
          <p:nvPr/>
        </p:nvSpPr>
        <p:spPr>
          <a:xfrm>
            <a:off x="11122342" y="5186949"/>
            <a:ext cx="511629" cy="487265"/>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0CF9B">
                    <a:lumMod val="75000"/>
                  </a:srgbClr>
                </a:solidFill>
                <a:effectLst/>
                <a:uLnTx/>
                <a:uFillTx/>
                <a:latin typeface="Arial Narrow" panose="020B0606020202030204" pitchFamily="34" charset="0"/>
                <a:ea typeface="+mn-ea"/>
                <a:cs typeface="+mn-cs"/>
              </a:rPr>
              <a:t>50%</a:t>
            </a:r>
          </a:p>
        </p:txBody>
      </p:sp>
      <p:sp>
        <p:nvSpPr>
          <p:cNvPr id="136" name="TextBox 135"/>
          <p:cNvSpPr txBox="1"/>
          <p:nvPr/>
        </p:nvSpPr>
        <p:spPr>
          <a:xfrm>
            <a:off x="11149125" y="5887722"/>
            <a:ext cx="511629" cy="276295"/>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59"/>
                </a:solidFill>
                <a:effectLst/>
                <a:uLnTx/>
                <a:uFillTx/>
                <a:latin typeface="Arial Narrow" panose="020B0606020202030204" pitchFamily="34" charset="0"/>
                <a:ea typeface="+mn-ea"/>
                <a:cs typeface="+mn-cs"/>
              </a:rPr>
              <a:t>3 of 6</a:t>
            </a:r>
          </a:p>
        </p:txBody>
      </p:sp>
      <p:sp>
        <p:nvSpPr>
          <p:cNvPr id="137" name="TextBox 136"/>
          <p:cNvSpPr txBox="1"/>
          <p:nvPr/>
        </p:nvSpPr>
        <p:spPr>
          <a:xfrm>
            <a:off x="9688659" y="5887722"/>
            <a:ext cx="848712" cy="276295"/>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59"/>
                </a:solidFill>
                <a:effectLst/>
                <a:uLnTx/>
                <a:uFillTx/>
                <a:latin typeface="Arial Narrow" panose="020B0606020202030204" pitchFamily="34" charset="0"/>
                <a:ea typeface="+mn-ea"/>
                <a:cs typeface="+mn-cs"/>
              </a:rPr>
              <a:t>12 of 19</a:t>
            </a:r>
          </a:p>
        </p:txBody>
      </p:sp>
      <p:sp>
        <p:nvSpPr>
          <p:cNvPr id="138" name="TextBox 137"/>
          <p:cNvSpPr txBox="1"/>
          <p:nvPr/>
        </p:nvSpPr>
        <p:spPr>
          <a:xfrm>
            <a:off x="8521157" y="5887721"/>
            <a:ext cx="688383" cy="276295"/>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59"/>
                </a:solidFill>
                <a:effectLst/>
                <a:uLnTx/>
                <a:uFillTx/>
                <a:latin typeface="Arial Narrow" panose="020B0606020202030204" pitchFamily="34" charset="0"/>
                <a:ea typeface="+mn-ea"/>
                <a:cs typeface="+mn-cs"/>
              </a:rPr>
              <a:t>14 of 20</a:t>
            </a:r>
          </a:p>
        </p:txBody>
      </p:sp>
      <p:sp>
        <p:nvSpPr>
          <p:cNvPr id="128" name="TextBox 127"/>
          <p:cNvSpPr txBox="1"/>
          <p:nvPr/>
        </p:nvSpPr>
        <p:spPr>
          <a:xfrm>
            <a:off x="10504859" y="6412166"/>
            <a:ext cx="155480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88287"/>
                </a:solidFill>
                <a:effectLst/>
                <a:uLnTx/>
                <a:uFillTx/>
                <a:latin typeface="Franklin Gothic Book"/>
                <a:ea typeface="+mn-ea"/>
                <a:cs typeface="+mn-cs"/>
              </a:rPr>
              <a:t>SEP 2021</a:t>
            </a:r>
          </a:p>
        </p:txBody>
      </p:sp>
    </p:spTree>
    <p:extLst>
      <p:ext uri="{BB962C8B-B14F-4D97-AF65-F5344CB8AC3E}">
        <p14:creationId xmlns:p14="http://schemas.microsoft.com/office/powerpoint/2010/main" val="1295141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9997" y="947160"/>
            <a:ext cx="3840480" cy="2560320"/>
            <a:chOff x="169997" y="947160"/>
            <a:chExt cx="3840480" cy="2560320"/>
          </a:xfrm>
        </p:grpSpPr>
        <p:sp>
          <p:nvSpPr>
            <p:cNvPr id="3" name="Rectangle 2">
              <a:extLst>
                <a:ext uri="{FF2B5EF4-FFF2-40B4-BE49-F238E27FC236}">
                  <a16:creationId xmlns:a16="http://schemas.microsoft.com/office/drawing/2014/main" id="{F29039EE-7FDA-4D4C-A134-0F5D03927D73}"/>
                </a:ext>
              </a:extLst>
            </p:cNvPr>
            <p:cNvSpPr/>
            <p:nvPr/>
          </p:nvSpPr>
          <p:spPr>
            <a:xfrm>
              <a:off x="169997" y="947160"/>
              <a:ext cx="3840480" cy="2560320"/>
            </a:xfrm>
            <a:prstGeom prst="rect">
              <a:avLst/>
            </a:prstGeom>
            <a:solidFill>
              <a:srgbClr val="DBDEDF"/>
            </a:solidFill>
            <a:ln w="635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TextBox 6">
              <a:extLst>
                <a:ext uri="{FF2B5EF4-FFF2-40B4-BE49-F238E27FC236}">
                  <a16:creationId xmlns:a16="http://schemas.microsoft.com/office/drawing/2014/main" id="{B0C08493-8375-44A1-A859-249571C5A834}"/>
                </a:ext>
              </a:extLst>
            </p:cNvPr>
            <p:cNvSpPr txBox="1"/>
            <p:nvPr/>
          </p:nvSpPr>
          <p:spPr>
            <a:xfrm>
              <a:off x="207810" y="1023546"/>
              <a:ext cx="1193971" cy="491130"/>
            </a:xfrm>
            <a:prstGeom prst="rect">
              <a:avLst/>
            </a:prstGeom>
            <a:noFill/>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50" normalizeH="0" baseline="0" noProof="0" dirty="0">
                  <a:ln>
                    <a:noFill/>
                  </a:ln>
                  <a:solidFill>
                    <a:srgbClr val="003359"/>
                  </a:solidFill>
                  <a:effectLst/>
                  <a:uLnTx/>
                  <a:uFillTx/>
                  <a:latin typeface="Franklin Gothic Book"/>
                  <a:ea typeface="+mn-ea"/>
                  <a:cs typeface="+mn-cs"/>
                </a:rPr>
                <a:t>Inpatient Fall Rate</a:t>
              </a:r>
              <a:endParaRPr kumimoji="0" lang="en-US" sz="1600" b="1" i="0" u="none" strike="noStrike" kern="1200" cap="none" spc="0" normalizeH="0" baseline="0" noProof="0" dirty="0">
                <a:ln>
                  <a:noFill/>
                </a:ln>
                <a:solidFill>
                  <a:srgbClr val="003359"/>
                </a:solidFill>
                <a:effectLst/>
                <a:uLnTx/>
                <a:uFillTx/>
                <a:latin typeface="Franklin Gothic Book"/>
                <a:ea typeface="+mn-ea"/>
                <a:cs typeface="+mn-cs"/>
              </a:endParaRPr>
            </a:p>
          </p:txBody>
        </p:sp>
        <p:grpSp>
          <p:nvGrpSpPr>
            <p:cNvPr id="37" name="Group 36"/>
            <p:cNvGrpSpPr/>
            <p:nvPr/>
          </p:nvGrpSpPr>
          <p:grpSpPr>
            <a:xfrm>
              <a:off x="1394275" y="1009961"/>
              <a:ext cx="2518928" cy="766877"/>
              <a:chOff x="1372503" y="1401850"/>
              <a:chExt cx="2518928" cy="766877"/>
            </a:xfrm>
          </p:grpSpPr>
          <p:sp>
            <p:nvSpPr>
              <p:cNvPr id="4" name="TextBox 3">
                <a:extLst>
                  <a:ext uri="{FF2B5EF4-FFF2-40B4-BE49-F238E27FC236}">
                    <a16:creationId xmlns:a16="http://schemas.microsoft.com/office/drawing/2014/main" id="{10C58169-D2D7-4336-8CD8-5882C6D86D48}"/>
                  </a:ext>
                </a:extLst>
              </p:cNvPr>
              <p:cNvSpPr txBox="1"/>
              <p:nvPr/>
            </p:nvSpPr>
            <p:spPr>
              <a:xfrm>
                <a:off x="1372503" y="1401850"/>
                <a:ext cx="822605" cy="404245"/>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5" name="TextBox 4">
                <a:extLst>
                  <a:ext uri="{FF2B5EF4-FFF2-40B4-BE49-F238E27FC236}">
                    <a16:creationId xmlns:a16="http://schemas.microsoft.com/office/drawing/2014/main" id="{36770685-231E-4356-B159-353F087C730C}"/>
                  </a:ext>
                </a:extLst>
              </p:cNvPr>
              <p:cNvSpPr txBox="1"/>
              <p:nvPr/>
            </p:nvSpPr>
            <p:spPr>
              <a:xfrm>
                <a:off x="2198403" y="1403719"/>
                <a:ext cx="833763"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6" name="TextBox 5">
                <a:extLst>
                  <a:ext uri="{FF2B5EF4-FFF2-40B4-BE49-F238E27FC236}">
                    <a16:creationId xmlns:a16="http://schemas.microsoft.com/office/drawing/2014/main" id="{1447A4A1-108E-456F-8322-849A946E9454}"/>
                  </a:ext>
                </a:extLst>
              </p:cNvPr>
              <p:cNvSpPr txBox="1"/>
              <p:nvPr/>
            </p:nvSpPr>
            <p:spPr>
              <a:xfrm>
                <a:off x="3032519" y="1403719"/>
                <a:ext cx="858912"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8" name="TextBox 7">
                <a:extLst>
                  <a:ext uri="{FF2B5EF4-FFF2-40B4-BE49-F238E27FC236}">
                    <a16:creationId xmlns:a16="http://schemas.microsoft.com/office/drawing/2014/main" id="{FC542D7D-9B84-4A01-91D3-89B211CC317E}"/>
                  </a:ext>
                </a:extLst>
              </p:cNvPr>
              <p:cNvSpPr txBox="1"/>
              <p:nvPr/>
            </p:nvSpPr>
            <p:spPr>
              <a:xfrm>
                <a:off x="3028628" y="1824085"/>
                <a:ext cx="83014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9900"/>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1.61</a:t>
                </a:r>
              </a:p>
            </p:txBody>
          </p:sp>
          <p:sp>
            <p:nvSpPr>
              <p:cNvPr id="9" name="TextBox 8">
                <a:extLst>
                  <a:ext uri="{FF2B5EF4-FFF2-40B4-BE49-F238E27FC236}">
                    <a16:creationId xmlns:a16="http://schemas.microsoft.com/office/drawing/2014/main" id="{4FADC839-B511-4A92-8BCE-BB9D785D8A31}"/>
                  </a:ext>
                </a:extLst>
              </p:cNvPr>
              <p:cNvSpPr txBox="1"/>
              <p:nvPr/>
            </p:nvSpPr>
            <p:spPr>
              <a:xfrm>
                <a:off x="1380364" y="1824085"/>
                <a:ext cx="832492"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1.93</a:t>
                </a:r>
              </a:p>
            </p:txBody>
          </p:sp>
          <p:sp>
            <p:nvSpPr>
              <p:cNvPr id="10" name="TextBox 9">
                <a:extLst>
                  <a:ext uri="{FF2B5EF4-FFF2-40B4-BE49-F238E27FC236}">
                    <a16:creationId xmlns:a16="http://schemas.microsoft.com/office/drawing/2014/main" id="{AEC5A2B8-ACEF-4869-B434-FF6C091397C0}"/>
                  </a:ext>
                </a:extLst>
              </p:cNvPr>
              <p:cNvSpPr txBox="1"/>
              <p:nvPr/>
            </p:nvSpPr>
            <p:spPr>
              <a:xfrm>
                <a:off x="2195108" y="1824085"/>
                <a:ext cx="82679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&lt;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1.94</a:t>
                </a:r>
              </a:p>
            </p:txBody>
          </p:sp>
          <p:cxnSp>
            <p:nvCxnSpPr>
              <p:cNvPr id="11" name="Straight Connector 10">
                <a:extLst>
                  <a:ext uri="{FF2B5EF4-FFF2-40B4-BE49-F238E27FC236}">
                    <a16:creationId xmlns:a16="http://schemas.microsoft.com/office/drawing/2014/main" id="{4E004E8B-2AC1-4C05-A420-997698C0BB39}"/>
                  </a:ext>
                </a:extLst>
              </p:cNvPr>
              <p:cNvCxnSpPr>
                <a:cxnSpLocks/>
              </p:cNvCxnSpPr>
              <p:nvPr/>
            </p:nvCxnSpPr>
            <p:spPr>
              <a:xfrm>
                <a:off x="1380364" y="1815090"/>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E6C6CB8-51EC-4B1F-9711-878ECF10CEF2}"/>
                  </a:ext>
                </a:extLst>
              </p:cNvPr>
              <p:cNvCxnSpPr>
                <a:cxnSpLocks/>
              </p:cNvCxnSpPr>
              <p:nvPr/>
            </p:nvCxnSpPr>
            <p:spPr>
              <a:xfrm>
                <a:off x="2195462"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801805-6F96-4C62-BF5B-829BA8C1B0C8}"/>
                  </a:ext>
                </a:extLst>
              </p:cNvPr>
              <p:cNvCxnSpPr>
                <a:cxnSpLocks/>
              </p:cNvCxnSpPr>
              <p:nvPr/>
            </p:nvCxnSpPr>
            <p:spPr>
              <a:xfrm>
                <a:off x="3035814"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aphicFrame>
          <p:nvGraphicFramePr>
            <p:cNvPr id="14" name="Chart 13">
              <a:extLst>
                <a:ext uri="{FF2B5EF4-FFF2-40B4-BE49-F238E27FC236}">
                  <a16:creationId xmlns:a16="http://schemas.microsoft.com/office/drawing/2014/main" id="{E3CD7964-7AF2-4958-81B2-E7152AB46A3E}"/>
                </a:ext>
              </a:extLst>
            </p:cNvPr>
            <p:cNvGraphicFramePr/>
            <p:nvPr/>
          </p:nvGraphicFramePr>
          <p:xfrm>
            <a:off x="268717" y="1871146"/>
            <a:ext cx="3622553" cy="1536083"/>
          </p:xfrm>
          <a:graphic>
            <a:graphicData uri="http://schemas.openxmlformats.org/drawingml/2006/chart">
              <c:chart xmlns:c="http://schemas.openxmlformats.org/drawingml/2006/chart" xmlns:r="http://schemas.openxmlformats.org/officeDocument/2006/relationships" r:id="rId3"/>
            </a:graphicData>
          </a:graphic>
        </p:graphicFrame>
        <p:sp>
          <p:nvSpPr>
            <p:cNvPr id="17" name="Down Arrow 16"/>
            <p:cNvSpPr/>
            <p:nvPr/>
          </p:nvSpPr>
          <p:spPr>
            <a:xfrm>
              <a:off x="3742482" y="3038295"/>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3" name="TextBox 22">
              <a:extLst>
                <a:ext uri="{FF2B5EF4-FFF2-40B4-BE49-F238E27FC236}">
                  <a16:creationId xmlns:a16="http://schemas.microsoft.com/office/drawing/2014/main" id="{A24E745D-3280-4AE7-B0F5-2335B2A775E0}"/>
                </a:ext>
              </a:extLst>
            </p:cNvPr>
            <p:cNvSpPr txBox="1"/>
            <p:nvPr/>
          </p:nvSpPr>
          <p:spPr>
            <a:xfrm>
              <a:off x="205097" y="1435458"/>
              <a:ext cx="1268171" cy="369332"/>
            </a:xfrm>
            <a:prstGeom prst="rect">
              <a:avLst/>
            </a:prstGeom>
            <a:noFill/>
          </p:spPr>
          <p:txBody>
            <a:bodyPr wrap="square" lIns="0" r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D81C9">
                      <a:lumMod val="50000"/>
                    </a:srgbClr>
                  </a:solidFill>
                  <a:effectLst/>
                  <a:uLnTx/>
                  <a:uFillTx/>
                  <a:latin typeface="Franklin Gothic Book"/>
                  <a:ea typeface="+mn-ea"/>
                  <a:cs typeface="+mn-cs"/>
                </a:rPr>
                <a:t># falls per 1000 patient days</a:t>
              </a:r>
            </a:p>
          </p:txBody>
        </p:sp>
        <p:sp>
          <p:nvSpPr>
            <p:cNvPr id="24" name="TextBox 23">
              <a:extLst>
                <a:ext uri="{FF2B5EF4-FFF2-40B4-BE49-F238E27FC236}">
                  <a16:creationId xmlns:a16="http://schemas.microsoft.com/office/drawing/2014/main" id="{A24E745D-3280-4AE7-B0F5-2335B2A775E0}"/>
                </a:ext>
              </a:extLst>
            </p:cNvPr>
            <p:cNvSpPr txBox="1"/>
            <p:nvPr/>
          </p:nvSpPr>
          <p:spPr>
            <a:xfrm>
              <a:off x="342466" y="1761823"/>
              <a:ext cx="2289426"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5-year trend &amp; 24-month trend</a:t>
              </a:r>
            </a:p>
          </p:txBody>
        </p:sp>
        <p:sp>
          <p:nvSpPr>
            <p:cNvPr id="48" name="Rounded Rectangle 47" hidden="1"/>
            <p:cNvSpPr/>
            <p:nvPr/>
          </p:nvSpPr>
          <p:spPr>
            <a:xfrm>
              <a:off x="3139744" y="1795254"/>
              <a:ext cx="688005" cy="39295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a:ea typeface="+mn-ea"/>
                  <a:cs typeface="+mn-cs"/>
                </a:rPr>
                <a:t>through Mar’21</a:t>
              </a:r>
            </a:p>
          </p:txBody>
        </p:sp>
      </p:grpSp>
      <p:sp>
        <p:nvSpPr>
          <p:cNvPr id="122" name="TextBox 121">
            <a:extLst>
              <a:ext uri="{FF2B5EF4-FFF2-40B4-BE49-F238E27FC236}">
                <a16:creationId xmlns:a16="http://schemas.microsoft.com/office/drawing/2014/main" id="{E329DCCB-F315-4F94-B08C-7021C2343F1E}"/>
              </a:ext>
            </a:extLst>
          </p:cNvPr>
          <p:cNvSpPr txBox="1"/>
          <p:nvPr/>
        </p:nvSpPr>
        <p:spPr>
          <a:xfrm>
            <a:off x="8187152" y="3647514"/>
            <a:ext cx="3840480" cy="340213"/>
          </a:xfrm>
          <a:prstGeom prst="rect">
            <a:avLst/>
          </a:prstGeom>
          <a:solidFill>
            <a:schemeClr val="accent4">
              <a:lumMod val="75000"/>
            </a:schemeClr>
          </a:solidFill>
          <a:ln w="63500" cap="sq">
            <a:solidFill>
              <a:schemeClr val="accent4">
                <a:lumMod val="75000"/>
              </a:schemeClr>
            </a:solidFill>
            <a:miter lim="800000"/>
          </a:ln>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Franklin Gothic Book"/>
                <a:ea typeface="+mn-ea"/>
                <a:cs typeface="+mn-cs"/>
              </a:rPr>
              <a:t>Magnet Performance</a:t>
            </a:r>
          </a:p>
        </p:txBody>
      </p:sp>
      <p:sp>
        <p:nvSpPr>
          <p:cNvPr id="123" name="Rectangle 122">
            <a:extLst>
              <a:ext uri="{FF2B5EF4-FFF2-40B4-BE49-F238E27FC236}">
                <a16:creationId xmlns:a16="http://schemas.microsoft.com/office/drawing/2014/main" id="{F29039EE-7FDA-4D4C-A134-0F5D03927D73}"/>
              </a:ext>
            </a:extLst>
          </p:cNvPr>
          <p:cNvSpPr/>
          <p:nvPr/>
        </p:nvSpPr>
        <p:spPr>
          <a:xfrm>
            <a:off x="8187151" y="3947373"/>
            <a:ext cx="3840480" cy="2262643"/>
          </a:xfrm>
          <a:prstGeom prst="rect">
            <a:avLst/>
          </a:prstGeom>
          <a:solidFill>
            <a:srgbClr val="DBDEDF"/>
          </a:solid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4" name="TextBox 123">
            <a:extLst>
              <a:ext uri="{FF2B5EF4-FFF2-40B4-BE49-F238E27FC236}">
                <a16:creationId xmlns:a16="http://schemas.microsoft.com/office/drawing/2014/main" id="{B0C08493-8375-44A1-A859-249571C5A834}"/>
              </a:ext>
            </a:extLst>
          </p:cNvPr>
          <p:cNvSpPr txBox="1"/>
          <p:nvPr/>
        </p:nvSpPr>
        <p:spPr>
          <a:xfrm>
            <a:off x="8222251" y="4040351"/>
            <a:ext cx="3766421" cy="380279"/>
          </a:xfrm>
          <a:prstGeom prst="rect">
            <a:avLst/>
          </a:prstGeom>
          <a:noFill/>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359"/>
                </a:solidFill>
                <a:effectLst/>
                <a:uLnTx/>
                <a:uFillTx/>
                <a:latin typeface="Franklin Gothic Book"/>
                <a:ea typeface="+mn-ea"/>
                <a:cs typeface="+mn-cs"/>
              </a:rPr>
              <a:t>percentage of units outperforming unit-specific benchmark at least 5 of 8 quarters</a:t>
            </a:r>
          </a:p>
        </p:txBody>
      </p:sp>
      <p:sp>
        <p:nvSpPr>
          <p:cNvPr id="125" name="TextBox 124">
            <a:extLst>
              <a:ext uri="{FF2B5EF4-FFF2-40B4-BE49-F238E27FC236}">
                <a16:creationId xmlns:a16="http://schemas.microsoft.com/office/drawing/2014/main" id="{B0C08493-8375-44A1-A859-249571C5A834}"/>
              </a:ext>
            </a:extLst>
          </p:cNvPr>
          <p:cNvSpPr txBox="1"/>
          <p:nvPr/>
        </p:nvSpPr>
        <p:spPr>
          <a:xfrm>
            <a:off x="8216256" y="4467436"/>
            <a:ext cx="1280160" cy="371340"/>
          </a:xfrm>
          <a:prstGeom prst="rect">
            <a:avLst/>
          </a:prstGeom>
          <a:noFill/>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50" normalizeH="0" baseline="0" noProof="0" dirty="0">
                <a:ln>
                  <a:noFill/>
                </a:ln>
                <a:solidFill>
                  <a:srgbClr val="003359"/>
                </a:solidFill>
                <a:effectLst/>
                <a:uLnTx/>
                <a:uFillTx/>
                <a:latin typeface="Franklin Gothic Book"/>
                <a:ea typeface="+mn-ea"/>
                <a:cs typeface="+mn-cs"/>
              </a:rPr>
              <a:t>HAPI 2+</a:t>
            </a:r>
            <a:endParaRPr kumimoji="0" lang="en-US" sz="1600" b="1" i="0" u="none" strike="noStrike" kern="1200" cap="none" spc="0" normalizeH="0" baseline="0" noProof="0" dirty="0">
              <a:ln>
                <a:noFill/>
              </a:ln>
              <a:solidFill>
                <a:srgbClr val="003359"/>
              </a:solidFill>
              <a:effectLst/>
              <a:uLnTx/>
              <a:uFillTx/>
              <a:latin typeface="Franklin Gothic Book"/>
              <a:ea typeface="+mn-ea"/>
              <a:cs typeface="+mn-cs"/>
            </a:endParaRPr>
          </a:p>
        </p:txBody>
      </p:sp>
      <p:sp>
        <p:nvSpPr>
          <p:cNvPr id="126" name="TextBox 125">
            <a:extLst>
              <a:ext uri="{FF2B5EF4-FFF2-40B4-BE49-F238E27FC236}">
                <a16:creationId xmlns:a16="http://schemas.microsoft.com/office/drawing/2014/main" id="{B0C08493-8375-44A1-A859-249571C5A834}"/>
              </a:ext>
            </a:extLst>
          </p:cNvPr>
          <p:cNvSpPr txBox="1"/>
          <p:nvPr/>
        </p:nvSpPr>
        <p:spPr>
          <a:xfrm>
            <a:off x="9462384" y="4467436"/>
            <a:ext cx="1280160" cy="371340"/>
          </a:xfrm>
          <a:prstGeom prst="rect">
            <a:avLst/>
          </a:prstGeom>
          <a:noFill/>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50" normalizeH="0" baseline="0" noProof="0" dirty="0">
                <a:ln>
                  <a:noFill/>
                </a:ln>
                <a:solidFill>
                  <a:srgbClr val="003359"/>
                </a:solidFill>
                <a:effectLst/>
                <a:uLnTx/>
                <a:uFillTx/>
                <a:latin typeface="Franklin Gothic Book"/>
                <a:ea typeface="+mn-ea"/>
                <a:cs typeface="+mn-cs"/>
              </a:rPr>
              <a:t>Inpatient Injury Fall</a:t>
            </a:r>
            <a:endParaRPr kumimoji="0" lang="en-US" sz="1600" b="1" i="0" u="none" strike="noStrike" kern="1200" cap="none" spc="0" normalizeH="0" baseline="0" noProof="0" dirty="0">
              <a:ln>
                <a:noFill/>
              </a:ln>
              <a:solidFill>
                <a:srgbClr val="003359"/>
              </a:solidFill>
              <a:effectLst/>
              <a:uLnTx/>
              <a:uFillTx/>
              <a:latin typeface="Franklin Gothic Book"/>
              <a:ea typeface="+mn-ea"/>
              <a:cs typeface="+mn-cs"/>
            </a:endParaRPr>
          </a:p>
        </p:txBody>
      </p:sp>
      <p:sp>
        <p:nvSpPr>
          <p:cNvPr id="127" name="TextBox 126">
            <a:extLst>
              <a:ext uri="{FF2B5EF4-FFF2-40B4-BE49-F238E27FC236}">
                <a16:creationId xmlns:a16="http://schemas.microsoft.com/office/drawing/2014/main" id="{B0C08493-8375-44A1-A859-249571C5A834}"/>
              </a:ext>
            </a:extLst>
          </p:cNvPr>
          <p:cNvSpPr txBox="1"/>
          <p:nvPr/>
        </p:nvSpPr>
        <p:spPr>
          <a:xfrm>
            <a:off x="10708512" y="4467436"/>
            <a:ext cx="1280160" cy="371340"/>
          </a:xfrm>
          <a:prstGeom prst="rect">
            <a:avLst/>
          </a:prstGeom>
          <a:noFill/>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50" normalizeH="0" baseline="0" noProof="0" dirty="0">
                <a:ln>
                  <a:noFill/>
                </a:ln>
                <a:solidFill>
                  <a:srgbClr val="003359"/>
                </a:solidFill>
                <a:effectLst/>
                <a:uLnTx/>
                <a:uFillTx/>
                <a:latin typeface="Franklin Gothic Book"/>
                <a:ea typeface="+mn-ea"/>
                <a:cs typeface="+mn-cs"/>
              </a:rPr>
              <a:t>Ambulatory Injury Fall</a:t>
            </a:r>
            <a:endParaRPr kumimoji="0" lang="en-US" sz="1600" b="1" i="0" u="none" strike="noStrike" kern="1200" cap="none" spc="0" normalizeH="0" baseline="0" noProof="0" dirty="0">
              <a:ln>
                <a:noFill/>
              </a:ln>
              <a:solidFill>
                <a:srgbClr val="003359"/>
              </a:solidFill>
              <a:effectLst/>
              <a:uLnTx/>
              <a:uFillTx/>
              <a:latin typeface="Franklin Gothic Book"/>
              <a:ea typeface="+mn-ea"/>
              <a:cs typeface="+mn-cs"/>
            </a:endParaRPr>
          </a:p>
        </p:txBody>
      </p:sp>
      <p:graphicFrame>
        <p:nvGraphicFramePr>
          <p:cNvPr id="130" name="Chart 129"/>
          <p:cNvGraphicFramePr/>
          <p:nvPr/>
        </p:nvGraphicFramePr>
        <p:xfrm>
          <a:off x="8206413" y="4773683"/>
          <a:ext cx="1280160" cy="1280160"/>
        </p:xfrm>
        <a:graphic>
          <a:graphicData uri="http://schemas.openxmlformats.org/drawingml/2006/chart">
            <c:chart xmlns:c="http://schemas.openxmlformats.org/drawingml/2006/chart" xmlns:r="http://schemas.openxmlformats.org/officeDocument/2006/relationships" r:id="rId4"/>
          </a:graphicData>
        </a:graphic>
      </p:graphicFrame>
      <p:sp>
        <p:nvSpPr>
          <p:cNvPr id="131" name="TextBox 130"/>
          <p:cNvSpPr txBox="1"/>
          <p:nvPr/>
        </p:nvSpPr>
        <p:spPr>
          <a:xfrm>
            <a:off x="8590678" y="5181140"/>
            <a:ext cx="511629" cy="487265"/>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0CF9B">
                    <a:lumMod val="75000"/>
                  </a:srgbClr>
                </a:solidFill>
                <a:effectLst/>
                <a:uLnTx/>
                <a:uFillTx/>
                <a:latin typeface="Arial Narrow" panose="020B0606020202030204" pitchFamily="34" charset="0"/>
                <a:ea typeface="+mn-ea"/>
                <a:cs typeface="+mn-cs"/>
              </a:rPr>
              <a:t>86%</a:t>
            </a:r>
          </a:p>
        </p:txBody>
      </p:sp>
      <p:graphicFrame>
        <p:nvGraphicFramePr>
          <p:cNvPr id="132" name="Chart 131"/>
          <p:cNvGraphicFramePr/>
          <p:nvPr/>
        </p:nvGraphicFramePr>
        <p:xfrm>
          <a:off x="9461359" y="4773683"/>
          <a:ext cx="1280160" cy="1280160"/>
        </p:xfrm>
        <a:graphic>
          <a:graphicData uri="http://schemas.openxmlformats.org/drawingml/2006/chart">
            <c:chart xmlns:c="http://schemas.openxmlformats.org/drawingml/2006/chart" xmlns:r="http://schemas.openxmlformats.org/officeDocument/2006/relationships" r:id="rId5"/>
          </a:graphicData>
        </a:graphic>
      </p:graphicFrame>
      <p:sp>
        <p:nvSpPr>
          <p:cNvPr id="133" name="TextBox 132"/>
          <p:cNvSpPr txBox="1"/>
          <p:nvPr/>
        </p:nvSpPr>
        <p:spPr>
          <a:xfrm>
            <a:off x="9845624" y="5181140"/>
            <a:ext cx="511629" cy="487265"/>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0CF9B">
                    <a:lumMod val="75000"/>
                  </a:srgbClr>
                </a:solidFill>
                <a:effectLst/>
                <a:uLnTx/>
                <a:uFillTx/>
                <a:latin typeface="Arial Narrow" panose="020B0606020202030204" pitchFamily="34" charset="0"/>
                <a:ea typeface="+mn-ea"/>
                <a:cs typeface="+mn-cs"/>
              </a:rPr>
              <a:t>83%</a:t>
            </a:r>
          </a:p>
        </p:txBody>
      </p:sp>
      <p:graphicFrame>
        <p:nvGraphicFramePr>
          <p:cNvPr id="134" name="Chart 133"/>
          <p:cNvGraphicFramePr/>
          <p:nvPr/>
        </p:nvGraphicFramePr>
        <p:xfrm>
          <a:off x="10716305" y="4773683"/>
          <a:ext cx="1280160" cy="1280160"/>
        </p:xfrm>
        <a:graphic>
          <a:graphicData uri="http://schemas.openxmlformats.org/drawingml/2006/chart">
            <c:chart xmlns:c="http://schemas.openxmlformats.org/drawingml/2006/chart" xmlns:r="http://schemas.openxmlformats.org/officeDocument/2006/relationships" r:id="rId6"/>
          </a:graphicData>
        </a:graphic>
      </p:graphicFrame>
      <p:sp>
        <p:nvSpPr>
          <p:cNvPr id="135" name="TextBox 134"/>
          <p:cNvSpPr txBox="1"/>
          <p:nvPr/>
        </p:nvSpPr>
        <p:spPr>
          <a:xfrm>
            <a:off x="11100570" y="5181140"/>
            <a:ext cx="511629" cy="487265"/>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0CF9B">
                    <a:lumMod val="75000"/>
                  </a:srgbClr>
                </a:solidFill>
                <a:effectLst/>
                <a:uLnTx/>
                <a:uFillTx/>
                <a:latin typeface="Arial Narrow" panose="020B0606020202030204" pitchFamily="34" charset="0"/>
                <a:ea typeface="+mn-ea"/>
                <a:cs typeface="+mn-cs"/>
              </a:rPr>
              <a:t>92%</a:t>
            </a:r>
          </a:p>
        </p:txBody>
      </p:sp>
      <p:sp>
        <p:nvSpPr>
          <p:cNvPr id="136" name="TextBox 135"/>
          <p:cNvSpPr txBox="1"/>
          <p:nvPr/>
        </p:nvSpPr>
        <p:spPr>
          <a:xfrm>
            <a:off x="11076981" y="5900767"/>
            <a:ext cx="544645" cy="276295"/>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59"/>
                </a:solidFill>
                <a:effectLst/>
                <a:uLnTx/>
                <a:uFillTx/>
                <a:latin typeface="Arial Narrow" panose="020B0606020202030204" pitchFamily="34" charset="0"/>
                <a:ea typeface="+mn-ea"/>
                <a:cs typeface="+mn-cs"/>
              </a:rPr>
              <a:t>24 of 26</a:t>
            </a:r>
          </a:p>
        </p:txBody>
      </p:sp>
      <p:sp>
        <p:nvSpPr>
          <p:cNvPr id="137" name="TextBox 136"/>
          <p:cNvSpPr txBox="1"/>
          <p:nvPr/>
        </p:nvSpPr>
        <p:spPr>
          <a:xfrm>
            <a:off x="9666887" y="5900767"/>
            <a:ext cx="848712" cy="276295"/>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59"/>
                </a:solidFill>
                <a:effectLst/>
                <a:uLnTx/>
                <a:uFillTx/>
                <a:latin typeface="Arial Narrow" panose="020B0606020202030204" pitchFamily="34" charset="0"/>
                <a:ea typeface="+mn-ea"/>
                <a:cs typeface="+mn-cs"/>
              </a:rPr>
              <a:t>19 of 23</a:t>
            </a:r>
          </a:p>
        </p:txBody>
      </p:sp>
      <p:sp>
        <p:nvSpPr>
          <p:cNvPr id="138" name="TextBox 137"/>
          <p:cNvSpPr txBox="1"/>
          <p:nvPr/>
        </p:nvSpPr>
        <p:spPr>
          <a:xfrm>
            <a:off x="8499385" y="5900766"/>
            <a:ext cx="688383" cy="276295"/>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59"/>
                </a:solidFill>
                <a:effectLst/>
                <a:uLnTx/>
                <a:uFillTx/>
                <a:latin typeface="Arial Narrow" panose="020B0606020202030204" pitchFamily="34" charset="0"/>
                <a:ea typeface="+mn-ea"/>
                <a:cs typeface="+mn-cs"/>
              </a:rPr>
              <a:t>19 of 22</a:t>
            </a:r>
          </a:p>
        </p:txBody>
      </p:sp>
      <p:grpSp>
        <p:nvGrpSpPr>
          <p:cNvPr id="128" name="Group 127"/>
          <p:cNvGrpSpPr/>
          <p:nvPr/>
        </p:nvGrpSpPr>
        <p:grpSpPr>
          <a:xfrm>
            <a:off x="169997" y="3647514"/>
            <a:ext cx="3840480" cy="2560320"/>
            <a:chOff x="169997" y="947160"/>
            <a:chExt cx="3840480" cy="2560320"/>
          </a:xfrm>
        </p:grpSpPr>
        <p:sp>
          <p:nvSpPr>
            <p:cNvPr id="129" name="Rectangle 128">
              <a:extLst>
                <a:ext uri="{FF2B5EF4-FFF2-40B4-BE49-F238E27FC236}">
                  <a16:creationId xmlns:a16="http://schemas.microsoft.com/office/drawing/2014/main" id="{F29039EE-7FDA-4D4C-A134-0F5D03927D73}"/>
                </a:ext>
              </a:extLst>
            </p:cNvPr>
            <p:cNvSpPr/>
            <p:nvPr/>
          </p:nvSpPr>
          <p:spPr>
            <a:xfrm>
              <a:off x="169997" y="947160"/>
              <a:ext cx="3840480" cy="2560320"/>
            </a:xfrm>
            <a:prstGeom prst="rect">
              <a:avLst/>
            </a:prstGeom>
            <a:solidFill>
              <a:srgbClr val="DBDEDF"/>
            </a:solidFill>
            <a:ln w="635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39" name="TextBox 138">
              <a:extLst>
                <a:ext uri="{FF2B5EF4-FFF2-40B4-BE49-F238E27FC236}">
                  <a16:creationId xmlns:a16="http://schemas.microsoft.com/office/drawing/2014/main" id="{B0C08493-8375-44A1-A859-249571C5A834}"/>
                </a:ext>
              </a:extLst>
            </p:cNvPr>
            <p:cNvSpPr txBox="1"/>
            <p:nvPr/>
          </p:nvSpPr>
          <p:spPr>
            <a:xfrm>
              <a:off x="207810" y="1023546"/>
              <a:ext cx="1200377" cy="49113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50" normalizeH="0" baseline="0" noProof="0" dirty="0">
                  <a:ln>
                    <a:noFill/>
                  </a:ln>
                  <a:solidFill>
                    <a:srgbClr val="003359"/>
                  </a:solidFill>
                  <a:effectLst/>
                  <a:uLnTx/>
                  <a:uFillTx/>
                  <a:latin typeface="Franklin Gothic Book"/>
                  <a:ea typeface="+mn-ea"/>
                  <a:cs typeface="+mn-cs"/>
                </a:rPr>
                <a:t>Inpatient </a:t>
              </a:r>
              <a:r>
                <a:rPr kumimoji="0" lang="en-US" sz="1500" b="1" i="0" u="none" strike="noStrike" kern="1200" cap="none" spc="-40" normalizeH="0" baseline="0" noProof="0" dirty="0">
                  <a:ln>
                    <a:noFill/>
                  </a:ln>
                  <a:solidFill>
                    <a:srgbClr val="003359"/>
                  </a:solidFill>
                  <a:effectLst/>
                  <a:uLnTx/>
                  <a:uFillTx/>
                  <a:latin typeface="Franklin Gothic Book"/>
                  <a:ea typeface="+mn-ea"/>
                  <a:cs typeface="+mn-cs"/>
                </a:rPr>
                <a:t>Injury Fall Rate</a:t>
              </a:r>
            </a:p>
          </p:txBody>
        </p:sp>
        <p:grpSp>
          <p:nvGrpSpPr>
            <p:cNvPr id="140" name="Group 139"/>
            <p:cNvGrpSpPr/>
            <p:nvPr/>
          </p:nvGrpSpPr>
          <p:grpSpPr>
            <a:xfrm>
              <a:off x="1394275" y="1009961"/>
              <a:ext cx="2518928" cy="766877"/>
              <a:chOff x="1372503" y="1401850"/>
              <a:chExt cx="2518928" cy="766877"/>
            </a:xfrm>
          </p:grpSpPr>
          <p:sp>
            <p:nvSpPr>
              <p:cNvPr id="146" name="TextBox 145">
                <a:extLst>
                  <a:ext uri="{FF2B5EF4-FFF2-40B4-BE49-F238E27FC236}">
                    <a16:creationId xmlns:a16="http://schemas.microsoft.com/office/drawing/2014/main" id="{10C58169-D2D7-4336-8CD8-5882C6D86D48}"/>
                  </a:ext>
                </a:extLst>
              </p:cNvPr>
              <p:cNvSpPr txBox="1"/>
              <p:nvPr/>
            </p:nvSpPr>
            <p:spPr>
              <a:xfrm>
                <a:off x="1372503" y="1401850"/>
                <a:ext cx="822605" cy="404245"/>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147" name="TextBox 146">
                <a:extLst>
                  <a:ext uri="{FF2B5EF4-FFF2-40B4-BE49-F238E27FC236}">
                    <a16:creationId xmlns:a16="http://schemas.microsoft.com/office/drawing/2014/main" id="{36770685-231E-4356-B159-353F087C730C}"/>
                  </a:ext>
                </a:extLst>
              </p:cNvPr>
              <p:cNvSpPr txBox="1"/>
              <p:nvPr/>
            </p:nvSpPr>
            <p:spPr>
              <a:xfrm>
                <a:off x="2198403" y="1403719"/>
                <a:ext cx="833763"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148" name="TextBox 147">
                <a:extLst>
                  <a:ext uri="{FF2B5EF4-FFF2-40B4-BE49-F238E27FC236}">
                    <a16:creationId xmlns:a16="http://schemas.microsoft.com/office/drawing/2014/main" id="{1447A4A1-108E-456F-8322-849A946E9454}"/>
                  </a:ext>
                </a:extLst>
              </p:cNvPr>
              <p:cNvSpPr txBox="1"/>
              <p:nvPr/>
            </p:nvSpPr>
            <p:spPr>
              <a:xfrm>
                <a:off x="3032519" y="1403719"/>
                <a:ext cx="858912"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149" name="TextBox 148">
                <a:extLst>
                  <a:ext uri="{FF2B5EF4-FFF2-40B4-BE49-F238E27FC236}">
                    <a16:creationId xmlns:a16="http://schemas.microsoft.com/office/drawing/2014/main" id="{FC542D7D-9B84-4A01-91D3-89B211CC317E}"/>
                  </a:ext>
                </a:extLst>
              </p:cNvPr>
              <p:cNvSpPr txBox="1"/>
              <p:nvPr/>
            </p:nvSpPr>
            <p:spPr>
              <a:xfrm>
                <a:off x="3028628" y="1824085"/>
                <a:ext cx="83014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9900"/>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0.29</a:t>
                </a:r>
              </a:p>
            </p:txBody>
          </p:sp>
          <p:sp>
            <p:nvSpPr>
              <p:cNvPr id="150" name="TextBox 149">
                <a:extLst>
                  <a:ext uri="{FF2B5EF4-FFF2-40B4-BE49-F238E27FC236}">
                    <a16:creationId xmlns:a16="http://schemas.microsoft.com/office/drawing/2014/main" id="{4FADC839-B511-4A92-8BCE-BB9D785D8A31}"/>
                  </a:ext>
                </a:extLst>
              </p:cNvPr>
              <p:cNvSpPr txBox="1"/>
              <p:nvPr/>
            </p:nvSpPr>
            <p:spPr>
              <a:xfrm>
                <a:off x="1380364" y="1824085"/>
                <a:ext cx="832492"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0.36</a:t>
                </a:r>
              </a:p>
            </p:txBody>
          </p:sp>
          <p:sp>
            <p:nvSpPr>
              <p:cNvPr id="151" name="TextBox 150">
                <a:extLst>
                  <a:ext uri="{FF2B5EF4-FFF2-40B4-BE49-F238E27FC236}">
                    <a16:creationId xmlns:a16="http://schemas.microsoft.com/office/drawing/2014/main" id="{AEC5A2B8-ACEF-4869-B434-FF6C091397C0}"/>
                  </a:ext>
                </a:extLst>
              </p:cNvPr>
              <p:cNvSpPr txBox="1"/>
              <p:nvPr/>
            </p:nvSpPr>
            <p:spPr>
              <a:xfrm>
                <a:off x="2195108" y="1824085"/>
                <a:ext cx="82679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&lt;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0.42</a:t>
                </a:r>
              </a:p>
            </p:txBody>
          </p:sp>
          <p:cxnSp>
            <p:nvCxnSpPr>
              <p:cNvPr id="152" name="Straight Connector 151">
                <a:extLst>
                  <a:ext uri="{FF2B5EF4-FFF2-40B4-BE49-F238E27FC236}">
                    <a16:creationId xmlns:a16="http://schemas.microsoft.com/office/drawing/2014/main" id="{4E004E8B-2AC1-4C05-A420-997698C0BB39}"/>
                  </a:ext>
                </a:extLst>
              </p:cNvPr>
              <p:cNvCxnSpPr>
                <a:cxnSpLocks/>
              </p:cNvCxnSpPr>
              <p:nvPr/>
            </p:nvCxnSpPr>
            <p:spPr>
              <a:xfrm>
                <a:off x="1380364" y="1815090"/>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E6C6CB8-51EC-4B1F-9711-878ECF10CEF2}"/>
                  </a:ext>
                </a:extLst>
              </p:cNvPr>
              <p:cNvCxnSpPr>
                <a:cxnSpLocks/>
              </p:cNvCxnSpPr>
              <p:nvPr/>
            </p:nvCxnSpPr>
            <p:spPr>
              <a:xfrm>
                <a:off x="2195462"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CF801805-6F96-4C62-BF5B-829BA8C1B0C8}"/>
                  </a:ext>
                </a:extLst>
              </p:cNvPr>
              <p:cNvCxnSpPr>
                <a:cxnSpLocks/>
              </p:cNvCxnSpPr>
              <p:nvPr/>
            </p:nvCxnSpPr>
            <p:spPr>
              <a:xfrm>
                <a:off x="3035814"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aphicFrame>
          <p:nvGraphicFramePr>
            <p:cNvPr id="141" name="Chart 140">
              <a:extLst>
                <a:ext uri="{FF2B5EF4-FFF2-40B4-BE49-F238E27FC236}">
                  <a16:creationId xmlns:a16="http://schemas.microsoft.com/office/drawing/2014/main" id="{E3CD7964-7AF2-4958-81B2-E7152AB46A3E}"/>
                </a:ext>
              </a:extLst>
            </p:cNvPr>
            <p:cNvGraphicFramePr/>
            <p:nvPr/>
          </p:nvGraphicFramePr>
          <p:xfrm>
            <a:off x="268717" y="1871146"/>
            <a:ext cx="3622553" cy="1536083"/>
          </p:xfrm>
          <a:graphic>
            <a:graphicData uri="http://schemas.openxmlformats.org/drawingml/2006/chart">
              <c:chart xmlns:c="http://schemas.openxmlformats.org/drawingml/2006/chart" xmlns:r="http://schemas.openxmlformats.org/officeDocument/2006/relationships" r:id="rId7"/>
            </a:graphicData>
          </a:graphic>
        </p:graphicFrame>
        <p:sp>
          <p:nvSpPr>
            <p:cNvPr id="142" name="Down Arrow 141"/>
            <p:cNvSpPr/>
            <p:nvPr/>
          </p:nvSpPr>
          <p:spPr>
            <a:xfrm>
              <a:off x="3742482" y="3038295"/>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43" name="TextBox 142">
              <a:extLst>
                <a:ext uri="{FF2B5EF4-FFF2-40B4-BE49-F238E27FC236}">
                  <a16:creationId xmlns:a16="http://schemas.microsoft.com/office/drawing/2014/main" id="{A24E745D-3280-4AE7-B0F5-2335B2A775E0}"/>
                </a:ext>
              </a:extLst>
            </p:cNvPr>
            <p:cNvSpPr txBox="1"/>
            <p:nvPr/>
          </p:nvSpPr>
          <p:spPr>
            <a:xfrm>
              <a:off x="205097" y="1435458"/>
              <a:ext cx="1268171" cy="369332"/>
            </a:xfrm>
            <a:prstGeom prst="rect">
              <a:avLst/>
            </a:prstGeom>
            <a:noFill/>
          </p:spPr>
          <p:txBody>
            <a:bodyPr wrap="square" lIns="0" r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D81C9">
                      <a:lumMod val="50000"/>
                    </a:srgbClr>
                  </a:solidFill>
                  <a:effectLst/>
                  <a:uLnTx/>
                  <a:uFillTx/>
                  <a:latin typeface="Franklin Gothic Book"/>
                  <a:ea typeface="+mn-ea"/>
                  <a:cs typeface="+mn-cs"/>
                </a:rPr>
                <a:t># falls with injury per 1000 patient days</a:t>
              </a:r>
            </a:p>
          </p:txBody>
        </p:sp>
        <p:sp>
          <p:nvSpPr>
            <p:cNvPr id="144" name="TextBox 143">
              <a:extLst>
                <a:ext uri="{FF2B5EF4-FFF2-40B4-BE49-F238E27FC236}">
                  <a16:creationId xmlns:a16="http://schemas.microsoft.com/office/drawing/2014/main" id="{A24E745D-3280-4AE7-B0F5-2335B2A775E0}"/>
                </a:ext>
              </a:extLst>
            </p:cNvPr>
            <p:cNvSpPr txBox="1"/>
            <p:nvPr/>
          </p:nvSpPr>
          <p:spPr>
            <a:xfrm>
              <a:off x="342466" y="1761823"/>
              <a:ext cx="2289426"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5-year trend &amp; 24-month trend</a:t>
              </a:r>
            </a:p>
          </p:txBody>
        </p:sp>
        <p:sp>
          <p:nvSpPr>
            <p:cNvPr id="145" name="Rounded Rectangle 144" hidden="1"/>
            <p:cNvSpPr/>
            <p:nvPr/>
          </p:nvSpPr>
          <p:spPr>
            <a:xfrm>
              <a:off x="3139744" y="1795254"/>
              <a:ext cx="688005" cy="39295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a:ea typeface="+mn-ea"/>
                  <a:cs typeface="+mn-cs"/>
                </a:rPr>
                <a:t>through Mar’21</a:t>
              </a:r>
            </a:p>
          </p:txBody>
        </p:sp>
      </p:grpSp>
      <p:grpSp>
        <p:nvGrpSpPr>
          <p:cNvPr id="155" name="Group 154"/>
          <p:cNvGrpSpPr/>
          <p:nvPr/>
        </p:nvGrpSpPr>
        <p:grpSpPr>
          <a:xfrm>
            <a:off x="4178574" y="947160"/>
            <a:ext cx="3840480" cy="2560320"/>
            <a:chOff x="169997" y="947160"/>
            <a:chExt cx="3840480" cy="2560320"/>
          </a:xfrm>
        </p:grpSpPr>
        <p:sp>
          <p:nvSpPr>
            <p:cNvPr id="156" name="Rectangle 155">
              <a:extLst>
                <a:ext uri="{FF2B5EF4-FFF2-40B4-BE49-F238E27FC236}">
                  <a16:creationId xmlns:a16="http://schemas.microsoft.com/office/drawing/2014/main" id="{F29039EE-7FDA-4D4C-A134-0F5D03927D73}"/>
                </a:ext>
              </a:extLst>
            </p:cNvPr>
            <p:cNvSpPr/>
            <p:nvPr/>
          </p:nvSpPr>
          <p:spPr>
            <a:xfrm>
              <a:off x="169997" y="947160"/>
              <a:ext cx="3840480" cy="2560320"/>
            </a:xfrm>
            <a:prstGeom prst="rect">
              <a:avLst/>
            </a:prstGeom>
            <a:solidFill>
              <a:srgbClr val="DBDEDF"/>
            </a:solidFill>
            <a:ln w="635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57" name="TextBox 156">
              <a:extLst>
                <a:ext uri="{FF2B5EF4-FFF2-40B4-BE49-F238E27FC236}">
                  <a16:creationId xmlns:a16="http://schemas.microsoft.com/office/drawing/2014/main" id="{B0C08493-8375-44A1-A859-249571C5A834}"/>
                </a:ext>
              </a:extLst>
            </p:cNvPr>
            <p:cNvSpPr txBox="1"/>
            <p:nvPr/>
          </p:nvSpPr>
          <p:spPr>
            <a:xfrm>
              <a:off x="207810" y="1023546"/>
              <a:ext cx="1193971" cy="49113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50" normalizeH="0" baseline="0" noProof="0" dirty="0">
                  <a:ln>
                    <a:noFill/>
                  </a:ln>
                  <a:solidFill>
                    <a:srgbClr val="003359"/>
                  </a:solidFill>
                  <a:effectLst/>
                  <a:uLnTx/>
                  <a:uFillTx/>
                  <a:latin typeface="Franklin Gothic Book"/>
                  <a:ea typeface="+mn-ea"/>
                  <a:cs typeface="+mn-cs"/>
                </a:rPr>
                <a:t>Ambulatory Fall Rate</a:t>
              </a:r>
              <a:endParaRPr kumimoji="0" lang="en-US" sz="1600" b="1" i="0" u="none" strike="noStrike" kern="1200" cap="none" spc="0" normalizeH="0" baseline="0" noProof="0" dirty="0">
                <a:ln>
                  <a:noFill/>
                </a:ln>
                <a:solidFill>
                  <a:srgbClr val="003359"/>
                </a:solidFill>
                <a:effectLst/>
                <a:uLnTx/>
                <a:uFillTx/>
                <a:latin typeface="Franklin Gothic Book"/>
                <a:ea typeface="+mn-ea"/>
                <a:cs typeface="+mn-cs"/>
              </a:endParaRPr>
            </a:p>
          </p:txBody>
        </p:sp>
        <p:grpSp>
          <p:nvGrpSpPr>
            <p:cNvPr id="158" name="Group 157"/>
            <p:cNvGrpSpPr/>
            <p:nvPr/>
          </p:nvGrpSpPr>
          <p:grpSpPr>
            <a:xfrm>
              <a:off x="1394275" y="1009961"/>
              <a:ext cx="2518928" cy="766877"/>
              <a:chOff x="1372503" y="1401850"/>
              <a:chExt cx="2518928" cy="766877"/>
            </a:xfrm>
          </p:grpSpPr>
          <p:sp>
            <p:nvSpPr>
              <p:cNvPr id="164" name="TextBox 163">
                <a:extLst>
                  <a:ext uri="{FF2B5EF4-FFF2-40B4-BE49-F238E27FC236}">
                    <a16:creationId xmlns:a16="http://schemas.microsoft.com/office/drawing/2014/main" id="{10C58169-D2D7-4336-8CD8-5882C6D86D48}"/>
                  </a:ext>
                </a:extLst>
              </p:cNvPr>
              <p:cNvSpPr txBox="1"/>
              <p:nvPr/>
            </p:nvSpPr>
            <p:spPr>
              <a:xfrm>
                <a:off x="1372503" y="1401850"/>
                <a:ext cx="822605" cy="404245"/>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165" name="TextBox 164">
                <a:extLst>
                  <a:ext uri="{FF2B5EF4-FFF2-40B4-BE49-F238E27FC236}">
                    <a16:creationId xmlns:a16="http://schemas.microsoft.com/office/drawing/2014/main" id="{36770685-231E-4356-B159-353F087C730C}"/>
                  </a:ext>
                </a:extLst>
              </p:cNvPr>
              <p:cNvSpPr txBox="1"/>
              <p:nvPr/>
            </p:nvSpPr>
            <p:spPr>
              <a:xfrm>
                <a:off x="2198403" y="1403719"/>
                <a:ext cx="833763"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166" name="TextBox 165">
                <a:extLst>
                  <a:ext uri="{FF2B5EF4-FFF2-40B4-BE49-F238E27FC236}">
                    <a16:creationId xmlns:a16="http://schemas.microsoft.com/office/drawing/2014/main" id="{1447A4A1-108E-456F-8322-849A946E9454}"/>
                  </a:ext>
                </a:extLst>
              </p:cNvPr>
              <p:cNvSpPr txBox="1"/>
              <p:nvPr/>
            </p:nvSpPr>
            <p:spPr>
              <a:xfrm>
                <a:off x="3032519" y="1403719"/>
                <a:ext cx="858912"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167" name="TextBox 166">
                <a:extLst>
                  <a:ext uri="{FF2B5EF4-FFF2-40B4-BE49-F238E27FC236}">
                    <a16:creationId xmlns:a16="http://schemas.microsoft.com/office/drawing/2014/main" id="{FC542D7D-9B84-4A01-91D3-89B211CC317E}"/>
                  </a:ext>
                </a:extLst>
              </p:cNvPr>
              <p:cNvSpPr txBox="1"/>
              <p:nvPr/>
            </p:nvSpPr>
            <p:spPr>
              <a:xfrm>
                <a:off x="3028628" y="1824085"/>
                <a:ext cx="83014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FFCC00"/>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0.128</a:t>
                </a:r>
              </a:p>
            </p:txBody>
          </p:sp>
          <p:sp>
            <p:nvSpPr>
              <p:cNvPr id="168" name="TextBox 167">
                <a:extLst>
                  <a:ext uri="{FF2B5EF4-FFF2-40B4-BE49-F238E27FC236}">
                    <a16:creationId xmlns:a16="http://schemas.microsoft.com/office/drawing/2014/main" id="{4FADC839-B511-4A92-8BCE-BB9D785D8A31}"/>
                  </a:ext>
                </a:extLst>
              </p:cNvPr>
              <p:cNvSpPr txBox="1"/>
              <p:nvPr/>
            </p:nvSpPr>
            <p:spPr>
              <a:xfrm>
                <a:off x="1380364" y="1824085"/>
                <a:ext cx="832492"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0.134</a:t>
                </a:r>
              </a:p>
            </p:txBody>
          </p:sp>
          <p:sp>
            <p:nvSpPr>
              <p:cNvPr id="169" name="TextBox 168">
                <a:extLst>
                  <a:ext uri="{FF2B5EF4-FFF2-40B4-BE49-F238E27FC236}">
                    <a16:creationId xmlns:a16="http://schemas.microsoft.com/office/drawing/2014/main" id="{AEC5A2B8-ACEF-4869-B434-FF6C091397C0}"/>
                  </a:ext>
                </a:extLst>
              </p:cNvPr>
              <p:cNvSpPr txBox="1"/>
              <p:nvPr/>
            </p:nvSpPr>
            <p:spPr>
              <a:xfrm>
                <a:off x="2195108" y="1824085"/>
                <a:ext cx="82679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&lt;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0.120</a:t>
                </a:r>
              </a:p>
            </p:txBody>
          </p:sp>
          <p:cxnSp>
            <p:nvCxnSpPr>
              <p:cNvPr id="170" name="Straight Connector 169">
                <a:extLst>
                  <a:ext uri="{FF2B5EF4-FFF2-40B4-BE49-F238E27FC236}">
                    <a16:creationId xmlns:a16="http://schemas.microsoft.com/office/drawing/2014/main" id="{4E004E8B-2AC1-4C05-A420-997698C0BB39}"/>
                  </a:ext>
                </a:extLst>
              </p:cNvPr>
              <p:cNvCxnSpPr>
                <a:cxnSpLocks/>
              </p:cNvCxnSpPr>
              <p:nvPr/>
            </p:nvCxnSpPr>
            <p:spPr>
              <a:xfrm>
                <a:off x="1380364" y="1815090"/>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4E6C6CB8-51EC-4B1F-9711-878ECF10CEF2}"/>
                  </a:ext>
                </a:extLst>
              </p:cNvPr>
              <p:cNvCxnSpPr>
                <a:cxnSpLocks/>
              </p:cNvCxnSpPr>
              <p:nvPr/>
            </p:nvCxnSpPr>
            <p:spPr>
              <a:xfrm>
                <a:off x="2195462"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CF801805-6F96-4C62-BF5B-829BA8C1B0C8}"/>
                  </a:ext>
                </a:extLst>
              </p:cNvPr>
              <p:cNvCxnSpPr>
                <a:cxnSpLocks/>
              </p:cNvCxnSpPr>
              <p:nvPr/>
            </p:nvCxnSpPr>
            <p:spPr>
              <a:xfrm>
                <a:off x="3035814"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aphicFrame>
          <p:nvGraphicFramePr>
            <p:cNvPr id="159" name="Chart 158">
              <a:extLst>
                <a:ext uri="{FF2B5EF4-FFF2-40B4-BE49-F238E27FC236}">
                  <a16:creationId xmlns:a16="http://schemas.microsoft.com/office/drawing/2014/main" id="{E3CD7964-7AF2-4958-81B2-E7152AB46A3E}"/>
                </a:ext>
              </a:extLst>
            </p:cNvPr>
            <p:cNvGraphicFramePr/>
            <p:nvPr/>
          </p:nvGraphicFramePr>
          <p:xfrm>
            <a:off x="268717" y="1871146"/>
            <a:ext cx="3622553" cy="1536083"/>
          </p:xfrm>
          <a:graphic>
            <a:graphicData uri="http://schemas.openxmlformats.org/drawingml/2006/chart">
              <c:chart xmlns:c="http://schemas.openxmlformats.org/drawingml/2006/chart" xmlns:r="http://schemas.openxmlformats.org/officeDocument/2006/relationships" r:id="rId8"/>
            </a:graphicData>
          </a:graphic>
        </p:graphicFrame>
        <p:sp>
          <p:nvSpPr>
            <p:cNvPr id="160" name="Down Arrow 159"/>
            <p:cNvSpPr/>
            <p:nvPr/>
          </p:nvSpPr>
          <p:spPr>
            <a:xfrm>
              <a:off x="3742482" y="3038295"/>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61" name="TextBox 160">
              <a:extLst>
                <a:ext uri="{FF2B5EF4-FFF2-40B4-BE49-F238E27FC236}">
                  <a16:creationId xmlns:a16="http://schemas.microsoft.com/office/drawing/2014/main" id="{A24E745D-3280-4AE7-B0F5-2335B2A775E0}"/>
                </a:ext>
              </a:extLst>
            </p:cNvPr>
            <p:cNvSpPr txBox="1"/>
            <p:nvPr/>
          </p:nvSpPr>
          <p:spPr>
            <a:xfrm>
              <a:off x="205097" y="1435458"/>
              <a:ext cx="1268171" cy="369332"/>
            </a:xfrm>
            <a:prstGeom prst="rect">
              <a:avLst/>
            </a:prstGeom>
            <a:noFill/>
          </p:spPr>
          <p:txBody>
            <a:bodyPr wrap="square" lIns="0" r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D81C9">
                      <a:lumMod val="50000"/>
                    </a:srgbClr>
                  </a:solidFill>
                  <a:effectLst/>
                  <a:uLnTx/>
                  <a:uFillTx/>
                  <a:latin typeface="Franklin Gothic Book"/>
                  <a:ea typeface="+mn-ea"/>
                  <a:cs typeface="+mn-cs"/>
                </a:rPr>
                <a:t># falls per 1000 patient visits</a:t>
              </a:r>
            </a:p>
          </p:txBody>
        </p:sp>
        <p:sp>
          <p:nvSpPr>
            <p:cNvPr id="162" name="TextBox 161">
              <a:extLst>
                <a:ext uri="{FF2B5EF4-FFF2-40B4-BE49-F238E27FC236}">
                  <a16:creationId xmlns:a16="http://schemas.microsoft.com/office/drawing/2014/main" id="{A24E745D-3280-4AE7-B0F5-2335B2A775E0}"/>
                </a:ext>
              </a:extLst>
            </p:cNvPr>
            <p:cNvSpPr txBox="1"/>
            <p:nvPr/>
          </p:nvSpPr>
          <p:spPr>
            <a:xfrm>
              <a:off x="342466" y="1761823"/>
              <a:ext cx="2289426"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5-year trend &amp; 24-month trend</a:t>
              </a:r>
            </a:p>
          </p:txBody>
        </p:sp>
        <p:sp>
          <p:nvSpPr>
            <p:cNvPr id="163" name="Rounded Rectangle 162" hidden="1"/>
            <p:cNvSpPr/>
            <p:nvPr/>
          </p:nvSpPr>
          <p:spPr>
            <a:xfrm>
              <a:off x="3139744" y="1795254"/>
              <a:ext cx="688005" cy="39295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a:ea typeface="+mn-ea"/>
                  <a:cs typeface="+mn-cs"/>
                </a:rPr>
                <a:t>through Mar’21</a:t>
              </a:r>
            </a:p>
          </p:txBody>
        </p:sp>
      </p:grpSp>
      <p:grpSp>
        <p:nvGrpSpPr>
          <p:cNvPr id="173" name="Group 172"/>
          <p:cNvGrpSpPr/>
          <p:nvPr/>
        </p:nvGrpSpPr>
        <p:grpSpPr>
          <a:xfrm>
            <a:off x="4175070" y="3647514"/>
            <a:ext cx="3840480" cy="2560320"/>
            <a:chOff x="169997" y="947160"/>
            <a:chExt cx="3840480" cy="2560320"/>
          </a:xfrm>
        </p:grpSpPr>
        <p:sp>
          <p:nvSpPr>
            <p:cNvPr id="174" name="Rectangle 173">
              <a:extLst>
                <a:ext uri="{FF2B5EF4-FFF2-40B4-BE49-F238E27FC236}">
                  <a16:creationId xmlns:a16="http://schemas.microsoft.com/office/drawing/2014/main" id="{F29039EE-7FDA-4D4C-A134-0F5D03927D73}"/>
                </a:ext>
              </a:extLst>
            </p:cNvPr>
            <p:cNvSpPr/>
            <p:nvPr/>
          </p:nvSpPr>
          <p:spPr>
            <a:xfrm>
              <a:off x="169997" y="947160"/>
              <a:ext cx="3840480" cy="2560320"/>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75" name="TextBox 174">
              <a:extLst>
                <a:ext uri="{FF2B5EF4-FFF2-40B4-BE49-F238E27FC236}">
                  <a16:creationId xmlns:a16="http://schemas.microsoft.com/office/drawing/2014/main" id="{B0C08493-8375-44A1-A859-249571C5A834}"/>
                </a:ext>
              </a:extLst>
            </p:cNvPr>
            <p:cNvSpPr txBox="1"/>
            <p:nvPr/>
          </p:nvSpPr>
          <p:spPr>
            <a:xfrm>
              <a:off x="207810" y="1023546"/>
              <a:ext cx="1193971" cy="49113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50" normalizeH="0" baseline="0" noProof="0" dirty="0">
                  <a:ln>
                    <a:noFill/>
                  </a:ln>
                  <a:solidFill>
                    <a:srgbClr val="003359"/>
                  </a:solidFill>
                  <a:effectLst/>
                  <a:uLnTx/>
                  <a:uFillTx/>
                  <a:latin typeface="Franklin Gothic Book"/>
                  <a:ea typeface="+mn-ea"/>
                  <a:cs typeface="+mn-cs"/>
                </a:rPr>
                <a:t>Ambulatory </a:t>
              </a:r>
              <a:r>
                <a:rPr kumimoji="0" lang="en-US" sz="1500" b="1" i="0" u="none" strike="noStrike" kern="1200" cap="none" spc="-40" normalizeH="0" baseline="0" noProof="0" dirty="0">
                  <a:ln>
                    <a:noFill/>
                  </a:ln>
                  <a:solidFill>
                    <a:srgbClr val="003359"/>
                  </a:solidFill>
                  <a:effectLst/>
                  <a:uLnTx/>
                  <a:uFillTx/>
                  <a:latin typeface="Franklin Gothic Book"/>
                  <a:ea typeface="+mn-ea"/>
                  <a:cs typeface="+mn-cs"/>
                </a:rPr>
                <a:t>Injury Fall Rate</a:t>
              </a:r>
            </a:p>
          </p:txBody>
        </p:sp>
        <p:grpSp>
          <p:nvGrpSpPr>
            <p:cNvPr id="176" name="Group 175"/>
            <p:cNvGrpSpPr/>
            <p:nvPr/>
          </p:nvGrpSpPr>
          <p:grpSpPr>
            <a:xfrm>
              <a:off x="1394275" y="1009961"/>
              <a:ext cx="2518928" cy="766877"/>
              <a:chOff x="1372503" y="1401850"/>
              <a:chExt cx="2518928" cy="766877"/>
            </a:xfrm>
          </p:grpSpPr>
          <p:sp>
            <p:nvSpPr>
              <p:cNvPr id="182" name="TextBox 181">
                <a:extLst>
                  <a:ext uri="{FF2B5EF4-FFF2-40B4-BE49-F238E27FC236}">
                    <a16:creationId xmlns:a16="http://schemas.microsoft.com/office/drawing/2014/main" id="{10C58169-D2D7-4336-8CD8-5882C6D86D48}"/>
                  </a:ext>
                </a:extLst>
              </p:cNvPr>
              <p:cNvSpPr txBox="1"/>
              <p:nvPr/>
            </p:nvSpPr>
            <p:spPr>
              <a:xfrm>
                <a:off x="1372503" y="1401850"/>
                <a:ext cx="822605" cy="404245"/>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183" name="TextBox 182">
                <a:extLst>
                  <a:ext uri="{FF2B5EF4-FFF2-40B4-BE49-F238E27FC236}">
                    <a16:creationId xmlns:a16="http://schemas.microsoft.com/office/drawing/2014/main" id="{36770685-231E-4356-B159-353F087C730C}"/>
                  </a:ext>
                </a:extLst>
              </p:cNvPr>
              <p:cNvSpPr txBox="1"/>
              <p:nvPr/>
            </p:nvSpPr>
            <p:spPr>
              <a:xfrm>
                <a:off x="2198403" y="1403719"/>
                <a:ext cx="833763"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184" name="TextBox 183">
                <a:extLst>
                  <a:ext uri="{FF2B5EF4-FFF2-40B4-BE49-F238E27FC236}">
                    <a16:creationId xmlns:a16="http://schemas.microsoft.com/office/drawing/2014/main" id="{1447A4A1-108E-456F-8322-849A946E9454}"/>
                  </a:ext>
                </a:extLst>
              </p:cNvPr>
              <p:cNvSpPr txBox="1"/>
              <p:nvPr/>
            </p:nvSpPr>
            <p:spPr>
              <a:xfrm>
                <a:off x="3032519" y="1403719"/>
                <a:ext cx="858912"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185" name="TextBox 184">
                <a:extLst>
                  <a:ext uri="{FF2B5EF4-FFF2-40B4-BE49-F238E27FC236}">
                    <a16:creationId xmlns:a16="http://schemas.microsoft.com/office/drawing/2014/main" id="{FC542D7D-9B84-4A01-91D3-89B211CC317E}"/>
                  </a:ext>
                </a:extLst>
              </p:cNvPr>
              <p:cNvSpPr txBox="1"/>
              <p:nvPr/>
            </p:nvSpPr>
            <p:spPr>
              <a:xfrm>
                <a:off x="3028628" y="1824085"/>
                <a:ext cx="83014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0.047</a:t>
                </a:r>
              </a:p>
            </p:txBody>
          </p:sp>
          <p:sp>
            <p:nvSpPr>
              <p:cNvPr id="186" name="TextBox 185">
                <a:extLst>
                  <a:ext uri="{FF2B5EF4-FFF2-40B4-BE49-F238E27FC236}">
                    <a16:creationId xmlns:a16="http://schemas.microsoft.com/office/drawing/2014/main" id="{4FADC839-B511-4A92-8BCE-BB9D785D8A31}"/>
                  </a:ext>
                </a:extLst>
              </p:cNvPr>
              <p:cNvSpPr txBox="1"/>
              <p:nvPr/>
            </p:nvSpPr>
            <p:spPr>
              <a:xfrm>
                <a:off x="1380364" y="1824085"/>
                <a:ext cx="832492"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0.046</a:t>
                </a:r>
              </a:p>
            </p:txBody>
          </p:sp>
          <p:sp>
            <p:nvSpPr>
              <p:cNvPr id="187" name="TextBox 186">
                <a:extLst>
                  <a:ext uri="{FF2B5EF4-FFF2-40B4-BE49-F238E27FC236}">
                    <a16:creationId xmlns:a16="http://schemas.microsoft.com/office/drawing/2014/main" id="{AEC5A2B8-ACEF-4869-B434-FF6C091397C0}"/>
                  </a:ext>
                </a:extLst>
              </p:cNvPr>
              <p:cNvSpPr txBox="1"/>
              <p:nvPr/>
            </p:nvSpPr>
            <p:spPr>
              <a:xfrm>
                <a:off x="2195108" y="1824085"/>
                <a:ext cx="82679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&lt;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0.026</a:t>
                </a:r>
              </a:p>
            </p:txBody>
          </p:sp>
          <p:cxnSp>
            <p:nvCxnSpPr>
              <p:cNvPr id="188" name="Straight Connector 187">
                <a:extLst>
                  <a:ext uri="{FF2B5EF4-FFF2-40B4-BE49-F238E27FC236}">
                    <a16:creationId xmlns:a16="http://schemas.microsoft.com/office/drawing/2014/main" id="{4E004E8B-2AC1-4C05-A420-997698C0BB39}"/>
                  </a:ext>
                </a:extLst>
              </p:cNvPr>
              <p:cNvCxnSpPr>
                <a:cxnSpLocks/>
              </p:cNvCxnSpPr>
              <p:nvPr/>
            </p:nvCxnSpPr>
            <p:spPr>
              <a:xfrm>
                <a:off x="1380364" y="1815090"/>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4E6C6CB8-51EC-4B1F-9711-878ECF10CEF2}"/>
                  </a:ext>
                </a:extLst>
              </p:cNvPr>
              <p:cNvCxnSpPr>
                <a:cxnSpLocks/>
              </p:cNvCxnSpPr>
              <p:nvPr/>
            </p:nvCxnSpPr>
            <p:spPr>
              <a:xfrm>
                <a:off x="2195462"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CF801805-6F96-4C62-BF5B-829BA8C1B0C8}"/>
                  </a:ext>
                </a:extLst>
              </p:cNvPr>
              <p:cNvCxnSpPr>
                <a:cxnSpLocks/>
              </p:cNvCxnSpPr>
              <p:nvPr/>
            </p:nvCxnSpPr>
            <p:spPr>
              <a:xfrm>
                <a:off x="3035814"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aphicFrame>
          <p:nvGraphicFramePr>
            <p:cNvPr id="177" name="Chart 176">
              <a:extLst>
                <a:ext uri="{FF2B5EF4-FFF2-40B4-BE49-F238E27FC236}">
                  <a16:creationId xmlns:a16="http://schemas.microsoft.com/office/drawing/2014/main" id="{E3CD7964-7AF2-4958-81B2-E7152AB46A3E}"/>
                </a:ext>
              </a:extLst>
            </p:cNvPr>
            <p:cNvGraphicFramePr/>
            <p:nvPr/>
          </p:nvGraphicFramePr>
          <p:xfrm>
            <a:off x="268717" y="1871146"/>
            <a:ext cx="3622553" cy="1536083"/>
          </p:xfrm>
          <a:graphic>
            <a:graphicData uri="http://schemas.openxmlformats.org/drawingml/2006/chart">
              <c:chart xmlns:c="http://schemas.openxmlformats.org/drawingml/2006/chart" xmlns:r="http://schemas.openxmlformats.org/officeDocument/2006/relationships" r:id="rId9"/>
            </a:graphicData>
          </a:graphic>
        </p:graphicFrame>
        <p:sp>
          <p:nvSpPr>
            <p:cNvPr id="178" name="Down Arrow 177"/>
            <p:cNvSpPr/>
            <p:nvPr/>
          </p:nvSpPr>
          <p:spPr>
            <a:xfrm>
              <a:off x="3742482" y="3038295"/>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79" name="TextBox 178">
              <a:extLst>
                <a:ext uri="{FF2B5EF4-FFF2-40B4-BE49-F238E27FC236}">
                  <a16:creationId xmlns:a16="http://schemas.microsoft.com/office/drawing/2014/main" id="{A24E745D-3280-4AE7-B0F5-2335B2A775E0}"/>
                </a:ext>
              </a:extLst>
            </p:cNvPr>
            <p:cNvSpPr txBox="1"/>
            <p:nvPr/>
          </p:nvSpPr>
          <p:spPr>
            <a:xfrm>
              <a:off x="205097" y="1435458"/>
              <a:ext cx="1268171" cy="369332"/>
            </a:xfrm>
            <a:prstGeom prst="rect">
              <a:avLst/>
            </a:prstGeom>
            <a:noFill/>
          </p:spPr>
          <p:txBody>
            <a:bodyPr wrap="square" lIns="0" r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D81C9">
                      <a:lumMod val="50000"/>
                    </a:srgbClr>
                  </a:solidFill>
                  <a:effectLst/>
                  <a:uLnTx/>
                  <a:uFillTx/>
                  <a:latin typeface="Franklin Gothic Book"/>
                  <a:ea typeface="+mn-ea"/>
                  <a:cs typeface="+mn-cs"/>
                </a:rPr>
                <a:t># falls with injury per 1000 patient visits</a:t>
              </a:r>
            </a:p>
          </p:txBody>
        </p:sp>
        <p:sp>
          <p:nvSpPr>
            <p:cNvPr id="180" name="TextBox 179">
              <a:extLst>
                <a:ext uri="{FF2B5EF4-FFF2-40B4-BE49-F238E27FC236}">
                  <a16:creationId xmlns:a16="http://schemas.microsoft.com/office/drawing/2014/main" id="{A24E745D-3280-4AE7-B0F5-2335B2A775E0}"/>
                </a:ext>
              </a:extLst>
            </p:cNvPr>
            <p:cNvSpPr txBox="1"/>
            <p:nvPr/>
          </p:nvSpPr>
          <p:spPr>
            <a:xfrm>
              <a:off x="342466" y="1761823"/>
              <a:ext cx="2289426"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5-year trend &amp; 24-month trend</a:t>
              </a:r>
            </a:p>
          </p:txBody>
        </p:sp>
        <p:sp>
          <p:nvSpPr>
            <p:cNvPr id="181" name="Rounded Rectangle 180" hidden="1"/>
            <p:cNvSpPr/>
            <p:nvPr/>
          </p:nvSpPr>
          <p:spPr>
            <a:xfrm>
              <a:off x="3139744" y="1795254"/>
              <a:ext cx="688005" cy="39295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a:ea typeface="+mn-ea"/>
                  <a:cs typeface="+mn-cs"/>
                </a:rPr>
                <a:t>through Mar’21</a:t>
              </a:r>
            </a:p>
          </p:txBody>
        </p:sp>
      </p:grpSp>
      <p:sp>
        <p:nvSpPr>
          <p:cNvPr id="192" name="Rectangle 191">
            <a:extLst>
              <a:ext uri="{FF2B5EF4-FFF2-40B4-BE49-F238E27FC236}">
                <a16:creationId xmlns:a16="http://schemas.microsoft.com/office/drawing/2014/main" id="{F29039EE-7FDA-4D4C-A134-0F5D03927D73}"/>
              </a:ext>
            </a:extLst>
          </p:cNvPr>
          <p:cNvSpPr/>
          <p:nvPr/>
        </p:nvSpPr>
        <p:spPr>
          <a:xfrm>
            <a:off x="8187151" y="939109"/>
            <a:ext cx="3840480" cy="2560320"/>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93" name="TextBox 192">
            <a:extLst>
              <a:ext uri="{FF2B5EF4-FFF2-40B4-BE49-F238E27FC236}">
                <a16:creationId xmlns:a16="http://schemas.microsoft.com/office/drawing/2014/main" id="{B0C08493-8375-44A1-A859-249571C5A834}"/>
              </a:ext>
            </a:extLst>
          </p:cNvPr>
          <p:cNvSpPr txBox="1"/>
          <p:nvPr/>
        </p:nvSpPr>
        <p:spPr>
          <a:xfrm>
            <a:off x="8224965" y="1015495"/>
            <a:ext cx="1193972" cy="49113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9"/>
                </a:solidFill>
                <a:effectLst/>
                <a:uLnTx/>
                <a:uFillTx/>
                <a:latin typeface="Franklin Gothic Book"/>
                <a:ea typeface="+mn-ea"/>
                <a:cs typeface="+mn-cs"/>
              </a:rPr>
              <a:t>Stg 2+ HAPI</a:t>
            </a:r>
            <a:r>
              <a:rPr kumimoji="0" lang="en-US" sz="1500" b="1" i="0" u="none" strike="noStrike" kern="1200" cap="none" spc="0" normalizeH="0" baseline="0" noProof="0" dirty="0">
                <a:ln>
                  <a:noFill/>
                </a:ln>
                <a:solidFill>
                  <a:srgbClr val="003359"/>
                </a:solidFill>
                <a:effectLst/>
                <a:uLnTx/>
                <a:uFillTx/>
                <a:latin typeface="Franklin Gothic Book"/>
                <a:ea typeface="+mn-ea"/>
                <a:cs typeface="+mn-cs"/>
              </a:rPr>
              <a:t> </a:t>
            </a:r>
            <a:r>
              <a:rPr kumimoji="0" lang="en-US" sz="1600" b="1" i="0" u="none" strike="noStrike" kern="1200" cap="none" spc="0" normalizeH="0" baseline="0" noProof="0" dirty="0">
                <a:ln>
                  <a:noFill/>
                </a:ln>
                <a:solidFill>
                  <a:srgbClr val="003359"/>
                </a:solidFill>
                <a:effectLst/>
                <a:uLnTx/>
                <a:uFillTx/>
                <a:latin typeface="Franklin Gothic Book"/>
                <a:ea typeface="+mn-ea"/>
                <a:cs typeface="+mn-cs"/>
              </a:rPr>
              <a:t>Prevalence</a:t>
            </a:r>
          </a:p>
        </p:txBody>
      </p:sp>
      <p:grpSp>
        <p:nvGrpSpPr>
          <p:cNvPr id="194" name="Group 193"/>
          <p:cNvGrpSpPr/>
          <p:nvPr/>
        </p:nvGrpSpPr>
        <p:grpSpPr>
          <a:xfrm>
            <a:off x="9411429" y="1001910"/>
            <a:ext cx="2518928" cy="766877"/>
            <a:chOff x="1372503" y="1401850"/>
            <a:chExt cx="2518928" cy="766877"/>
          </a:xfrm>
        </p:grpSpPr>
        <p:sp>
          <p:nvSpPr>
            <p:cNvPr id="200" name="TextBox 199">
              <a:extLst>
                <a:ext uri="{FF2B5EF4-FFF2-40B4-BE49-F238E27FC236}">
                  <a16:creationId xmlns:a16="http://schemas.microsoft.com/office/drawing/2014/main" id="{10C58169-D2D7-4336-8CD8-5882C6D86D48}"/>
                </a:ext>
              </a:extLst>
            </p:cNvPr>
            <p:cNvSpPr txBox="1"/>
            <p:nvPr/>
          </p:nvSpPr>
          <p:spPr>
            <a:xfrm>
              <a:off x="1372503" y="1401850"/>
              <a:ext cx="822605" cy="404245"/>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201" name="TextBox 200">
              <a:extLst>
                <a:ext uri="{FF2B5EF4-FFF2-40B4-BE49-F238E27FC236}">
                  <a16:creationId xmlns:a16="http://schemas.microsoft.com/office/drawing/2014/main" id="{36770685-231E-4356-B159-353F087C730C}"/>
                </a:ext>
              </a:extLst>
            </p:cNvPr>
            <p:cNvSpPr txBox="1"/>
            <p:nvPr/>
          </p:nvSpPr>
          <p:spPr>
            <a:xfrm>
              <a:off x="2198403" y="1403719"/>
              <a:ext cx="833763"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202" name="TextBox 201">
              <a:extLst>
                <a:ext uri="{FF2B5EF4-FFF2-40B4-BE49-F238E27FC236}">
                  <a16:creationId xmlns:a16="http://schemas.microsoft.com/office/drawing/2014/main" id="{1447A4A1-108E-456F-8322-849A946E9454}"/>
                </a:ext>
              </a:extLst>
            </p:cNvPr>
            <p:cNvSpPr txBox="1"/>
            <p:nvPr/>
          </p:nvSpPr>
          <p:spPr>
            <a:xfrm>
              <a:off x="3032519" y="1403719"/>
              <a:ext cx="858912"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203" name="TextBox 202">
              <a:extLst>
                <a:ext uri="{FF2B5EF4-FFF2-40B4-BE49-F238E27FC236}">
                  <a16:creationId xmlns:a16="http://schemas.microsoft.com/office/drawing/2014/main" id="{FC542D7D-9B84-4A01-91D3-89B211CC317E}"/>
                </a:ext>
              </a:extLst>
            </p:cNvPr>
            <p:cNvSpPr txBox="1"/>
            <p:nvPr/>
          </p:nvSpPr>
          <p:spPr>
            <a:xfrm>
              <a:off x="3028628" y="1824085"/>
              <a:ext cx="83014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3.71</a:t>
              </a:r>
            </a:p>
          </p:txBody>
        </p:sp>
        <p:sp>
          <p:nvSpPr>
            <p:cNvPr id="204" name="TextBox 203">
              <a:extLst>
                <a:ext uri="{FF2B5EF4-FFF2-40B4-BE49-F238E27FC236}">
                  <a16:creationId xmlns:a16="http://schemas.microsoft.com/office/drawing/2014/main" id="{4FADC839-B511-4A92-8BCE-BB9D785D8A31}"/>
                </a:ext>
              </a:extLst>
            </p:cNvPr>
            <p:cNvSpPr txBox="1"/>
            <p:nvPr/>
          </p:nvSpPr>
          <p:spPr>
            <a:xfrm>
              <a:off x="1380364" y="1824085"/>
              <a:ext cx="832492"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2.33</a:t>
              </a:r>
            </a:p>
          </p:txBody>
        </p:sp>
        <p:sp>
          <p:nvSpPr>
            <p:cNvPr id="205" name="TextBox 204">
              <a:extLst>
                <a:ext uri="{FF2B5EF4-FFF2-40B4-BE49-F238E27FC236}">
                  <a16:creationId xmlns:a16="http://schemas.microsoft.com/office/drawing/2014/main" id="{AEC5A2B8-ACEF-4869-B434-FF6C091397C0}"/>
                </a:ext>
              </a:extLst>
            </p:cNvPr>
            <p:cNvSpPr txBox="1"/>
            <p:nvPr/>
          </p:nvSpPr>
          <p:spPr>
            <a:xfrm>
              <a:off x="2195108" y="1824085"/>
              <a:ext cx="82679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&lt;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1.00</a:t>
              </a:r>
            </a:p>
          </p:txBody>
        </p:sp>
        <p:cxnSp>
          <p:nvCxnSpPr>
            <p:cNvPr id="206" name="Straight Connector 205">
              <a:extLst>
                <a:ext uri="{FF2B5EF4-FFF2-40B4-BE49-F238E27FC236}">
                  <a16:creationId xmlns:a16="http://schemas.microsoft.com/office/drawing/2014/main" id="{4E004E8B-2AC1-4C05-A420-997698C0BB39}"/>
                </a:ext>
              </a:extLst>
            </p:cNvPr>
            <p:cNvCxnSpPr>
              <a:cxnSpLocks/>
            </p:cNvCxnSpPr>
            <p:nvPr/>
          </p:nvCxnSpPr>
          <p:spPr>
            <a:xfrm>
              <a:off x="1380364" y="1815090"/>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4E6C6CB8-51EC-4B1F-9711-878ECF10CEF2}"/>
                </a:ext>
              </a:extLst>
            </p:cNvPr>
            <p:cNvCxnSpPr>
              <a:cxnSpLocks/>
            </p:cNvCxnSpPr>
            <p:nvPr/>
          </p:nvCxnSpPr>
          <p:spPr>
            <a:xfrm>
              <a:off x="2195462"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CF801805-6F96-4C62-BF5B-829BA8C1B0C8}"/>
                </a:ext>
              </a:extLst>
            </p:cNvPr>
            <p:cNvCxnSpPr>
              <a:cxnSpLocks/>
            </p:cNvCxnSpPr>
            <p:nvPr/>
          </p:nvCxnSpPr>
          <p:spPr>
            <a:xfrm>
              <a:off x="3035814"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aphicFrame>
        <p:nvGraphicFramePr>
          <p:cNvPr id="195" name="Chart 194">
            <a:extLst>
              <a:ext uri="{FF2B5EF4-FFF2-40B4-BE49-F238E27FC236}">
                <a16:creationId xmlns:a16="http://schemas.microsoft.com/office/drawing/2014/main" id="{E3CD7964-7AF2-4958-81B2-E7152AB46A3E}"/>
              </a:ext>
            </a:extLst>
          </p:cNvPr>
          <p:cNvGraphicFramePr/>
          <p:nvPr/>
        </p:nvGraphicFramePr>
        <p:xfrm>
          <a:off x="8285871" y="1863095"/>
          <a:ext cx="3622553" cy="1536083"/>
        </p:xfrm>
        <a:graphic>
          <a:graphicData uri="http://schemas.openxmlformats.org/drawingml/2006/chart">
            <c:chart xmlns:c="http://schemas.openxmlformats.org/drawingml/2006/chart" xmlns:r="http://schemas.openxmlformats.org/officeDocument/2006/relationships" r:id="rId10"/>
          </a:graphicData>
        </a:graphic>
      </p:graphicFrame>
      <p:sp>
        <p:nvSpPr>
          <p:cNvPr id="196" name="Down Arrow 195"/>
          <p:cNvSpPr/>
          <p:nvPr/>
        </p:nvSpPr>
        <p:spPr>
          <a:xfrm>
            <a:off x="11759636" y="3030244"/>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97" name="TextBox 196">
            <a:extLst>
              <a:ext uri="{FF2B5EF4-FFF2-40B4-BE49-F238E27FC236}">
                <a16:creationId xmlns:a16="http://schemas.microsoft.com/office/drawing/2014/main" id="{A24E745D-3280-4AE7-B0F5-2335B2A775E0}"/>
              </a:ext>
            </a:extLst>
          </p:cNvPr>
          <p:cNvSpPr txBox="1"/>
          <p:nvPr/>
        </p:nvSpPr>
        <p:spPr>
          <a:xfrm>
            <a:off x="8222251" y="1427407"/>
            <a:ext cx="1268171" cy="341632"/>
          </a:xfrm>
          <a:prstGeom prst="rect">
            <a:avLst/>
          </a:prstGeom>
          <a:noFill/>
        </p:spPr>
        <p:txBody>
          <a:bodyPr wrap="square" lIns="0" r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D81C9">
                    <a:lumMod val="50000"/>
                  </a:srgbClr>
                </a:solidFill>
                <a:effectLst/>
                <a:uLnTx/>
                <a:uFillTx/>
                <a:latin typeface="Franklin Gothic Book"/>
                <a:ea typeface="+mn-ea"/>
                <a:cs typeface="+mn-cs"/>
              </a:rPr>
              <a:t># patients w/ 2+HAPI per 100 patients assessed</a:t>
            </a:r>
          </a:p>
        </p:txBody>
      </p:sp>
      <p:sp>
        <p:nvSpPr>
          <p:cNvPr id="198" name="TextBox 197">
            <a:extLst>
              <a:ext uri="{FF2B5EF4-FFF2-40B4-BE49-F238E27FC236}">
                <a16:creationId xmlns:a16="http://schemas.microsoft.com/office/drawing/2014/main" id="{A24E745D-3280-4AE7-B0F5-2335B2A775E0}"/>
              </a:ext>
            </a:extLst>
          </p:cNvPr>
          <p:cNvSpPr txBox="1"/>
          <p:nvPr/>
        </p:nvSpPr>
        <p:spPr>
          <a:xfrm>
            <a:off x="8359620" y="1753772"/>
            <a:ext cx="2289426" cy="43088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A5ACAF">
                    <a:lumMod val="75000"/>
                  </a:srgbClr>
                </a:solidFill>
                <a:effectLst/>
                <a:uLnTx/>
                <a:uFillTx/>
                <a:latin typeface="Franklin Gothic Book"/>
                <a:ea typeface="+mn-ea"/>
                <a:cs typeface="+mn-cs"/>
              </a:rPr>
              <a:t>5-year trend &amp; 24-month trend of monthly/quarterly prevalence studies</a:t>
            </a:r>
          </a:p>
        </p:txBody>
      </p:sp>
      <p:sp>
        <p:nvSpPr>
          <p:cNvPr id="199" name="Rounded Rectangle 198"/>
          <p:cNvSpPr/>
          <p:nvPr/>
        </p:nvSpPr>
        <p:spPr>
          <a:xfrm>
            <a:off x="10938257" y="7263215"/>
            <a:ext cx="688005" cy="39295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a:ea typeface="+mn-ea"/>
                <a:cs typeface="+mn-cs"/>
              </a:rPr>
              <a:t>through JUN’21</a:t>
            </a:r>
          </a:p>
        </p:txBody>
      </p:sp>
      <p:sp>
        <p:nvSpPr>
          <p:cNvPr id="106" name="TextBox 105"/>
          <p:cNvSpPr txBox="1"/>
          <p:nvPr/>
        </p:nvSpPr>
        <p:spPr>
          <a:xfrm>
            <a:off x="10504859" y="6412166"/>
            <a:ext cx="155480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88287"/>
                </a:solidFill>
                <a:effectLst/>
                <a:uLnTx/>
                <a:uFillTx/>
                <a:latin typeface="Franklin Gothic Book"/>
                <a:ea typeface="+mn-ea"/>
                <a:cs typeface="+mn-cs"/>
              </a:rPr>
              <a:t>SEP 2021</a:t>
            </a:r>
          </a:p>
        </p:txBody>
      </p:sp>
    </p:spTree>
    <p:extLst>
      <p:ext uri="{BB962C8B-B14F-4D97-AF65-F5344CB8AC3E}">
        <p14:creationId xmlns:p14="http://schemas.microsoft.com/office/powerpoint/2010/main" val="1076267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53992" y="947160"/>
            <a:ext cx="3840480" cy="2560320"/>
            <a:chOff x="8144619" y="939109"/>
            <a:chExt cx="3840480" cy="2560320"/>
          </a:xfrm>
        </p:grpSpPr>
        <p:sp>
          <p:nvSpPr>
            <p:cNvPr id="192" name="Rectangle 191">
              <a:extLst>
                <a:ext uri="{FF2B5EF4-FFF2-40B4-BE49-F238E27FC236}">
                  <a16:creationId xmlns:a16="http://schemas.microsoft.com/office/drawing/2014/main" id="{F29039EE-7FDA-4D4C-A134-0F5D03927D73}"/>
                </a:ext>
              </a:extLst>
            </p:cNvPr>
            <p:cNvSpPr/>
            <p:nvPr/>
          </p:nvSpPr>
          <p:spPr>
            <a:xfrm>
              <a:off x="8144619" y="939109"/>
              <a:ext cx="3840480" cy="2560320"/>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93" name="TextBox 192">
              <a:extLst>
                <a:ext uri="{FF2B5EF4-FFF2-40B4-BE49-F238E27FC236}">
                  <a16:creationId xmlns:a16="http://schemas.microsoft.com/office/drawing/2014/main" id="{B0C08493-8375-44A1-A859-249571C5A834}"/>
                </a:ext>
              </a:extLst>
            </p:cNvPr>
            <p:cNvSpPr txBox="1"/>
            <p:nvPr/>
          </p:nvSpPr>
          <p:spPr>
            <a:xfrm>
              <a:off x="8182433" y="1052070"/>
              <a:ext cx="1193972" cy="75213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9"/>
                  </a:solidFill>
                  <a:effectLst/>
                  <a:uLnTx/>
                  <a:uFillTx/>
                  <a:latin typeface="Franklin Gothic Book"/>
                  <a:ea typeface="+mn-ea"/>
                  <a:cs typeface="+mn-cs"/>
                </a:rPr>
                <a:t>Medicare</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9"/>
                  </a:solidFill>
                  <a:effectLst/>
                  <a:uLnTx/>
                  <a:uFillTx/>
                  <a:latin typeface="Franklin Gothic Book"/>
                  <a:ea typeface="+mn-ea"/>
                  <a:cs typeface="+mn-cs"/>
                </a:rPr>
                <a:t>30-day Readmission Rate</a:t>
              </a:r>
            </a:p>
          </p:txBody>
        </p:sp>
        <p:grpSp>
          <p:nvGrpSpPr>
            <p:cNvPr id="194" name="Group 193"/>
            <p:cNvGrpSpPr/>
            <p:nvPr/>
          </p:nvGrpSpPr>
          <p:grpSpPr>
            <a:xfrm>
              <a:off x="9368897" y="1001910"/>
              <a:ext cx="2518928" cy="766877"/>
              <a:chOff x="1372503" y="1401850"/>
              <a:chExt cx="2518928" cy="766877"/>
            </a:xfrm>
          </p:grpSpPr>
          <p:sp>
            <p:nvSpPr>
              <p:cNvPr id="200" name="TextBox 199">
                <a:extLst>
                  <a:ext uri="{FF2B5EF4-FFF2-40B4-BE49-F238E27FC236}">
                    <a16:creationId xmlns:a16="http://schemas.microsoft.com/office/drawing/2014/main" id="{10C58169-D2D7-4336-8CD8-5882C6D86D48}"/>
                  </a:ext>
                </a:extLst>
              </p:cNvPr>
              <p:cNvSpPr txBox="1"/>
              <p:nvPr/>
            </p:nvSpPr>
            <p:spPr>
              <a:xfrm>
                <a:off x="1372503" y="1401850"/>
                <a:ext cx="822605" cy="404245"/>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201" name="TextBox 200">
                <a:extLst>
                  <a:ext uri="{FF2B5EF4-FFF2-40B4-BE49-F238E27FC236}">
                    <a16:creationId xmlns:a16="http://schemas.microsoft.com/office/drawing/2014/main" id="{36770685-231E-4356-B159-353F087C730C}"/>
                  </a:ext>
                </a:extLst>
              </p:cNvPr>
              <p:cNvSpPr txBox="1"/>
              <p:nvPr/>
            </p:nvSpPr>
            <p:spPr>
              <a:xfrm>
                <a:off x="2198403" y="1403719"/>
                <a:ext cx="833763"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202" name="TextBox 201">
                <a:extLst>
                  <a:ext uri="{FF2B5EF4-FFF2-40B4-BE49-F238E27FC236}">
                    <a16:creationId xmlns:a16="http://schemas.microsoft.com/office/drawing/2014/main" id="{1447A4A1-108E-456F-8322-849A946E9454}"/>
                  </a:ext>
                </a:extLst>
              </p:cNvPr>
              <p:cNvSpPr txBox="1"/>
              <p:nvPr/>
            </p:nvSpPr>
            <p:spPr>
              <a:xfrm>
                <a:off x="3032519" y="1403719"/>
                <a:ext cx="858912"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203" name="TextBox 202">
                <a:extLst>
                  <a:ext uri="{FF2B5EF4-FFF2-40B4-BE49-F238E27FC236}">
                    <a16:creationId xmlns:a16="http://schemas.microsoft.com/office/drawing/2014/main" id="{FC542D7D-9B84-4A01-91D3-89B211CC317E}"/>
                  </a:ext>
                </a:extLst>
              </p:cNvPr>
              <p:cNvSpPr txBox="1"/>
              <p:nvPr/>
            </p:nvSpPr>
            <p:spPr>
              <a:xfrm>
                <a:off x="3028628" y="1824085"/>
                <a:ext cx="83014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14.5%</a:t>
                </a:r>
              </a:p>
            </p:txBody>
          </p:sp>
          <p:sp>
            <p:nvSpPr>
              <p:cNvPr id="204" name="TextBox 203">
                <a:extLst>
                  <a:ext uri="{FF2B5EF4-FFF2-40B4-BE49-F238E27FC236}">
                    <a16:creationId xmlns:a16="http://schemas.microsoft.com/office/drawing/2014/main" id="{4FADC839-B511-4A92-8BCE-BB9D785D8A31}"/>
                  </a:ext>
                </a:extLst>
              </p:cNvPr>
              <p:cNvSpPr txBox="1"/>
              <p:nvPr/>
            </p:nvSpPr>
            <p:spPr>
              <a:xfrm>
                <a:off x="1380364" y="1824085"/>
                <a:ext cx="832492"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14.6%</a:t>
                </a:r>
              </a:p>
            </p:txBody>
          </p:sp>
          <p:sp>
            <p:nvSpPr>
              <p:cNvPr id="205" name="TextBox 204">
                <a:extLst>
                  <a:ext uri="{FF2B5EF4-FFF2-40B4-BE49-F238E27FC236}">
                    <a16:creationId xmlns:a16="http://schemas.microsoft.com/office/drawing/2014/main" id="{AEC5A2B8-ACEF-4869-B434-FF6C091397C0}"/>
                  </a:ext>
                </a:extLst>
              </p:cNvPr>
              <p:cNvSpPr txBox="1"/>
              <p:nvPr/>
            </p:nvSpPr>
            <p:spPr>
              <a:xfrm>
                <a:off x="2195108" y="1824085"/>
                <a:ext cx="82679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&lt;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12.6%</a:t>
                </a:r>
              </a:p>
            </p:txBody>
          </p:sp>
          <p:cxnSp>
            <p:nvCxnSpPr>
              <p:cNvPr id="206" name="Straight Connector 205">
                <a:extLst>
                  <a:ext uri="{FF2B5EF4-FFF2-40B4-BE49-F238E27FC236}">
                    <a16:creationId xmlns:a16="http://schemas.microsoft.com/office/drawing/2014/main" id="{4E004E8B-2AC1-4C05-A420-997698C0BB39}"/>
                  </a:ext>
                </a:extLst>
              </p:cNvPr>
              <p:cNvCxnSpPr>
                <a:cxnSpLocks/>
              </p:cNvCxnSpPr>
              <p:nvPr/>
            </p:nvCxnSpPr>
            <p:spPr>
              <a:xfrm>
                <a:off x="1380364" y="1815090"/>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4E6C6CB8-51EC-4B1F-9711-878ECF10CEF2}"/>
                  </a:ext>
                </a:extLst>
              </p:cNvPr>
              <p:cNvCxnSpPr>
                <a:cxnSpLocks/>
              </p:cNvCxnSpPr>
              <p:nvPr/>
            </p:nvCxnSpPr>
            <p:spPr>
              <a:xfrm>
                <a:off x="2195462"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CF801805-6F96-4C62-BF5B-829BA8C1B0C8}"/>
                  </a:ext>
                </a:extLst>
              </p:cNvPr>
              <p:cNvCxnSpPr>
                <a:cxnSpLocks/>
              </p:cNvCxnSpPr>
              <p:nvPr/>
            </p:nvCxnSpPr>
            <p:spPr>
              <a:xfrm>
                <a:off x="3035814"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aphicFrame>
          <p:nvGraphicFramePr>
            <p:cNvPr id="195" name="Chart 194">
              <a:extLst>
                <a:ext uri="{FF2B5EF4-FFF2-40B4-BE49-F238E27FC236}">
                  <a16:creationId xmlns:a16="http://schemas.microsoft.com/office/drawing/2014/main" id="{E3CD7964-7AF2-4958-81B2-E7152AB46A3E}"/>
                </a:ext>
              </a:extLst>
            </p:cNvPr>
            <p:cNvGraphicFramePr/>
            <p:nvPr/>
          </p:nvGraphicFramePr>
          <p:xfrm>
            <a:off x="8243339" y="1863095"/>
            <a:ext cx="3622553" cy="1536083"/>
          </p:xfrm>
          <a:graphic>
            <a:graphicData uri="http://schemas.openxmlformats.org/drawingml/2006/chart">
              <c:chart xmlns:c="http://schemas.openxmlformats.org/drawingml/2006/chart" xmlns:r="http://schemas.openxmlformats.org/officeDocument/2006/relationships" r:id="rId3"/>
            </a:graphicData>
          </a:graphic>
        </p:graphicFrame>
        <p:sp>
          <p:nvSpPr>
            <p:cNvPr id="196" name="Down Arrow 195"/>
            <p:cNvSpPr/>
            <p:nvPr/>
          </p:nvSpPr>
          <p:spPr>
            <a:xfrm>
              <a:off x="11717104" y="3030244"/>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98" name="TextBox 197">
              <a:extLst>
                <a:ext uri="{FF2B5EF4-FFF2-40B4-BE49-F238E27FC236}">
                  <a16:creationId xmlns:a16="http://schemas.microsoft.com/office/drawing/2014/main" id="{A24E745D-3280-4AE7-B0F5-2335B2A775E0}"/>
                </a:ext>
              </a:extLst>
            </p:cNvPr>
            <p:cNvSpPr txBox="1"/>
            <p:nvPr/>
          </p:nvSpPr>
          <p:spPr>
            <a:xfrm>
              <a:off x="8317088" y="1778156"/>
              <a:ext cx="2289426" cy="261610"/>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A5ACAF">
                      <a:lumMod val="75000"/>
                    </a:srgbClr>
                  </a:solidFill>
                  <a:effectLst/>
                  <a:uLnTx/>
                  <a:uFillTx/>
                  <a:latin typeface="Franklin Gothic Book"/>
                  <a:ea typeface="+mn-ea"/>
                  <a:cs typeface="+mn-cs"/>
                </a:rPr>
                <a:t>5-year trend &amp; 24-month trend</a:t>
              </a:r>
            </a:p>
          </p:txBody>
        </p:sp>
        <p:sp>
          <p:nvSpPr>
            <p:cNvPr id="199" name="Rounded Rectangle 198"/>
            <p:cNvSpPr/>
            <p:nvPr/>
          </p:nvSpPr>
          <p:spPr>
            <a:xfrm>
              <a:off x="11114366" y="1787203"/>
              <a:ext cx="688005" cy="39295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a:ea typeface="+mn-ea"/>
                  <a:cs typeface="+mn-cs"/>
                </a:rPr>
                <a:t>through AUG’21</a:t>
              </a:r>
            </a:p>
          </p:txBody>
        </p:sp>
      </p:grpSp>
      <p:grpSp>
        <p:nvGrpSpPr>
          <p:cNvPr id="29" name="Group 28"/>
          <p:cNvGrpSpPr/>
          <p:nvPr/>
        </p:nvGrpSpPr>
        <p:grpSpPr>
          <a:xfrm>
            <a:off x="4134380" y="890397"/>
            <a:ext cx="3927693" cy="5317437"/>
            <a:chOff x="147151" y="890397"/>
            <a:chExt cx="3927693" cy="5317437"/>
          </a:xfrm>
        </p:grpSpPr>
        <p:sp>
          <p:nvSpPr>
            <p:cNvPr id="106" name="TextBox 105">
              <a:extLst>
                <a:ext uri="{FF2B5EF4-FFF2-40B4-BE49-F238E27FC236}">
                  <a16:creationId xmlns:a16="http://schemas.microsoft.com/office/drawing/2014/main" id="{E329DCCB-F315-4F94-B08C-7021C2343F1E}"/>
                </a:ext>
              </a:extLst>
            </p:cNvPr>
            <p:cNvSpPr txBox="1"/>
            <p:nvPr/>
          </p:nvSpPr>
          <p:spPr>
            <a:xfrm>
              <a:off x="147151" y="890397"/>
              <a:ext cx="3927693" cy="376160"/>
            </a:xfrm>
            <a:prstGeom prst="rect">
              <a:avLst/>
            </a:prstGeom>
            <a:solidFill>
              <a:schemeClr val="bg2"/>
            </a:solidFill>
          </p:spPr>
          <p:txBody>
            <a:bodyPr wrap="square"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30" normalizeH="0" baseline="0" noProof="0" dirty="0">
                  <a:ln>
                    <a:noFill/>
                  </a:ln>
                  <a:solidFill>
                    <a:prstClr val="white"/>
                  </a:solidFill>
                  <a:effectLst/>
                  <a:uLnTx/>
                  <a:uFillTx/>
                  <a:latin typeface="Franklin Gothic Book"/>
                  <a:ea typeface="+mn-ea"/>
                  <a:cs typeface="+mn-cs"/>
                </a:rPr>
                <a:t>Positive Patient Identification</a:t>
              </a:r>
            </a:p>
          </p:txBody>
        </p:sp>
        <p:grpSp>
          <p:nvGrpSpPr>
            <p:cNvPr id="21" name="Group 20"/>
            <p:cNvGrpSpPr/>
            <p:nvPr/>
          </p:nvGrpSpPr>
          <p:grpSpPr>
            <a:xfrm>
              <a:off x="190757" y="1339056"/>
              <a:ext cx="3840480" cy="2377440"/>
              <a:chOff x="148225" y="1339056"/>
              <a:chExt cx="3840480" cy="2377440"/>
            </a:xfrm>
          </p:grpSpPr>
          <p:sp>
            <p:nvSpPr>
              <p:cNvPr id="108" name="Rectangle 107">
                <a:extLst>
                  <a:ext uri="{FF2B5EF4-FFF2-40B4-BE49-F238E27FC236}">
                    <a16:creationId xmlns:a16="http://schemas.microsoft.com/office/drawing/2014/main" id="{F29039EE-7FDA-4D4C-A134-0F5D03927D73}"/>
                  </a:ext>
                </a:extLst>
              </p:cNvPr>
              <p:cNvSpPr/>
              <p:nvPr/>
            </p:nvSpPr>
            <p:spPr>
              <a:xfrm>
                <a:off x="148225" y="1339056"/>
                <a:ext cx="3840480" cy="2377440"/>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9" name="TextBox 108">
                <a:extLst>
                  <a:ext uri="{FF2B5EF4-FFF2-40B4-BE49-F238E27FC236}">
                    <a16:creationId xmlns:a16="http://schemas.microsoft.com/office/drawing/2014/main" id="{B0C08493-8375-44A1-A859-249571C5A834}"/>
                  </a:ext>
                </a:extLst>
              </p:cNvPr>
              <p:cNvSpPr txBox="1"/>
              <p:nvPr/>
            </p:nvSpPr>
            <p:spPr>
              <a:xfrm>
                <a:off x="213878" y="1405055"/>
                <a:ext cx="1237263" cy="49113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59"/>
                    </a:solidFill>
                    <a:effectLst/>
                    <a:uLnTx/>
                    <a:uFillTx/>
                    <a:latin typeface="Franklin Gothic Book"/>
                    <a:ea typeface="+mn-ea"/>
                    <a:cs typeface="+mn-cs"/>
                  </a:rPr>
                  <a:t>Medications Scanned</a:t>
                </a:r>
              </a:p>
            </p:txBody>
          </p:sp>
          <p:sp>
            <p:nvSpPr>
              <p:cNvPr id="116" name="TextBox 115">
                <a:extLst>
                  <a:ext uri="{FF2B5EF4-FFF2-40B4-BE49-F238E27FC236}">
                    <a16:creationId xmlns:a16="http://schemas.microsoft.com/office/drawing/2014/main" id="{10C58169-D2D7-4336-8CD8-5882C6D86D48}"/>
                  </a:ext>
                </a:extLst>
              </p:cNvPr>
              <p:cNvSpPr txBox="1"/>
              <p:nvPr/>
            </p:nvSpPr>
            <p:spPr>
              <a:xfrm>
                <a:off x="1451141" y="1390964"/>
                <a:ext cx="778329" cy="404245"/>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117" name="TextBox 116">
                <a:extLst>
                  <a:ext uri="{FF2B5EF4-FFF2-40B4-BE49-F238E27FC236}">
                    <a16:creationId xmlns:a16="http://schemas.microsoft.com/office/drawing/2014/main" id="{36770685-231E-4356-B159-353F087C730C}"/>
                  </a:ext>
                </a:extLst>
              </p:cNvPr>
              <p:cNvSpPr txBox="1"/>
              <p:nvPr/>
            </p:nvSpPr>
            <p:spPr>
              <a:xfrm>
                <a:off x="2201116" y="1392833"/>
                <a:ext cx="831050"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118" name="TextBox 117">
                <a:extLst>
                  <a:ext uri="{FF2B5EF4-FFF2-40B4-BE49-F238E27FC236}">
                    <a16:creationId xmlns:a16="http://schemas.microsoft.com/office/drawing/2014/main" id="{1447A4A1-108E-456F-8322-849A946E9454}"/>
                  </a:ext>
                </a:extLst>
              </p:cNvPr>
              <p:cNvSpPr txBox="1"/>
              <p:nvPr/>
            </p:nvSpPr>
            <p:spPr>
              <a:xfrm>
                <a:off x="3038526" y="1392833"/>
                <a:ext cx="830972"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119" name="TextBox 118">
                <a:extLst>
                  <a:ext uri="{FF2B5EF4-FFF2-40B4-BE49-F238E27FC236}">
                    <a16:creationId xmlns:a16="http://schemas.microsoft.com/office/drawing/2014/main" id="{FC542D7D-9B84-4A01-91D3-89B211CC317E}"/>
                  </a:ext>
                </a:extLst>
              </p:cNvPr>
              <p:cNvSpPr txBox="1"/>
              <p:nvPr/>
            </p:nvSpPr>
            <p:spPr>
              <a:xfrm>
                <a:off x="3038526" y="1813199"/>
                <a:ext cx="822959"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96.1%</a:t>
                </a:r>
              </a:p>
            </p:txBody>
          </p:sp>
          <p:sp>
            <p:nvSpPr>
              <p:cNvPr id="120" name="TextBox 119">
                <a:extLst>
                  <a:ext uri="{FF2B5EF4-FFF2-40B4-BE49-F238E27FC236}">
                    <a16:creationId xmlns:a16="http://schemas.microsoft.com/office/drawing/2014/main" id="{4FADC839-B511-4A92-8BCE-BB9D785D8A31}"/>
                  </a:ext>
                </a:extLst>
              </p:cNvPr>
              <p:cNvSpPr txBox="1"/>
              <p:nvPr/>
            </p:nvSpPr>
            <p:spPr>
              <a:xfrm>
                <a:off x="1446343" y="1813198"/>
                <a:ext cx="787684"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95.8%</a:t>
                </a:r>
              </a:p>
            </p:txBody>
          </p:sp>
          <p:sp>
            <p:nvSpPr>
              <p:cNvPr id="121" name="TextBox 120">
                <a:extLst>
                  <a:ext uri="{FF2B5EF4-FFF2-40B4-BE49-F238E27FC236}">
                    <a16:creationId xmlns:a16="http://schemas.microsoft.com/office/drawing/2014/main" id="{AEC5A2B8-ACEF-4869-B434-FF6C091397C0}"/>
                  </a:ext>
                </a:extLst>
              </p:cNvPr>
              <p:cNvSpPr txBox="1"/>
              <p:nvPr/>
            </p:nvSpPr>
            <p:spPr>
              <a:xfrm>
                <a:off x="2234027" y="1813199"/>
                <a:ext cx="804500"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97.0%</a:t>
                </a:r>
              </a:p>
            </p:txBody>
          </p:sp>
          <p:cxnSp>
            <p:nvCxnSpPr>
              <p:cNvPr id="191" name="Straight Connector 190">
                <a:extLst>
                  <a:ext uri="{FF2B5EF4-FFF2-40B4-BE49-F238E27FC236}">
                    <a16:creationId xmlns:a16="http://schemas.microsoft.com/office/drawing/2014/main" id="{4E004E8B-2AC1-4C05-A420-997698C0BB39}"/>
                  </a:ext>
                </a:extLst>
              </p:cNvPr>
              <p:cNvCxnSpPr>
                <a:cxnSpLocks/>
              </p:cNvCxnSpPr>
              <p:nvPr/>
            </p:nvCxnSpPr>
            <p:spPr>
              <a:xfrm>
                <a:off x="1468120" y="1804204"/>
                <a:ext cx="2412425"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4E6C6CB8-51EC-4B1F-9711-878ECF10CEF2}"/>
                  </a:ext>
                </a:extLst>
              </p:cNvPr>
              <p:cNvCxnSpPr>
                <a:cxnSpLocks/>
              </p:cNvCxnSpPr>
              <p:nvPr/>
            </p:nvCxnSpPr>
            <p:spPr>
              <a:xfrm>
                <a:off x="2227361" y="1426321"/>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CF801805-6F96-4C62-BF5B-829BA8C1B0C8}"/>
                  </a:ext>
                </a:extLst>
              </p:cNvPr>
              <p:cNvCxnSpPr>
                <a:cxnSpLocks/>
              </p:cNvCxnSpPr>
              <p:nvPr/>
            </p:nvCxnSpPr>
            <p:spPr>
              <a:xfrm>
                <a:off x="3046447" y="1426321"/>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111" name="Chart 110">
                <a:extLst>
                  <a:ext uri="{FF2B5EF4-FFF2-40B4-BE49-F238E27FC236}">
                    <a16:creationId xmlns:a16="http://schemas.microsoft.com/office/drawing/2014/main" id="{E3CD7964-7AF2-4958-81B2-E7152AB46A3E}"/>
                  </a:ext>
                </a:extLst>
              </p:cNvPr>
              <p:cNvGraphicFramePr/>
              <p:nvPr/>
            </p:nvGraphicFramePr>
            <p:xfrm>
              <a:off x="246945" y="2273921"/>
              <a:ext cx="3622553" cy="1344911"/>
            </p:xfrm>
            <a:graphic>
              <a:graphicData uri="http://schemas.openxmlformats.org/drawingml/2006/chart">
                <c:chart xmlns:c="http://schemas.openxmlformats.org/drawingml/2006/chart" xmlns:r="http://schemas.openxmlformats.org/officeDocument/2006/relationships" r:id="rId4"/>
              </a:graphicData>
            </a:graphic>
          </p:graphicFrame>
          <p:sp>
            <p:nvSpPr>
              <p:cNvPr id="114" name="TextBox 113">
                <a:extLst>
                  <a:ext uri="{FF2B5EF4-FFF2-40B4-BE49-F238E27FC236}">
                    <a16:creationId xmlns:a16="http://schemas.microsoft.com/office/drawing/2014/main" id="{A24E745D-3280-4AE7-B0F5-2335B2A775E0}"/>
                  </a:ext>
                </a:extLst>
              </p:cNvPr>
              <p:cNvSpPr txBox="1"/>
              <p:nvPr/>
            </p:nvSpPr>
            <p:spPr>
              <a:xfrm>
                <a:off x="325858" y="2216636"/>
                <a:ext cx="2289426"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5-year trend &amp; 24-month trend</a:t>
                </a:r>
              </a:p>
            </p:txBody>
          </p:sp>
          <p:sp>
            <p:nvSpPr>
              <p:cNvPr id="115" name="Rounded Rectangle 114" hidden="1"/>
              <p:cNvSpPr/>
              <p:nvPr/>
            </p:nvSpPr>
            <p:spPr>
              <a:xfrm>
                <a:off x="3054368" y="2153927"/>
                <a:ext cx="688005" cy="39295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a:ea typeface="+mn-ea"/>
                    <a:cs typeface="+mn-cs"/>
                  </a:rPr>
                  <a:t>through Mar’21</a:t>
                </a:r>
              </a:p>
            </p:txBody>
          </p:sp>
          <p:pic>
            <p:nvPicPr>
              <p:cNvPr id="15" name="Picture 14"/>
              <p:cNvPicPr>
                <a:picLocks/>
              </p:cNvPicPr>
              <p:nvPr/>
            </p:nvPicPr>
            <p:blipFill>
              <a:blip r:embed="rId5"/>
              <a:stretch>
                <a:fillRect/>
              </a:stretch>
            </p:blipFill>
            <p:spPr>
              <a:xfrm>
                <a:off x="446496" y="1847046"/>
                <a:ext cx="407825" cy="407825"/>
              </a:xfrm>
              <a:prstGeom prst="rect">
                <a:avLst/>
              </a:prstGeom>
            </p:spPr>
          </p:pic>
          <p:pic>
            <p:nvPicPr>
              <p:cNvPr id="18" name="Picture 17"/>
              <p:cNvPicPr>
                <a:picLocks/>
              </p:cNvPicPr>
              <p:nvPr/>
            </p:nvPicPr>
            <p:blipFill>
              <a:blip r:embed="rId6"/>
              <a:stretch>
                <a:fillRect/>
              </a:stretch>
            </p:blipFill>
            <p:spPr>
              <a:xfrm>
                <a:off x="864470" y="1936961"/>
                <a:ext cx="263672" cy="263672"/>
              </a:xfrm>
              <a:prstGeom prst="rect">
                <a:avLst/>
              </a:prstGeom>
            </p:spPr>
          </p:pic>
          <p:sp>
            <p:nvSpPr>
              <p:cNvPr id="112" name="Down Arrow 111"/>
              <p:cNvSpPr/>
              <p:nvPr/>
            </p:nvSpPr>
            <p:spPr>
              <a:xfrm flipV="1">
                <a:off x="3755417" y="2351715"/>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230" name="Rectangle 229">
              <a:extLst>
                <a:ext uri="{FF2B5EF4-FFF2-40B4-BE49-F238E27FC236}">
                  <a16:creationId xmlns:a16="http://schemas.microsoft.com/office/drawing/2014/main" id="{F29039EE-7FDA-4D4C-A134-0F5D03927D73}"/>
                </a:ext>
              </a:extLst>
            </p:cNvPr>
            <p:cNvSpPr/>
            <p:nvPr/>
          </p:nvSpPr>
          <p:spPr>
            <a:xfrm>
              <a:off x="194394" y="3830394"/>
              <a:ext cx="3840480" cy="2377440"/>
            </a:xfrm>
            <a:prstGeom prst="rect">
              <a:avLst/>
            </a:prstGeom>
            <a:solidFill>
              <a:srgbClr val="DBDEDF"/>
            </a:solidFill>
            <a:ln w="635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31" name="TextBox 230">
              <a:extLst>
                <a:ext uri="{FF2B5EF4-FFF2-40B4-BE49-F238E27FC236}">
                  <a16:creationId xmlns:a16="http://schemas.microsoft.com/office/drawing/2014/main" id="{B0C08493-8375-44A1-A859-249571C5A834}"/>
                </a:ext>
              </a:extLst>
            </p:cNvPr>
            <p:cNvSpPr txBox="1"/>
            <p:nvPr/>
          </p:nvSpPr>
          <p:spPr>
            <a:xfrm>
              <a:off x="260047" y="3896393"/>
              <a:ext cx="1237263" cy="49113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59"/>
                  </a:solidFill>
                  <a:effectLst/>
                  <a:uLnTx/>
                  <a:uFillTx/>
                  <a:latin typeface="Franklin Gothic Book"/>
                  <a:ea typeface="+mn-ea"/>
                  <a:cs typeface="+mn-cs"/>
                </a:rPr>
                <a:t>Patients Scanned</a:t>
              </a:r>
            </a:p>
          </p:txBody>
        </p:sp>
        <p:sp>
          <p:nvSpPr>
            <p:cNvPr id="232" name="TextBox 231">
              <a:extLst>
                <a:ext uri="{FF2B5EF4-FFF2-40B4-BE49-F238E27FC236}">
                  <a16:creationId xmlns:a16="http://schemas.microsoft.com/office/drawing/2014/main" id="{10C58169-D2D7-4336-8CD8-5882C6D86D48}"/>
                </a:ext>
              </a:extLst>
            </p:cNvPr>
            <p:cNvSpPr txBox="1"/>
            <p:nvPr/>
          </p:nvSpPr>
          <p:spPr>
            <a:xfrm>
              <a:off x="1497310" y="3882302"/>
              <a:ext cx="778329" cy="404245"/>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233" name="TextBox 232">
              <a:extLst>
                <a:ext uri="{FF2B5EF4-FFF2-40B4-BE49-F238E27FC236}">
                  <a16:creationId xmlns:a16="http://schemas.microsoft.com/office/drawing/2014/main" id="{36770685-231E-4356-B159-353F087C730C}"/>
                </a:ext>
              </a:extLst>
            </p:cNvPr>
            <p:cNvSpPr txBox="1"/>
            <p:nvPr/>
          </p:nvSpPr>
          <p:spPr>
            <a:xfrm>
              <a:off x="2247285" y="3884171"/>
              <a:ext cx="831050"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234" name="TextBox 233">
              <a:extLst>
                <a:ext uri="{FF2B5EF4-FFF2-40B4-BE49-F238E27FC236}">
                  <a16:creationId xmlns:a16="http://schemas.microsoft.com/office/drawing/2014/main" id="{1447A4A1-108E-456F-8322-849A946E9454}"/>
                </a:ext>
              </a:extLst>
            </p:cNvPr>
            <p:cNvSpPr txBox="1"/>
            <p:nvPr/>
          </p:nvSpPr>
          <p:spPr>
            <a:xfrm>
              <a:off x="3084695" y="3884171"/>
              <a:ext cx="830972"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235" name="TextBox 234">
              <a:extLst>
                <a:ext uri="{FF2B5EF4-FFF2-40B4-BE49-F238E27FC236}">
                  <a16:creationId xmlns:a16="http://schemas.microsoft.com/office/drawing/2014/main" id="{FC542D7D-9B84-4A01-91D3-89B211CC317E}"/>
                </a:ext>
              </a:extLst>
            </p:cNvPr>
            <p:cNvSpPr txBox="1"/>
            <p:nvPr/>
          </p:nvSpPr>
          <p:spPr>
            <a:xfrm>
              <a:off x="3084695" y="4304537"/>
              <a:ext cx="822959"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FFCC00"/>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96.8%</a:t>
              </a:r>
            </a:p>
          </p:txBody>
        </p:sp>
        <p:sp>
          <p:nvSpPr>
            <p:cNvPr id="236" name="TextBox 235">
              <a:extLst>
                <a:ext uri="{FF2B5EF4-FFF2-40B4-BE49-F238E27FC236}">
                  <a16:creationId xmlns:a16="http://schemas.microsoft.com/office/drawing/2014/main" id="{4FADC839-B511-4A92-8BCE-BB9D785D8A31}"/>
                </a:ext>
              </a:extLst>
            </p:cNvPr>
            <p:cNvSpPr txBox="1"/>
            <p:nvPr/>
          </p:nvSpPr>
          <p:spPr>
            <a:xfrm>
              <a:off x="1492512" y="4304536"/>
              <a:ext cx="787684"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96.7%</a:t>
              </a:r>
            </a:p>
          </p:txBody>
        </p:sp>
        <p:sp>
          <p:nvSpPr>
            <p:cNvPr id="237" name="TextBox 236">
              <a:extLst>
                <a:ext uri="{FF2B5EF4-FFF2-40B4-BE49-F238E27FC236}">
                  <a16:creationId xmlns:a16="http://schemas.microsoft.com/office/drawing/2014/main" id="{AEC5A2B8-ACEF-4869-B434-FF6C091397C0}"/>
                </a:ext>
              </a:extLst>
            </p:cNvPr>
            <p:cNvSpPr txBox="1"/>
            <p:nvPr/>
          </p:nvSpPr>
          <p:spPr>
            <a:xfrm>
              <a:off x="2280196" y="4304537"/>
              <a:ext cx="804500"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97.0%</a:t>
              </a:r>
            </a:p>
          </p:txBody>
        </p:sp>
        <p:cxnSp>
          <p:nvCxnSpPr>
            <p:cNvPr id="238" name="Straight Connector 237">
              <a:extLst>
                <a:ext uri="{FF2B5EF4-FFF2-40B4-BE49-F238E27FC236}">
                  <a16:creationId xmlns:a16="http://schemas.microsoft.com/office/drawing/2014/main" id="{4E004E8B-2AC1-4C05-A420-997698C0BB39}"/>
                </a:ext>
              </a:extLst>
            </p:cNvPr>
            <p:cNvCxnSpPr>
              <a:cxnSpLocks/>
            </p:cNvCxnSpPr>
            <p:nvPr/>
          </p:nvCxnSpPr>
          <p:spPr>
            <a:xfrm>
              <a:off x="1514289" y="4295542"/>
              <a:ext cx="2412425"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4E6C6CB8-51EC-4B1F-9711-878ECF10CEF2}"/>
                </a:ext>
              </a:extLst>
            </p:cNvPr>
            <p:cNvCxnSpPr>
              <a:cxnSpLocks/>
            </p:cNvCxnSpPr>
            <p:nvPr/>
          </p:nvCxnSpPr>
          <p:spPr>
            <a:xfrm>
              <a:off x="2273530" y="3917659"/>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CF801805-6F96-4C62-BF5B-829BA8C1B0C8}"/>
                </a:ext>
              </a:extLst>
            </p:cNvPr>
            <p:cNvCxnSpPr>
              <a:cxnSpLocks/>
            </p:cNvCxnSpPr>
            <p:nvPr/>
          </p:nvCxnSpPr>
          <p:spPr>
            <a:xfrm>
              <a:off x="3092616" y="3917659"/>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241" name="Chart 240">
              <a:extLst>
                <a:ext uri="{FF2B5EF4-FFF2-40B4-BE49-F238E27FC236}">
                  <a16:creationId xmlns:a16="http://schemas.microsoft.com/office/drawing/2014/main" id="{E3CD7964-7AF2-4958-81B2-E7152AB46A3E}"/>
                </a:ext>
              </a:extLst>
            </p:cNvPr>
            <p:cNvGraphicFramePr/>
            <p:nvPr/>
          </p:nvGraphicFramePr>
          <p:xfrm>
            <a:off x="293114" y="4765259"/>
            <a:ext cx="3622553" cy="1344911"/>
          </p:xfrm>
          <a:graphic>
            <a:graphicData uri="http://schemas.openxmlformats.org/drawingml/2006/chart">
              <c:chart xmlns:c="http://schemas.openxmlformats.org/drawingml/2006/chart" xmlns:r="http://schemas.openxmlformats.org/officeDocument/2006/relationships" r:id="rId7"/>
            </a:graphicData>
          </a:graphic>
        </p:graphicFrame>
        <p:sp>
          <p:nvSpPr>
            <p:cNvPr id="242" name="TextBox 241">
              <a:extLst>
                <a:ext uri="{FF2B5EF4-FFF2-40B4-BE49-F238E27FC236}">
                  <a16:creationId xmlns:a16="http://schemas.microsoft.com/office/drawing/2014/main" id="{A24E745D-3280-4AE7-B0F5-2335B2A775E0}"/>
                </a:ext>
              </a:extLst>
            </p:cNvPr>
            <p:cNvSpPr txBox="1"/>
            <p:nvPr/>
          </p:nvSpPr>
          <p:spPr>
            <a:xfrm>
              <a:off x="372027" y="4707974"/>
              <a:ext cx="2289426"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5-year trend &amp; 24-month trend</a:t>
              </a:r>
            </a:p>
          </p:txBody>
        </p:sp>
        <p:sp>
          <p:nvSpPr>
            <p:cNvPr id="243" name="Rounded Rectangle 242" hidden="1"/>
            <p:cNvSpPr/>
            <p:nvPr/>
          </p:nvSpPr>
          <p:spPr>
            <a:xfrm>
              <a:off x="3100537" y="4645265"/>
              <a:ext cx="688005" cy="39295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a:ea typeface="+mn-ea"/>
                  <a:cs typeface="+mn-cs"/>
                </a:rPr>
                <a:t>through Mar’21</a:t>
              </a:r>
            </a:p>
          </p:txBody>
        </p:sp>
        <p:pic>
          <p:nvPicPr>
            <p:cNvPr id="244" name="Picture 243"/>
            <p:cNvPicPr>
              <a:picLocks/>
            </p:cNvPicPr>
            <p:nvPr/>
          </p:nvPicPr>
          <p:blipFill>
            <a:blip r:embed="rId5"/>
            <a:stretch>
              <a:fillRect/>
            </a:stretch>
          </p:blipFill>
          <p:spPr>
            <a:xfrm>
              <a:off x="431938" y="4338384"/>
              <a:ext cx="407825" cy="407825"/>
            </a:xfrm>
            <a:prstGeom prst="rect">
              <a:avLst/>
            </a:prstGeom>
          </p:spPr>
        </p:pic>
        <p:sp>
          <p:nvSpPr>
            <p:cNvPr id="246" name="Down Arrow 245"/>
            <p:cNvSpPr/>
            <p:nvPr/>
          </p:nvSpPr>
          <p:spPr>
            <a:xfrm flipV="1">
              <a:off x="3801586" y="4843053"/>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9" name="Picture 18"/>
            <p:cNvPicPr>
              <a:picLocks/>
            </p:cNvPicPr>
            <p:nvPr/>
          </p:nvPicPr>
          <p:blipFill>
            <a:blip r:embed="rId8"/>
            <a:stretch>
              <a:fillRect/>
            </a:stretch>
          </p:blipFill>
          <p:spPr>
            <a:xfrm rot="16200000">
              <a:off x="830497" y="4328321"/>
              <a:ext cx="486357" cy="486357"/>
            </a:xfrm>
            <a:prstGeom prst="rect">
              <a:avLst/>
            </a:prstGeom>
          </p:spPr>
        </p:pic>
      </p:grpSp>
      <p:grpSp>
        <p:nvGrpSpPr>
          <p:cNvPr id="173" name="Group 172"/>
          <p:cNvGrpSpPr/>
          <p:nvPr/>
        </p:nvGrpSpPr>
        <p:grpSpPr>
          <a:xfrm>
            <a:off x="198476" y="3647514"/>
            <a:ext cx="3840480" cy="2560320"/>
            <a:chOff x="169997" y="947160"/>
            <a:chExt cx="3840480" cy="2560320"/>
          </a:xfrm>
        </p:grpSpPr>
        <p:sp>
          <p:nvSpPr>
            <p:cNvPr id="174" name="Rectangle 173">
              <a:extLst>
                <a:ext uri="{FF2B5EF4-FFF2-40B4-BE49-F238E27FC236}">
                  <a16:creationId xmlns:a16="http://schemas.microsoft.com/office/drawing/2014/main" id="{F29039EE-7FDA-4D4C-A134-0F5D03927D73}"/>
                </a:ext>
              </a:extLst>
            </p:cNvPr>
            <p:cNvSpPr/>
            <p:nvPr/>
          </p:nvSpPr>
          <p:spPr>
            <a:xfrm>
              <a:off x="169997" y="947160"/>
              <a:ext cx="3840480" cy="2560320"/>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75" name="TextBox 174">
              <a:extLst>
                <a:ext uri="{FF2B5EF4-FFF2-40B4-BE49-F238E27FC236}">
                  <a16:creationId xmlns:a16="http://schemas.microsoft.com/office/drawing/2014/main" id="{B0C08493-8375-44A1-A859-249571C5A834}"/>
                </a:ext>
              </a:extLst>
            </p:cNvPr>
            <p:cNvSpPr txBox="1"/>
            <p:nvPr/>
          </p:nvSpPr>
          <p:spPr>
            <a:xfrm>
              <a:off x="218443" y="1023546"/>
              <a:ext cx="1193971" cy="49113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50" normalizeH="0" baseline="0" noProof="0" dirty="0">
                  <a:ln>
                    <a:noFill/>
                  </a:ln>
                  <a:solidFill>
                    <a:srgbClr val="003359"/>
                  </a:solidFill>
                  <a:effectLst/>
                  <a:uLnTx/>
                  <a:uFillTx/>
                  <a:latin typeface="Franklin Gothic Book"/>
                  <a:ea typeface="+mn-ea"/>
                  <a:cs typeface="+mn-cs"/>
                </a:rPr>
                <a:t>Door to Balloon Time</a:t>
              </a:r>
              <a:endParaRPr kumimoji="0" lang="en-US" sz="1500" b="1" i="0" u="none" strike="noStrike" kern="1200" cap="none" spc="-40" normalizeH="0" baseline="0" noProof="0" dirty="0">
                <a:ln>
                  <a:noFill/>
                </a:ln>
                <a:solidFill>
                  <a:srgbClr val="003359"/>
                </a:solidFill>
                <a:effectLst/>
                <a:uLnTx/>
                <a:uFillTx/>
                <a:latin typeface="Franklin Gothic Book"/>
                <a:ea typeface="+mn-ea"/>
                <a:cs typeface="+mn-cs"/>
              </a:endParaRPr>
            </a:p>
          </p:txBody>
        </p:sp>
        <p:graphicFrame>
          <p:nvGraphicFramePr>
            <p:cNvPr id="177" name="Chart 176">
              <a:extLst>
                <a:ext uri="{FF2B5EF4-FFF2-40B4-BE49-F238E27FC236}">
                  <a16:creationId xmlns:a16="http://schemas.microsoft.com/office/drawing/2014/main" id="{E3CD7964-7AF2-4958-81B2-E7152AB46A3E}"/>
                </a:ext>
              </a:extLst>
            </p:cNvPr>
            <p:cNvGraphicFramePr/>
            <p:nvPr/>
          </p:nvGraphicFramePr>
          <p:xfrm>
            <a:off x="268717" y="1871146"/>
            <a:ext cx="3622553" cy="1536083"/>
          </p:xfrm>
          <a:graphic>
            <a:graphicData uri="http://schemas.openxmlformats.org/drawingml/2006/chart">
              <c:chart xmlns:c="http://schemas.openxmlformats.org/drawingml/2006/chart" xmlns:r="http://schemas.openxmlformats.org/officeDocument/2006/relationships" r:id="rId9"/>
            </a:graphicData>
          </a:graphic>
        </p:graphicFrame>
        <p:sp>
          <p:nvSpPr>
            <p:cNvPr id="178" name="Down Arrow 177"/>
            <p:cNvSpPr/>
            <p:nvPr/>
          </p:nvSpPr>
          <p:spPr>
            <a:xfrm>
              <a:off x="3742482" y="3038295"/>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79" name="TextBox 178">
              <a:extLst>
                <a:ext uri="{FF2B5EF4-FFF2-40B4-BE49-F238E27FC236}">
                  <a16:creationId xmlns:a16="http://schemas.microsoft.com/office/drawing/2014/main" id="{A24E745D-3280-4AE7-B0F5-2335B2A775E0}"/>
                </a:ext>
              </a:extLst>
            </p:cNvPr>
            <p:cNvSpPr txBox="1"/>
            <p:nvPr/>
          </p:nvSpPr>
          <p:spPr>
            <a:xfrm>
              <a:off x="215730" y="1435458"/>
              <a:ext cx="1268171" cy="230832"/>
            </a:xfrm>
            <a:prstGeom prst="rect">
              <a:avLst/>
            </a:prstGeom>
            <a:noFill/>
          </p:spPr>
          <p:txBody>
            <a:bodyPr wrap="square" lIns="0" r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D81C9">
                      <a:lumMod val="50000"/>
                    </a:srgbClr>
                  </a:solidFill>
                  <a:effectLst/>
                  <a:uLnTx/>
                  <a:uFillTx/>
                  <a:latin typeface="Franklin Gothic Book"/>
                  <a:ea typeface="+mn-ea"/>
                  <a:cs typeface="+mn-cs"/>
                </a:rPr>
                <a:t>% pts w/ DTB &lt; 90min</a:t>
              </a:r>
            </a:p>
          </p:txBody>
        </p:sp>
        <p:sp>
          <p:nvSpPr>
            <p:cNvPr id="180" name="TextBox 179">
              <a:extLst>
                <a:ext uri="{FF2B5EF4-FFF2-40B4-BE49-F238E27FC236}">
                  <a16:creationId xmlns:a16="http://schemas.microsoft.com/office/drawing/2014/main" id="{A24E745D-3280-4AE7-B0F5-2335B2A775E0}"/>
                </a:ext>
              </a:extLst>
            </p:cNvPr>
            <p:cNvSpPr txBox="1"/>
            <p:nvPr/>
          </p:nvSpPr>
          <p:spPr>
            <a:xfrm>
              <a:off x="342466" y="1676759"/>
              <a:ext cx="2289426"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5-year trend &amp; 24-month trend</a:t>
              </a:r>
            </a:p>
          </p:txBody>
        </p:sp>
        <p:sp>
          <p:nvSpPr>
            <p:cNvPr id="181" name="Rounded Rectangle 180" hidden="1"/>
            <p:cNvSpPr/>
            <p:nvPr/>
          </p:nvSpPr>
          <p:spPr>
            <a:xfrm>
              <a:off x="3107845" y="1752722"/>
              <a:ext cx="688005" cy="39295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a:ea typeface="+mn-ea"/>
                  <a:cs typeface="+mn-cs"/>
                </a:rPr>
                <a:t>through Mar’21</a:t>
              </a:r>
            </a:p>
          </p:txBody>
        </p:sp>
      </p:grpSp>
      <p:grpSp>
        <p:nvGrpSpPr>
          <p:cNvPr id="30" name="Group 29"/>
          <p:cNvGrpSpPr/>
          <p:nvPr/>
        </p:nvGrpSpPr>
        <p:grpSpPr>
          <a:xfrm>
            <a:off x="201980" y="947160"/>
            <a:ext cx="3840480" cy="2560320"/>
            <a:chOff x="201980" y="947160"/>
            <a:chExt cx="3840480" cy="2560320"/>
          </a:xfrm>
        </p:grpSpPr>
        <p:sp>
          <p:nvSpPr>
            <p:cNvPr id="156" name="Rectangle 155">
              <a:extLst>
                <a:ext uri="{FF2B5EF4-FFF2-40B4-BE49-F238E27FC236}">
                  <a16:creationId xmlns:a16="http://schemas.microsoft.com/office/drawing/2014/main" id="{F29039EE-7FDA-4D4C-A134-0F5D03927D73}"/>
                </a:ext>
              </a:extLst>
            </p:cNvPr>
            <p:cNvSpPr/>
            <p:nvPr/>
          </p:nvSpPr>
          <p:spPr>
            <a:xfrm>
              <a:off x="201980" y="947160"/>
              <a:ext cx="3840480" cy="2560320"/>
            </a:xfrm>
            <a:prstGeom prst="rect">
              <a:avLst/>
            </a:prstGeom>
            <a:solidFill>
              <a:srgbClr val="DBDEDF"/>
            </a:solidFill>
            <a:ln w="635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57" name="TextBox 156">
              <a:extLst>
                <a:ext uri="{FF2B5EF4-FFF2-40B4-BE49-F238E27FC236}">
                  <a16:creationId xmlns:a16="http://schemas.microsoft.com/office/drawing/2014/main" id="{B0C08493-8375-44A1-A859-249571C5A834}"/>
                </a:ext>
              </a:extLst>
            </p:cNvPr>
            <p:cNvSpPr txBox="1"/>
            <p:nvPr/>
          </p:nvSpPr>
          <p:spPr>
            <a:xfrm>
              <a:off x="239793" y="1023546"/>
              <a:ext cx="1268398" cy="315510"/>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50" normalizeH="0" baseline="0" noProof="0" dirty="0">
                  <a:ln>
                    <a:noFill/>
                  </a:ln>
                  <a:solidFill>
                    <a:srgbClr val="003359"/>
                  </a:solidFill>
                  <a:effectLst/>
                  <a:uLnTx/>
                  <a:uFillTx/>
                  <a:latin typeface="Franklin Gothic Book"/>
                  <a:ea typeface="+mn-ea"/>
                  <a:cs typeface="+mn-cs"/>
                </a:rPr>
                <a:t>Handwashing</a:t>
              </a:r>
              <a:endParaRPr kumimoji="0" lang="en-US" sz="1600" b="1" i="0" u="none" strike="noStrike" kern="1200" cap="none" spc="0" normalizeH="0" baseline="0" noProof="0" dirty="0">
                <a:ln>
                  <a:noFill/>
                </a:ln>
                <a:solidFill>
                  <a:srgbClr val="003359"/>
                </a:solidFill>
                <a:effectLst/>
                <a:uLnTx/>
                <a:uFillTx/>
                <a:latin typeface="Franklin Gothic Book"/>
                <a:ea typeface="+mn-ea"/>
                <a:cs typeface="+mn-cs"/>
              </a:endParaRPr>
            </a:p>
          </p:txBody>
        </p:sp>
        <p:grpSp>
          <p:nvGrpSpPr>
            <p:cNvPr id="158" name="Group 157"/>
            <p:cNvGrpSpPr/>
            <p:nvPr/>
          </p:nvGrpSpPr>
          <p:grpSpPr>
            <a:xfrm>
              <a:off x="1544646" y="1009961"/>
              <a:ext cx="2400287" cy="766877"/>
              <a:chOff x="1480258" y="1401850"/>
              <a:chExt cx="2400287" cy="766877"/>
            </a:xfrm>
          </p:grpSpPr>
          <p:sp>
            <p:nvSpPr>
              <p:cNvPr id="164" name="TextBox 163">
                <a:extLst>
                  <a:ext uri="{FF2B5EF4-FFF2-40B4-BE49-F238E27FC236}">
                    <a16:creationId xmlns:a16="http://schemas.microsoft.com/office/drawing/2014/main" id="{10C58169-D2D7-4336-8CD8-5882C6D86D48}"/>
                  </a:ext>
                </a:extLst>
              </p:cNvPr>
              <p:cNvSpPr txBox="1"/>
              <p:nvPr/>
            </p:nvSpPr>
            <p:spPr>
              <a:xfrm>
                <a:off x="1490819" y="1401850"/>
                <a:ext cx="750471" cy="404245"/>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165" name="TextBox 164">
                <a:extLst>
                  <a:ext uri="{FF2B5EF4-FFF2-40B4-BE49-F238E27FC236}">
                    <a16:creationId xmlns:a16="http://schemas.microsoft.com/office/drawing/2014/main" id="{36770685-231E-4356-B159-353F087C730C}"/>
                  </a:ext>
                </a:extLst>
              </p:cNvPr>
              <p:cNvSpPr txBox="1"/>
              <p:nvPr/>
            </p:nvSpPr>
            <p:spPr>
              <a:xfrm>
                <a:off x="2237994" y="1403719"/>
                <a:ext cx="794172"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166" name="TextBox 165">
                <a:extLst>
                  <a:ext uri="{FF2B5EF4-FFF2-40B4-BE49-F238E27FC236}">
                    <a16:creationId xmlns:a16="http://schemas.microsoft.com/office/drawing/2014/main" id="{1447A4A1-108E-456F-8322-849A946E9454}"/>
                  </a:ext>
                </a:extLst>
              </p:cNvPr>
              <p:cNvSpPr txBox="1"/>
              <p:nvPr/>
            </p:nvSpPr>
            <p:spPr>
              <a:xfrm>
                <a:off x="3032519" y="1403719"/>
                <a:ext cx="814391"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167" name="TextBox 166">
                <a:extLst>
                  <a:ext uri="{FF2B5EF4-FFF2-40B4-BE49-F238E27FC236}">
                    <a16:creationId xmlns:a16="http://schemas.microsoft.com/office/drawing/2014/main" id="{FC542D7D-9B84-4A01-91D3-89B211CC317E}"/>
                  </a:ext>
                </a:extLst>
              </p:cNvPr>
              <p:cNvSpPr txBox="1"/>
              <p:nvPr/>
            </p:nvSpPr>
            <p:spPr>
              <a:xfrm>
                <a:off x="3028628" y="1824085"/>
                <a:ext cx="819749"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9900"/>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96.3%</a:t>
                </a:r>
              </a:p>
            </p:txBody>
          </p:sp>
          <p:sp>
            <p:nvSpPr>
              <p:cNvPr id="168" name="TextBox 167">
                <a:extLst>
                  <a:ext uri="{FF2B5EF4-FFF2-40B4-BE49-F238E27FC236}">
                    <a16:creationId xmlns:a16="http://schemas.microsoft.com/office/drawing/2014/main" id="{4FADC839-B511-4A92-8BCE-BB9D785D8A31}"/>
                  </a:ext>
                </a:extLst>
              </p:cNvPr>
              <p:cNvSpPr txBox="1"/>
              <p:nvPr/>
            </p:nvSpPr>
            <p:spPr>
              <a:xfrm>
                <a:off x="1480258" y="1824085"/>
                <a:ext cx="757736"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95.0%</a:t>
                </a:r>
              </a:p>
            </p:txBody>
          </p:sp>
          <p:sp>
            <p:nvSpPr>
              <p:cNvPr id="169" name="TextBox 168">
                <a:extLst>
                  <a:ext uri="{FF2B5EF4-FFF2-40B4-BE49-F238E27FC236}">
                    <a16:creationId xmlns:a16="http://schemas.microsoft.com/office/drawing/2014/main" id="{AEC5A2B8-ACEF-4869-B434-FF6C091397C0}"/>
                  </a:ext>
                </a:extLst>
              </p:cNvPr>
              <p:cNvSpPr txBox="1"/>
              <p:nvPr/>
            </p:nvSpPr>
            <p:spPr>
              <a:xfrm>
                <a:off x="2241289" y="1824085"/>
                <a:ext cx="780614"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93.0%</a:t>
                </a:r>
              </a:p>
            </p:txBody>
          </p:sp>
          <p:cxnSp>
            <p:nvCxnSpPr>
              <p:cNvPr id="170" name="Straight Connector 169">
                <a:extLst>
                  <a:ext uri="{FF2B5EF4-FFF2-40B4-BE49-F238E27FC236}">
                    <a16:creationId xmlns:a16="http://schemas.microsoft.com/office/drawing/2014/main" id="{4E004E8B-2AC1-4C05-A420-997698C0BB39}"/>
                  </a:ext>
                </a:extLst>
              </p:cNvPr>
              <p:cNvCxnSpPr>
                <a:cxnSpLocks/>
              </p:cNvCxnSpPr>
              <p:nvPr/>
            </p:nvCxnSpPr>
            <p:spPr>
              <a:xfrm>
                <a:off x="1490819" y="1814891"/>
                <a:ext cx="2389726" cy="2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4E6C6CB8-51EC-4B1F-9711-878ECF10CEF2}"/>
                  </a:ext>
                </a:extLst>
              </p:cNvPr>
              <p:cNvCxnSpPr>
                <a:cxnSpLocks/>
              </p:cNvCxnSpPr>
              <p:nvPr/>
            </p:nvCxnSpPr>
            <p:spPr>
              <a:xfrm>
                <a:off x="2237994"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CF801805-6F96-4C62-BF5B-829BA8C1B0C8}"/>
                  </a:ext>
                </a:extLst>
              </p:cNvPr>
              <p:cNvCxnSpPr>
                <a:cxnSpLocks/>
              </p:cNvCxnSpPr>
              <p:nvPr/>
            </p:nvCxnSpPr>
            <p:spPr>
              <a:xfrm>
                <a:off x="3035814"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aphicFrame>
          <p:nvGraphicFramePr>
            <p:cNvPr id="159" name="Chart 158">
              <a:extLst>
                <a:ext uri="{FF2B5EF4-FFF2-40B4-BE49-F238E27FC236}">
                  <a16:creationId xmlns:a16="http://schemas.microsoft.com/office/drawing/2014/main" id="{E3CD7964-7AF2-4958-81B2-E7152AB46A3E}"/>
                </a:ext>
              </a:extLst>
            </p:cNvPr>
            <p:cNvGraphicFramePr/>
            <p:nvPr/>
          </p:nvGraphicFramePr>
          <p:xfrm>
            <a:off x="300700" y="1936960"/>
            <a:ext cx="3622553" cy="1470269"/>
          </p:xfrm>
          <a:graphic>
            <a:graphicData uri="http://schemas.openxmlformats.org/drawingml/2006/chart">
              <c:chart xmlns:c="http://schemas.openxmlformats.org/drawingml/2006/chart" xmlns:r="http://schemas.openxmlformats.org/officeDocument/2006/relationships" r:id="rId10"/>
            </a:graphicData>
          </a:graphic>
        </p:graphicFrame>
        <p:sp>
          <p:nvSpPr>
            <p:cNvPr id="162" name="TextBox 161">
              <a:extLst>
                <a:ext uri="{FF2B5EF4-FFF2-40B4-BE49-F238E27FC236}">
                  <a16:creationId xmlns:a16="http://schemas.microsoft.com/office/drawing/2014/main" id="{A24E745D-3280-4AE7-B0F5-2335B2A775E0}"/>
                </a:ext>
              </a:extLst>
            </p:cNvPr>
            <p:cNvSpPr txBox="1"/>
            <p:nvPr/>
          </p:nvSpPr>
          <p:spPr>
            <a:xfrm>
              <a:off x="374449" y="1740557"/>
              <a:ext cx="2289426"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5ACAF">
                      <a:lumMod val="75000"/>
                    </a:srgbClr>
                  </a:solidFill>
                  <a:effectLst/>
                  <a:uLnTx/>
                  <a:uFillTx/>
                  <a:latin typeface="Franklin Gothic Book"/>
                  <a:ea typeface="+mn-ea"/>
                  <a:cs typeface="+mn-cs"/>
                </a:rPr>
                <a:t>5-year trend &amp; 24-month trend</a:t>
              </a:r>
            </a:p>
          </p:txBody>
        </p:sp>
        <p:sp>
          <p:nvSpPr>
            <p:cNvPr id="163" name="Rounded Rectangle 162" hidden="1"/>
            <p:cNvSpPr/>
            <p:nvPr/>
          </p:nvSpPr>
          <p:spPr>
            <a:xfrm>
              <a:off x="3111886" y="1795209"/>
              <a:ext cx="688005" cy="39295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a:ea typeface="+mn-ea"/>
                  <a:cs typeface="+mn-cs"/>
                </a:rPr>
                <a:t>through Mar’21</a:t>
              </a:r>
            </a:p>
          </p:txBody>
        </p:sp>
        <p:pic>
          <p:nvPicPr>
            <p:cNvPr id="25" name="Picture 24"/>
            <p:cNvPicPr>
              <a:picLocks/>
            </p:cNvPicPr>
            <p:nvPr/>
          </p:nvPicPr>
          <p:blipFill>
            <a:blip r:embed="rId11"/>
            <a:stretch>
              <a:fillRect/>
            </a:stretch>
          </p:blipFill>
          <p:spPr>
            <a:xfrm>
              <a:off x="578503" y="1234211"/>
              <a:ext cx="578987" cy="578987"/>
            </a:xfrm>
            <a:prstGeom prst="rect">
              <a:avLst/>
            </a:prstGeom>
          </p:spPr>
        </p:pic>
        <p:sp>
          <p:nvSpPr>
            <p:cNvPr id="160" name="Down Arrow 159"/>
            <p:cNvSpPr/>
            <p:nvPr/>
          </p:nvSpPr>
          <p:spPr>
            <a:xfrm flipV="1">
              <a:off x="3804396" y="2128979"/>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pSp>
      <p:grpSp>
        <p:nvGrpSpPr>
          <p:cNvPr id="247" name="Group 246"/>
          <p:cNvGrpSpPr/>
          <p:nvPr/>
        </p:nvGrpSpPr>
        <p:grpSpPr>
          <a:xfrm>
            <a:off x="1516379" y="3712969"/>
            <a:ext cx="2400287" cy="756244"/>
            <a:chOff x="1480258" y="1401850"/>
            <a:chExt cx="2400287" cy="756244"/>
          </a:xfrm>
        </p:grpSpPr>
        <p:sp>
          <p:nvSpPr>
            <p:cNvPr id="248" name="TextBox 247">
              <a:extLst>
                <a:ext uri="{FF2B5EF4-FFF2-40B4-BE49-F238E27FC236}">
                  <a16:creationId xmlns:a16="http://schemas.microsoft.com/office/drawing/2014/main" id="{10C58169-D2D7-4336-8CD8-5882C6D86D48}"/>
                </a:ext>
              </a:extLst>
            </p:cNvPr>
            <p:cNvSpPr txBox="1"/>
            <p:nvPr/>
          </p:nvSpPr>
          <p:spPr>
            <a:xfrm>
              <a:off x="1490819" y="1401850"/>
              <a:ext cx="750471" cy="404245"/>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249" name="TextBox 248">
              <a:extLst>
                <a:ext uri="{FF2B5EF4-FFF2-40B4-BE49-F238E27FC236}">
                  <a16:creationId xmlns:a16="http://schemas.microsoft.com/office/drawing/2014/main" id="{36770685-231E-4356-B159-353F087C730C}"/>
                </a:ext>
              </a:extLst>
            </p:cNvPr>
            <p:cNvSpPr txBox="1"/>
            <p:nvPr/>
          </p:nvSpPr>
          <p:spPr>
            <a:xfrm>
              <a:off x="2237994" y="1403719"/>
              <a:ext cx="794172"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250" name="TextBox 249">
              <a:extLst>
                <a:ext uri="{FF2B5EF4-FFF2-40B4-BE49-F238E27FC236}">
                  <a16:creationId xmlns:a16="http://schemas.microsoft.com/office/drawing/2014/main" id="{1447A4A1-108E-456F-8322-849A946E9454}"/>
                </a:ext>
              </a:extLst>
            </p:cNvPr>
            <p:cNvSpPr txBox="1"/>
            <p:nvPr/>
          </p:nvSpPr>
          <p:spPr>
            <a:xfrm>
              <a:off x="3032519" y="1403719"/>
              <a:ext cx="814391"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251" name="TextBox 250">
              <a:extLst>
                <a:ext uri="{FF2B5EF4-FFF2-40B4-BE49-F238E27FC236}">
                  <a16:creationId xmlns:a16="http://schemas.microsoft.com/office/drawing/2014/main" id="{FC542D7D-9B84-4A01-91D3-89B211CC317E}"/>
                </a:ext>
              </a:extLst>
            </p:cNvPr>
            <p:cNvSpPr txBox="1"/>
            <p:nvPr/>
          </p:nvSpPr>
          <p:spPr>
            <a:xfrm>
              <a:off x="3028628" y="1824085"/>
              <a:ext cx="819749"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84.6</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a:t>
              </a:r>
            </a:p>
          </p:txBody>
        </p:sp>
        <p:sp>
          <p:nvSpPr>
            <p:cNvPr id="252" name="TextBox 251">
              <a:extLst>
                <a:ext uri="{FF2B5EF4-FFF2-40B4-BE49-F238E27FC236}">
                  <a16:creationId xmlns:a16="http://schemas.microsoft.com/office/drawing/2014/main" id="{4FADC839-B511-4A92-8BCE-BB9D785D8A31}"/>
                </a:ext>
              </a:extLst>
            </p:cNvPr>
            <p:cNvSpPr txBox="1"/>
            <p:nvPr/>
          </p:nvSpPr>
          <p:spPr>
            <a:xfrm>
              <a:off x="1480258" y="1824085"/>
              <a:ext cx="757736"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93.9%</a:t>
              </a:r>
            </a:p>
          </p:txBody>
        </p:sp>
        <p:sp>
          <p:nvSpPr>
            <p:cNvPr id="253" name="TextBox 252">
              <a:extLst>
                <a:ext uri="{FF2B5EF4-FFF2-40B4-BE49-F238E27FC236}">
                  <a16:creationId xmlns:a16="http://schemas.microsoft.com/office/drawing/2014/main" id="{AEC5A2B8-ACEF-4869-B434-FF6C091397C0}"/>
                </a:ext>
              </a:extLst>
            </p:cNvPr>
            <p:cNvSpPr txBox="1"/>
            <p:nvPr/>
          </p:nvSpPr>
          <p:spPr>
            <a:xfrm>
              <a:off x="2241289" y="1824085"/>
              <a:ext cx="780614"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100%</a:t>
              </a:r>
            </a:p>
          </p:txBody>
        </p:sp>
        <p:cxnSp>
          <p:nvCxnSpPr>
            <p:cNvPr id="254" name="Straight Connector 253">
              <a:extLst>
                <a:ext uri="{FF2B5EF4-FFF2-40B4-BE49-F238E27FC236}">
                  <a16:creationId xmlns:a16="http://schemas.microsoft.com/office/drawing/2014/main" id="{4E004E8B-2AC1-4C05-A420-997698C0BB39}"/>
                </a:ext>
              </a:extLst>
            </p:cNvPr>
            <p:cNvCxnSpPr>
              <a:cxnSpLocks/>
            </p:cNvCxnSpPr>
            <p:nvPr/>
          </p:nvCxnSpPr>
          <p:spPr>
            <a:xfrm>
              <a:off x="1490819" y="1814891"/>
              <a:ext cx="2389726" cy="2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E6C6CB8-51EC-4B1F-9711-878ECF10CEF2}"/>
                </a:ext>
              </a:extLst>
            </p:cNvPr>
            <p:cNvCxnSpPr>
              <a:cxnSpLocks/>
            </p:cNvCxnSpPr>
            <p:nvPr/>
          </p:nvCxnSpPr>
          <p:spPr>
            <a:xfrm>
              <a:off x="2237994" y="1426574"/>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F801805-6F96-4C62-BF5B-829BA8C1B0C8}"/>
                </a:ext>
              </a:extLst>
            </p:cNvPr>
            <p:cNvCxnSpPr>
              <a:cxnSpLocks/>
            </p:cNvCxnSpPr>
            <p:nvPr/>
          </p:nvCxnSpPr>
          <p:spPr>
            <a:xfrm>
              <a:off x="3035814" y="1426574"/>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10" name="Group 109"/>
          <p:cNvGrpSpPr/>
          <p:nvPr/>
        </p:nvGrpSpPr>
        <p:grpSpPr>
          <a:xfrm>
            <a:off x="8153992" y="3647514"/>
            <a:ext cx="3840480" cy="2560320"/>
            <a:chOff x="8144619" y="939109"/>
            <a:chExt cx="3840480" cy="2560320"/>
          </a:xfrm>
        </p:grpSpPr>
        <p:sp>
          <p:nvSpPr>
            <p:cNvPr id="113" name="Rectangle 112">
              <a:extLst>
                <a:ext uri="{FF2B5EF4-FFF2-40B4-BE49-F238E27FC236}">
                  <a16:creationId xmlns:a16="http://schemas.microsoft.com/office/drawing/2014/main" id="{F29039EE-7FDA-4D4C-A134-0F5D03927D73}"/>
                </a:ext>
              </a:extLst>
            </p:cNvPr>
            <p:cNvSpPr/>
            <p:nvPr/>
          </p:nvSpPr>
          <p:spPr>
            <a:xfrm>
              <a:off x="8144619" y="939109"/>
              <a:ext cx="3840480" cy="2560320"/>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8" name="TextBox 127">
              <a:extLst>
                <a:ext uri="{FF2B5EF4-FFF2-40B4-BE49-F238E27FC236}">
                  <a16:creationId xmlns:a16="http://schemas.microsoft.com/office/drawing/2014/main" id="{B0C08493-8375-44A1-A859-249571C5A834}"/>
                </a:ext>
              </a:extLst>
            </p:cNvPr>
            <p:cNvSpPr txBox="1"/>
            <p:nvPr/>
          </p:nvSpPr>
          <p:spPr>
            <a:xfrm>
              <a:off x="8182433" y="1052070"/>
              <a:ext cx="1193972" cy="75213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9"/>
                  </a:solidFill>
                  <a:effectLst/>
                  <a:uLnTx/>
                  <a:uFillTx/>
                  <a:latin typeface="Franklin Gothic Book"/>
                  <a:ea typeface="+mn-ea"/>
                  <a:cs typeface="+mn-cs"/>
                </a:rPr>
                <a:t>Adjusted Inpatient Mortality Index</a:t>
              </a:r>
            </a:p>
          </p:txBody>
        </p:sp>
        <p:grpSp>
          <p:nvGrpSpPr>
            <p:cNvPr id="129" name="Group 128"/>
            <p:cNvGrpSpPr/>
            <p:nvPr/>
          </p:nvGrpSpPr>
          <p:grpSpPr>
            <a:xfrm>
              <a:off x="9368897" y="1001910"/>
              <a:ext cx="2518928" cy="766877"/>
              <a:chOff x="1372503" y="1401850"/>
              <a:chExt cx="2518928" cy="766877"/>
            </a:xfrm>
          </p:grpSpPr>
          <p:sp>
            <p:nvSpPr>
              <p:cNvPr id="143" name="TextBox 142">
                <a:extLst>
                  <a:ext uri="{FF2B5EF4-FFF2-40B4-BE49-F238E27FC236}">
                    <a16:creationId xmlns:a16="http://schemas.microsoft.com/office/drawing/2014/main" id="{10C58169-D2D7-4336-8CD8-5882C6D86D48}"/>
                  </a:ext>
                </a:extLst>
              </p:cNvPr>
              <p:cNvSpPr txBox="1"/>
              <p:nvPr/>
            </p:nvSpPr>
            <p:spPr>
              <a:xfrm>
                <a:off x="1372503" y="1401850"/>
                <a:ext cx="822605" cy="404245"/>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144" name="TextBox 143">
                <a:extLst>
                  <a:ext uri="{FF2B5EF4-FFF2-40B4-BE49-F238E27FC236}">
                    <a16:creationId xmlns:a16="http://schemas.microsoft.com/office/drawing/2014/main" id="{36770685-231E-4356-B159-353F087C730C}"/>
                  </a:ext>
                </a:extLst>
              </p:cNvPr>
              <p:cNvSpPr txBox="1"/>
              <p:nvPr/>
            </p:nvSpPr>
            <p:spPr>
              <a:xfrm>
                <a:off x="2198403" y="1403719"/>
                <a:ext cx="833763"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145" name="TextBox 144">
                <a:extLst>
                  <a:ext uri="{FF2B5EF4-FFF2-40B4-BE49-F238E27FC236}">
                    <a16:creationId xmlns:a16="http://schemas.microsoft.com/office/drawing/2014/main" id="{1447A4A1-108E-456F-8322-849A946E9454}"/>
                  </a:ext>
                </a:extLst>
              </p:cNvPr>
              <p:cNvSpPr txBox="1"/>
              <p:nvPr/>
            </p:nvSpPr>
            <p:spPr>
              <a:xfrm>
                <a:off x="3032519" y="1403719"/>
                <a:ext cx="858912" cy="411371"/>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146" name="TextBox 145">
                <a:extLst>
                  <a:ext uri="{FF2B5EF4-FFF2-40B4-BE49-F238E27FC236}">
                    <a16:creationId xmlns:a16="http://schemas.microsoft.com/office/drawing/2014/main" id="{FC542D7D-9B84-4A01-91D3-89B211CC317E}"/>
                  </a:ext>
                </a:extLst>
              </p:cNvPr>
              <p:cNvSpPr txBox="1"/>
              <p:nvPr/>
            </p:nvSpPr>
            <p:spPr>
              <a:xfrm>
                <a:off x="3028628" y="1824085"/>
                <a:ext cx="83014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1.16</a:t>
                </a:r>
              </a:p>
            </p:txBody>
          </p:sp>
          <p:sp>
            <p:nvSpPr>
              <p:cNvPr id="147" name="TextBox 146">
                <a:extLst>
                  <a:ext uri="{FF2B5EF4-FFF2-40B4-BE49-F238E27FC236}">
                    <a16:creationId xmlns:a16="http://schemas.microsoft.com/office/drawing/2014/main" id="{4FADC839-B511-4A92-8BCE-BB9D785D8A31}"/>
                  </a:ext>
                </a:extLst>
              </p:cNvPr>
              <p:cNvSpPr txBox="1"/>
              <p:nvPr/>
            </p:nvSpPr>
            <p:spPr>
              <a:xfrm>
                <a:off x="1380364" y="1824085"/>
                <a:ext cx="832492"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0.91</a:t>
                </a:r>
              </a:p>
            </p:txBody>
          </p:sp>
          <p:sp>
            <p:nvSpPr>
              <p:cNvPr id="148" name="TextBox 147">
                <a:extLst>
                  <a:ext uri="{FF2B5EF4-FFF2-40B4-BE49-F238E27FC236}">
                    <a16:creationId xmlns:a16="http://schemas.microsoft.com/office/drawing/2014/main" id="{AEC5A2B8-ACEF-4869-B434-FF6C091397C0}"/>
                  </a:ext>
                </a:extLst>
              </p:cNvPr>
              <p:cNvSpPr txBox="1"/>
              <p:nvPr/>
            </p:nvSpPr>
            <p:spPr>
              <a:xfrm>
                <a:off x="2195108" y="1824085"/>
                <a:ext cx="826795" cy="310623"/>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&lt;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0.80</a:t>
                </a:r>
              </a:p>
            </p:txBody>
          </p:sp>
          <p:cxnSp>
            <p:nvCxnSpPr>
              <p:cNvPr id="149" name="Straight Connector 148">
                <a:extLst>
                  <a:ext uri="{FF2B5EF4-FFF2-40B4-BE49-F238E27FC236}">
                    <a16:creationId xmlns:a16="http://schemas.microsoft.com/office/drawing/2014/main" id="{4E004E8B-2AC1-4C05-A420-997698C0BB39}"/>
                  </a:ext>
                </a:extLst>
              </p:cNvPr>
              <p:cNvCxnSpPr>
                <a:cxnSpLocks/>
              </p:cNvCxnSpPr>
              <p:nvPr/>
            </p:nvCxnSpPr>
            <p:spPr>
              <a:xfrm>
                <a:off x="1380364" y="1815090"/>
                <a:ext cx="2500181"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4E6C6CB8-51EC-4B1F-9711-878ECF10CEF2}"/>
                  </a:ext>
                </a:extLst>
              </p:cNvPr>
              <p:cNvCxnSpPr>
                <a:cxnSpLocks/>
              </p:cNvCxnSpPr>
              <p:nvPr/>
            </p:nvCxnSpPr>
            <p:spPr>
              <a:xfrm>
                <a:off x="2195462"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CF801805-6F96-4C62-BF5B-829BA8C1B0C8}"/>
                  </a:ext>
                </a:extLst>
              </p:cNvPr>
              <p:cNvCxnSpPr>
                <a:cxnSpLocks/>
              </p:cNvCxnSpPr>
              <p:nvPr/>
            </p:nvCxnSpPr>
            <p:spPr>
              <a:xfrm>
                <a:off x="3035814" y="1437207"/>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aphicFrame>
          <p:nvGraphicFramePr>
            <p:cNvPr id="139" name="Chart 138">
              <a:extLst>
                <a:ext uri="{FF2B5EF4-FFF2-40B4-BE49-F238E27FC236}">
                  <a16:creationId xmlns:a16="http://schemas.microsoft.com/office/drawing/2014/main" id="{E3CD7964-7AF2-4958-81B2-E7152AB46A3E}"/>
                </a:ext>
              </a:extLst>
            </p:cNvPr>
            <p:cNvGraphicFramePr/>
            <p:nvPr/>
          </p:nvGraphicFramePr>
          <p:xfrm>
            <a:off x="8243339" y="1863095"/>
            <a:ext cx="3622553" cy="1536083"/>
          </p:xfrm>
          <a:graphic>
            <a:graphicData uri="http://schemas.openxmlformats.org/drawingml/2006/chart">
              <c:chart xmlns:c="http://schemas.openxmlformats.org/drawingml/2006/chart" xmlns:r="http://schemas.openxmlformats.org/officeDocument/2006/relationships" r:id="rId12"/>
            </a:graphicData>
          </a:graphic>
        </p:graphicFrame>
        <p:sp>
          <p:nvSpPr>
            <p:cNvPr id="140" name="Down Arrow 139"/>
            <p:cNvSpPr/>
            <p:nvPr/>
          </p:nvSpPr>
          <p:spPr>
            <a:xfrm>
              <a:off x="11717104" y="3030244"/>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41" name="TextBox 140">
              <a:extLst>
                <a:ext uri="{FF2B5EF4-FFF2-40B4-BE49-F238E27FC236}">
                  <a16:creationId xmlns:a16="http://schemas.microsoft.com/office/drawing/2014/main" id="{A24E745D-3280-4AE7-B0F5-2335B2A775E0}"/>
                </a:ext>
              </a:extLst>
            </p:cNvPr>
            <p:cNvSpPr txBox="1"/>
            <p:nvPr/>
          </p:nvSpPr>
          <p:spPr>
            <a:xfrm>
              <a:off x="8317088" y="1753772"/>
              <a:ext cx="2797278" cy="2616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A5ACAF">
                      <a:lumMod val="75000"/>
                    </a:srgbClr>
                  </a:solidFill>
                  <a:effectLst/>
                  <a:uLnTx/>
                  <a:uFillTx/>
                  <a:latin typeface="Franklin Gothic Book"/>
                  <a:ea typeface="+mn-ea"/>
                  <a:cs typeface="+mn-cs"/>
                </a:rPr>
                <a:t>Observed/Expected</a:t>
              </a:r>
            </a:p>
          </p:txBody>
        </p:sp>
        <p:sp>
          <p:nvSpPr>
            <p:cNvPr id="142" name="Rounded Rectangle 141" hidden="1"/>
            <p:cNvSpPr/>
            <p:nvPr/>
          </p:nvSpPr>
          <p:spPr>
            <a:xfrm>
              <a:off x="11114366" y="1787203"/>
              <a:ext cx="688005" cy="39295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Franklin Gothic Book"/>
                  <a:ea typeface="+mn-ea"/>
                  <a:cs typeface="+mn-cs"/>
                </a:rPr>
                <a:t>through Feb’21</a:t>
              </a:r>
            </a:p>
          </p:txBody>
        </p:sp>
      </p:grpSp>
      <p:sp>
        <p:nvSpPr>
          <p:cNvPr id="122" name="TextBox 121"/>
          <p:cNvSpPr txBox="1"/>
          <p:nvPr/>
        </p:nvSpPr>
        <p:spPr>
          <a:xfrm>
            <a:off x="10504859" y="6412166"/>
            <a:ext cx="155480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88287"/>
                </a:solidFill>
                <a:effectLst/>
                <a:uLnTx/>
                <a:uFillTx/>
                <a:latin typeface="Franklin Gothic Book"/>
                <a:ea typeface="+mn-ea"/>
                <a:cs typeface="+mn-cs"/>
              </a:rPr>
              <a:t>SEP 2021</a:t>
            </a:r>
          </a:p>
        </p:txBody>
      </p:sp>
    </p:spTree>
    <p:extLst>
      <p:ext uri="{BB962C8B-B14F-4D97-AF65-F5344CB8AC3E}">
        <p14:creationId xmlns:p14="http://schemas.microsoft.com/office/powerpoint/2010/main" val="3379117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C09BE7E6-941A-4EAE-925B-0439F547F416}"/>
              </a:ext>
            </a:extLst>
          </p:cNvPr>
          <p:cNvGrpSpPr/>
          <p:nvPr/>
        </p:nvGrpSpPr>
        <p:grpSpPr>
          <a:xfrm>
            <a:off x="4169664" y="925397"/>
            <a:ext cx="3840480" cy="2592102"/>
            <a:chOff x="184864" y="925397"/>
            <a:chExt cx="3840480" cy="2592102"/>
          </a:xfrm>
        </p:grpSpPr>
        <p:sp>
          <p:nvSpPr>
            <p:cNvPr id="2" name="Rectangle 1">
              <a:extLst>
                <a:ext uri="{FF2B5EF4-FFF2-40B4-BE49-F238E27FC236}">
                  <a16:creationId xmlns:a16="http://schemas.microsoft.com/office/drawing/2014/main" id="{2199299B-4D66-4CCC-9C67-A00FB713DFC7}"/>
                </a:ext>
              </a:extLst>
            </p:cNvPr>
            <p:cNvSpPr/>
            <p:nvPr/>
          </p:nvSpPr>
          <p:spPr>
            <a:xfrm>
              <a:off x="184864" y="925397"/>
              <a:ext cx="3840480" cy="2592102"/>
            </a:xfrm>
            <a:prstGeom prst="rect">
              <a:avLst/>
            </a:prstGeom>
            <a:solidFill>
              <a:srgbClr val="DBDEDF"/>
            </a:solidFill>
            <a:ln w="635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TextBox 2">
              <a:extLst>
                <a:ext uri="{FF2B5EF4-FFF2-40B4-BE49-F238E27FC236}">
                  <a16:creationId xmlns:a16="http://schemas.microsoft.com/office/drawing/2014/main" id="{066C1737-7B8F-4EB7-9505-337DA5665B31}"/>
                </a:ext>
              </a:extLst>
            </p:cNvPr>
            <p:cNvSpPr txBox="1"/>
            <p:nvPr/>
          </p:nvSpPr>
          <p:spPr>
            <a:xfrm>
              <a:off x="1362573" y="1020848"/>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Arial Narrow" panose="020B0606020202030204" pitchFamily="34" charset="0"/>
                  <a:ea typeface="+mn-ea"/>
                  <a:cs typeface="+mn-cs"/>
                </a:rPr>
                <a:t>Baseline</a:t>
              </a:r>
            </a:p>
          </p:txBody>
        </p:sp>
        <p:sp>
          <p:nvSpPr>
            <p:cNvPr id="4" name="TextBox 3">
              <a:extLst>
                <a:ext uri="{FF2B5EF4-FFF2-40B4-BE49-F238E27FC236}">
                  <a16:creationId xmlns:a16="http://schemas.microsoft.com/office/drawing/2014/main" id="{4458E655-E76A-4B21-80CD-99B6E3F36E00}"/>
                </a:ext>
              </a:extLst>
            </p:cNvPr>
            <p:cNvSpPr txBox="1"/>
            <p:nvPr/>
          </p:nvSpPr>
          <p:spPr>
            <a:xfrm>
              <a:off x="2213187" y="1022717"/>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5" name="TextBox 4">
              <a:extLst>
                <a:ext uri="{FF2B5EF4-FFF2-40B4-BE49-F238E27FC236}">
                  <a16:creationId xmlns:a16="http://schemas.microsoft.com/office/drawing/2014/main" id="{EC2D76CE-2B95-4A82-9D82-D528BA1440EF}"/>
                </a:ext>
              </a:extLst>
            </p:cNvPr>
            <p:cNvSpPr txBox="1"/>
            <p:nvPr/>
          </p:nvSpPr>
          <p:spPr>
            <a:xfrm>
              <a:off x="3036500" y="1022717"/>
              <a:ext cx="952268"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6" name="TextBox 5">
              <a:extLst>
                <a:ext uri="{FF2B5EF4-FFF2-40B4-BE49-F238E27FC236}">
                  <a16:creationId xmlns:a16="http://schemas.microsoft.com/office/drawing/2014/main" id="{149E6F20-2C84-41E1-B1BB-A64AAC0FBD25}"/>
                </a:ext>
              </a:extLst>
            </p:cNvPr>
            <p:cNvSpPr txBox="1"/>
            <p:nvPr/>
          </p:nvSpPr>
          <p:spPr>
            <a:xfrm>
              <a:off x="184864" y="986014"/>
              <a:ext cx="1167503"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003359"/>
                  </a:solidFill>
                  <a:effectLst/>
                  <a:uLnTx/>
                  <a:uFillTx/>
                  <a:latin typeface="Franklin Gothic Book"/>
                  <a:ea typeface="+mn-ea"/>
                  <a:cs typeface="+mn-cs"/>
                </a:rPr>
                <a:t>Financial Variance</a:t>
              </a:r>
              <a:endParaRPr kumimoji="0" lang="en-US" sz="1800" b="1" i="0" u="none" strike="noStrike" kern="1200" cap="none" spc="0" normalizeH="0" baseline="0" noProof="0" dirty="0">
                <a:ln>
                  <a:noFill/>
                </a:ln>
                <a:solidFill>
                  <a:srgbClr val="003359"/>
                </a:solidFill>
                <a:effectLst/>
                <a:uLnTx/>
                <a:uFillTx/>
                <a:latin typeface="Franklin Gothic Book"/>
                <a:ea typeface="+mn-ea"/>
                <a:cs typeface="+mn-cs"/>
              </a:endParaRPr>
            </a:p>
          </p:txBody>
        </p:sp>
        <p:sp>
          <p:nvSpPr>
            <p:cNvPr id="7" name="TextBox 6">
              <a:extLst>
                <a:ext uri="{FF2B5EF4-FFF2-40B4-BE49-F238E27FC236}">
                  <a16:creationId xmlns:a16="http://schemas.microsoft.com/office/drawing/2014/main" id="{00CAF11E-5F7A-43AD-B453-6682B9D9A884}"/>
                </a:ext>
              </a:extLst>
            </p:cNvPr>
            <p:cNvSpPr txBox="1"/>
            <p:nvPr/>
          </p:nvSpPr>
          <p:spPr>
            <a:xfrm>
              <a:off x="3061060" y="1457804"/>
              <a:ext cx="88012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9900"/>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97.1%</a:t>
              </a:r>
            </a:p>
          </p:txBody>
        </p:sp>
        <p:sp>
          <p:nvSpPr>
            <p:cNvPr id="8" name="TextBox 7">
              <a:extLst>
                <a:ext uri="{FF2B5EF4-FFF2-40B4-BE49-F238E27FC236}">
                  <a16:creationId xmlns:a16="http://schemas.microsoft.com/office/drawing/2014/main" id="{6D06C2C2-8545-4F74-AD31-A8B8D367DB1F}"/>
                </a:ext>
              </a:extLst>
            </p:cNvPr>
            <p:cNvSpPr txBox="1"/>
            <p:nvPr/>
          </p:nvSpPr>
          <p:spPr>
            <a:xfrm>
              <a:off x="1362573" y="1457804"/>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105.9%</a:t>
              </a:r>
            </a:p>
          </p:txBody>
        </p:sp>
        <p:sp>
          <p:nvSpPr>
            <p:cNvPr id="9" name="TextBox 8">
              <a:extLst>
                <a:ext uri="{FF2B5EF4-FFF2-40B4-BE49-F238E27FC236}">
                  <a16:creationId xmlns:a16="http://schemas.microsoft.com/office/drawing/2014/main" id="{DDDFCAB2-C635-4235-B6E5-CA2CA3D72F85}"/>
                </a:ext>
              </a:extLst>
            </p:cNvPr>
            <p:cNvSpPr txBox="1"/>
            <p:nvPr/>
          </p:nvSpPr>
          <p:spPr>
            <a:xfrm>
              <a:off x="2213187" y="1457804"/>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&lt;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100%</a:t>
              </a:r>
            </a:p>
          </p:txBody>
        </p:sp>
        <p:cxnSp>
          <p:nvCxnSpPr>
            <p:cNvPr id="10" name="Straight Connector 9">
              <a:extLst>
                <a:ext uri="{FF2B5EF4-FFF2-40B4-BE49-F238E27FC236}">
                  <a16:creationId xmlns:a16="http://schemas.microsoft.com/office/drawing/2014/main" id="{CD2A42AC-3067-451C-9B5E-C56142F3427E}"/>
                </a:ext>
              </a:extLst>
            </p:cNvPr>
            <p:cNvCxnSpPr>
              <a:cxnSpLocks/>
            </p:cNvCxnSpPr>
            <p:nvPr/>
          </p:nvCxnSpPr>
          <p:spPr>
            <a:xfrm>
              <a:off x="1362573" y="1455860"/>
              <a:ext cx="2578607" cy="0"/>
            </a:xfrm>
            <a:prstGeom prst="line">
              <a:avLst/>
            </a:prstGeom>
            <a:ln w="15875">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DAEA1DE-CC87-4A4F-B42C-D8442BDD29DF}"/>
                </a:ext>
              </a:extLst>
            </p:cNvPr>
            <p:cNvCxnSpPr>
              <a:cxnSpLocks/>
            </p:cNvCxnSpPr>
            <p:nvPr/>
          </p:nvCxnSpPr>
          <p:spPr>
            <a:xfrm>
              <a:off x="2199443" y="1012661"/>
              <a:ext cx="0" cy="914400"/>
            </a:xfrm>
            <a:prstGeom prst="line">
              <a:avLst/>
            </a:prstGeom>
            <a:ln w="15875">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1B1A8DF-2520-4AE5-AC2D-D47B4F016C3E}"/>
                </a:ext>
              </a:extLst>
            </p:cNvPr>
            <p:cNvCxnSpPr>
              <a:cxnSpLocks/>
            </p:cNvCxnSpPr>
            <p:nvPr/>
          </p:nvCxnSpPr>
          <p:spPr>
            <a:xfrm>
              <a:off x="3039795" y="1012661"/>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13" name="Chart 12">
              <a:extLst>
                <a:ext uri="{FF2B5EF4-FFF2-40B4-BE49-F238E27FC236}">
                  <a16:creationId xmlns:a16="http://schemas.microsoft.com/office/drawing/2014/main" id="{E33F442D-54C2-4935-A447-4ED01BD42854}"/>
                </a:ext>
              </a:extLst>
            </p:cNvPr>
            <p:cNvGraphicFramePr/>
            <p:nvPr/>
          </p:nvGraphicFramePr>
          <p:xfrm>
            <a:off x="319304" y="2255237"/>
            <a:ext cx="3623518" cy="1206237"/>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86783720-4831-4417-81EA-16ECE4CB9B07}"/>
                </a:ext>
              </a:extLst>
            </p:cNvPr>
            <p:cNvSpPr txBox="1"/>
            <p:nvPr/>
          </p:nvSpPr>
          <p:spPr>
            <a:xfrm>
              <a:off x="378519" y="2159870"/>
              <a:ext cx="1042634" cy="377531"/>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A5ACAF"/>
                  </a:solidFill>
                  <a:effectLst/>
                  <a:uLnTx/>
                  <a:uFillTx/>
                  <a:latin typeface="Franklin Gothic Book"/>
                  <a:ea typeface="+mn-ea"/>
                  <a:cs typeface="+mn-cs"/>
                </a:rPr>
                <a:t>24-month trend</a:t>
              </a:r>
              <a:endParaRPr kumimoji="0" lang="en-US" sz="11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15" name="TextBox 14">
              <a:extLst>
                <a:ext uri="{FF2B5EF4-FFF2-40B4-BE49-F238E27FC236}">
                  <a16:creationId xmlns:a16="http://schemas.microsoft.com/office/drawing/2014/main" id="{BF4F0EA6-B0C9-41E0-8026-724743D750B5}"/>
                </a:ext>
              </a:extLst>
            </p:cNvPr>
            <p:cNvSpPr txBox="1"/>
            <p:nvPr/>
          </p:nvSpPr>
          <p:spPr>
            <a:xfrm>
              <a:off x="1352367" y="1901983"/>
              <a:ext cx="2636401"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A5ACAF">
                      <a:lumMod val="75000"/>
                    </a:srgbClr>
                  </a:solidFill>
                  <a:effectLst/>
                  <a:uLnTx/>
                  <a:uFillTx/>
                  <a:latin typeface="Franklin Gothic Book"/>
                  <a:ea typeface="+mn-ea"/>
                  <a:cs typeface="+mn-cs"/>
                </a:rPr>
                <a:t>Expenses (actual to budget)</a:t>
              </a:r>
            </a:p>
          </p:txBody>
        </p:sp>
        <p:sp>
          <p:nvSpPr>
            <p:cNvPr id="16" name="Down Arrow 35">
              <a:extLst>
                <a:ext uri="{FF2B5EF4-FFF2-40B4-BE49-F238E27FC236}">
                  <a16:creationId xmlns:a16="http://schemas.microsoft.com/office/drawing/2014/main" id="{5484A611-9CEE-4451-8AB3-720020749951}"/>
                </a:ext>
              </a:extLst>
            </p:cNvPr>
            <p:cNvSpPr/>
            <p:nvPr/>
          </p:nvSpPr>
          <p:spPr>
            <a:xfrm>
              <a:off x="3712650" y="3053847"/>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39" name="Graphic 38">
              <a:extLst>
                <a:ext uri="{FF2B5EF4-FFF2-40B4-BE49-F238E27FC236}">
                  <a16:creationId xmlns:a16="http://schemas.microsoft.com/office/drawing/2014/main" id="{C73EAF85-9731-475F-B8AF-B09EA4D302EF}"/>
                </a:ext>
              </a:extLst>
            </p:cNvPr>
            <p:cNvPicPr>
              <a:picLocks/>
            </p:cNvPicPr>
            <p:nvPr/>
          </p:nvPicPr>
          <p:blipFill>
            <a:blip r:embed="rId4"/>
            <a:stretch>
              <a:fillRect/>
            </a:stretch>
          </p:blipFill>
          <p:spPr>
            <a:xfrm>
              <a:off x="366819" y="1372855"/>
              <a:ext cx="822955" cy="822955"/>
            </a:xfrm>
            <a:prstGeom prst="rect">
              <a:avLst/>
            </a:prstGeom>
          </p:spPr>
        </p:pic>
      </p:grpSp>
      <p:grpSp>
        <p:nvGrpSpPr>
          <p:cNvPr id="59" name="Group 58">
            <a:extLst>
              <a:ext uri="{FF2B5EF4-FFF2-40B4-BE49-F238E27FC236}">
                <a16:creationId xmlns:a16="http://schemas.microsoft.com/office/drawing/2014/main" id="{E262BC80-F1CC-413B-9E07-1F60DFA31045}"/>
              </a:ext>
            </a:extLst>
          </p:cNvPr>
          <p:cNvGrpSpPr/>
          <p:nvPr/>
        </p:nvGrpSpPr>
        <p:grpSpPr>
          <a:xfrm>
            <a:off x="4169664" y="3623499"/>
            <a:ext cx="3840480" cy="2592102"/>
            <a:chOff x="184864" y="3623499"/>
            <a:chExt cx="3840480" cy="2592102"/>
          </a:xfrm>
        </p:grpSpPr>
        <p:sp>
          <p:nvSpPr>
            <p:cNvPr id="42" name="Rectangle 41">
              <a:extLst>
                <a:ext uri="{FF2B5EF4-FFF2-40B4-BE49-F238E27FC236}">
                  <a16:creationId xmlns:a16="http://schemas.microsoft.com/office/drawing/2014/main" id="{3C4B963F-C6C9-4438-B905-FCCAF8DFBE6B}"/>
                </a:ext>
              </a:extLst>
            </p:cNvPr>
            <p:cNvSpPr/>
            <p:nvPr/>
          </p:nvSpPr>
          <p:spPr>
            <a:xfrm>
              <a:off x="184864" y="3623499"/>
              <a:ext cx="3840480" cy="2592102"/>
            </a:xfrm>
            <a:prstGeom prst="rect">
              <a:avLst/>
            </a:prstGeom>
            <a:solidFill>
              <a:srgbClr val="DBDEDF"/>
            </a:solidFill>
            <a:ln w="635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3" name="TextBox 42">
              <a:extLst>
                <a:ext uri="{FF2B5EF4-FFF2-40B4-BE49-F238E27FC236}">
                  <a16:creationId xmlns:a16="http://schemas.microsoft.com/office/drawing/2014/main" id="{EDEF6DB0-9CD1-4493-8B33-44C2612E6B6E}"/>
                </a:ext>
              </a:extLst>
            </p:cNvPr>
            <p:cNvSpPr txBox="1"/>
            <p:nvPr/>
          </p:nvSpPr>
          <p:spPr>
            <a:xfrm>
              <a:off x="1362573" y="3718950"/>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Arial Narrow" panose="020B0606020202030204" pitchFamily="34" charset="0"/>
                  <a:ea typeface="+mn-ea"/>
                  <a:cs typeface="+mn-cs"/>
                </a:rPr>
                <a:t>Baseline</a:t>
              </a:r>
            </a:p>
          </p:txBody>
        </p:sp>
        <p:sp>
          <p:nvSpPr>
            <p:cNvPr id="44" name="TextBox 43">
              <a:extLst>
                <a:ext uri="{FF2B5EF4-FFF2-40B4-BE49-F238E27FC236}">
                  <a16:creationId xmlns:a16="http://schemas.microsoft.com/office/drawing/2014/main" id="{4A423CD9-B324-4116-98F5-77C9034C6250}"/>
                </a:ext>
              </a:extLst>
            </p:cNvPr>
            <p:cNvSpPr txBox="1"/>
            <p:nvPr/>
          </p:nvSpPr>
          <p:spPr>
            <a:xfrm>
              <a:off x="2213187" y="3720819"/>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45" name="TextBox 44">
              <a:extLst>
                <a:ext uri="{FF2B5EF4-FFF2-40B4-BE49-F238E27FC236}">
                  <a16:creationId xmlns:a16="http://schemas.microsoft.com/office/drawing/2014/main" id="{AE307541-D9DE-45B5-B540-76CC01698BBD}"/>
                </a:ext>
              </a:extLst>
            </p:cNvPr>
            <p:cNvSpPr txBox="1"/>
            <p:nvPr/>
          </p:nvSpPr>
          <p:spPr>
            <a:xfrm>
              <a:off x="3036500" y="3720819"/>
              <a:ext cx="952268"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46" name="TextBox 45">
              <a:extLst>
                <a:ext uri="{FF2B5EF4-FFF2-40B4-BE49-F238E27FC236}">
                  <a16:creationId xmlns:a16="http://schemas.microsoft.com/office/drawing/2014/main" id="{CAA749E8-6B62-4837-A9A4-4F94A4E227F7}"/>
                </a:ext>
              </a:extLst>
            </p:cNvPr>
            <p:cNvSpPr txBox="1"/>
            <p:nvPr/>
          </p:nvSpPr>
          <p:spPr>
            <a:xfrm>
              <a:off x="184864" y="3694749"/>
              <a:ext cx="1167503"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003359"/>
                  </a:solidFill>
                  <a:effectLst/>
                  <a:uLnTx/>
                  <a:uFillTx/>
                  <a:latin typeface="Franklin Gothic Book"/>
                  <a:ea typeface="+mn-ea"/>
                  <a:cs typeface="+mn-cs"/>
                </a:rPr>
                <a:t>Worked HPPD</a:t>
              </a:r>
              <a:endParaRPr kumimoji="0" lang="en-US" sz="1800" b="1" i="0" u="none" strike="noStrike" kern="1200" cap="none" spc="0" normalizeH="0" baseline="0" noProof="0" dirty="0">
                <a:ln>
                  <a:noFill/>
                </a:ln>
                <a:solidFill>
                  <a:srgbClr val="003359"/>
                </a:solidFill>
                <a:effectLst/>
                <a:uLnTx/>
                <a:uFillTx/>
                <a:latin typeface="Franklin Gothic Book"/>
                <a:ea typeface="+mn-ea"/>
                <a:cs typeface="+mn-cs"/>
              </a:endParaRPr>
            </a:p>
          </p:txBody>
        </p:sp>
        <p:sp>
          <p:nvSpPr>
            <p:cNvPr id="47" name="TextBox 46">
              <a:extLst>
                <a:ext uri="{FF2B5EF4-FFF2-40B4-BE49-F238E27FC236}">
                  <a16:creationId xmlns:a16="http://schemas.microsoft.com/office/drawing/2014/main" id="{DD714AA9-F490-41D9-A210-08E828BEA01E}"/>
                </a:ext>
              </a:extLst>
            </p:cNvPr>
            <p:cNvSpPr txBox="1"/>
            <p:nvPr/>
          </p:nvSpPr>
          <p:spPr>
            <a:xfrm>
              <a:off x="3061060" y="4155906"/>
              <a:ext cx="88012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9900"/>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13.04</a:t>
              </a:r>
            </a:p>
          </p:txBody>
        </p:sp>
        <p:sp>
          <p:nvSpPr>
            <p:cNvPr id="48" name="TextBox 47">
              <a:extLst>
                <a:ext uri="{FF2B5EF4-FFF2-40B4-BE49-F238E27FC236}">
                  <a16:creationId xmlns:a16="http://schemas.microsoft.com/office/drawing/2014/main" id="{0EC58C04-A54B-4E82-94F9-4B984429556E}"/>
                </a:ext>
              </a:extLst>
            </p:cNvPr>
            <p:cNvSpPr txBox="1"/>
            <p:nvPr/>
          </p:nvSpPr>
          <p:spPr>
            <a:xfrm>
              <a:off x="1362573" y="4155906"/>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13.56</a:t>
              </a:r>
            </a:p>
          </p:txBody>
        </p:sp>
        <p:sp>
          <p:nvSpPr>
            <p:cNvPr id="49" name="TextBox 48">
              <a:extLst>
                <a:ext uri="{FF2B5EF4-FFF2-40B4-BE49-F238E27FC236}">
                  <a16:creationId xmlns:a16="http://schemas.microsoft.com/office/drawing/2014/main" id="{67FAACA4-836E-475E-B290-0835E137DCCB}"/>
                </a:ext>
              </a:extLst>
            </p:cNvPr>
            <p:cNvSpPr txBox="1"/>
            <p:nvPr/>
          </p:nvSpPr>
          <p:spPr>
            <a:xfrm>
              <a:off x="2213187" y="4155906"/>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&lt;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14.41</a:t>
              </a:r>
            </a:p>
          </p:txBody>
        </p:sp>
        <p:cxnSp>
          <p:nvCxnSpPr>
            <p:cNvPr id="50" name="Straight Connector 49">
              <a:extLst>
                <a:ext uri="{FF2B5EF4-FFF2-40B4-BE49-F238E27FC236}">
                  <a16:creationId xmlns:a16="http://schemas.microsoft.com/office/drawing/2014/main" id="{E9AAA3DC-01C2-43D9-81D5-533D4B9D7A0C}"/>
                </a:ext>
              </a:extLst>
            </p:cNvPr>
            <p:cNvCxnSpPr>
              <a:cxnSpLocks/>
            </p:cNvCxnSpPr>
            <p:nvPr/>
          </p:nvCxnSpPr>
          <p:spPr>
            <a:xfrm>
              <a:off x="1362573" y="4153962"/>
              <a:ext cx="2578607" cy="0"/>
            </a:xfrm>
            <a:prstGeom prst="line">
              <a:avLst/>
            </a:prstGeom>
            <a:ln w="15875">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4161A33-BB1B-46ED-AD61-81CCDCE3DA6F}"/>
                </a:ext>
              </a:extLst>
            </p:cNvPr>
            <p:cNvCxnSpPr>
              <a:cxnSpLocks/>
            </p:cNvCxnSpPr>
            <p:nvPr/>
          </p:nvCxnSpPr>
          <p:spPr>
            <a:xfrm>
              <a:off x="2199443" y="3710763"/>
              <a:ext cx="0" cy="914400"/>
            </a:xfrm>
            <a:prstGeom prst="line">
              <a:avLst/>
            </a:prstGeom>
            <a:ln w="15875">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7D2A800-8B94-49A7-96DA-E70405195C5A}"/>
                </a:ext>
              </a:extLst>
            </p:cNvPr>
            <p:cNvCxnSpPr>
              <a:cxnSpLocks/>
            </p:cNvCxnSpPr>
            <p:nvPr/>
          </p:nvCxnSpPr>
          <p:spPr>
            <a:xfrm>
              <a:off x="3039795" y="3710763"/>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53" name="Chart 52">
              <a:extLst>
                <a:ext uri="{FF2B5EF4-FFF2-40B4-BE49-F238E27FC236}">
                  <a16:creationId xmlns:a16="http://schemas.microsoft.com/office/drawing/2014/main" id="{38BF42D0-90A2-431A-8199-85229608D268}"/>
                </a:ext>
              </a:extLst>
            </p:cNvPr>
            <p:cNvGraphicFramePr/>
            <p:nvPr/>
          </p:nvGraphicFramePr>
          <p:xfrm>
            <a:off x="319304" y="4953339"/>
            <a:ext cx="3623518" cy="1206237"/>
          </p:xfrm>
          <a:graphic>
            <a:graphicData uri="http://schemas.openxmlformats.org/drawingml/2006/chart">
              <c:chart xmlns:c="http://schemas.openxmlformats.org/drawingml/2006/chart" xmlns:r="http://schemas.openxmlformats.org/officeDocument/2006/relationships" r:id="rId5"/>
            </a:graphicData>
          </a:graphic>
        </p:graphicFrame>
        <p:sp>
          <p:nvSpPr>
            <p:cNvPr id="54" name="TextBox 53">
              <a:extLst>
                <a:ext uri="{FF2B5EF4-FFF2-40B4-BE49-F238E27FC236}">
                  <a16:creationId xmlns:a16="http://schemas.microsoft.com/office/drawing/2014/main" id="{04CB2519-70B5-4FEA-906B-AF8029C7ED88}"/>
                </a:ext>
              </a:extLst>
            </p:cNvPr>
            <p:cNvSpPr txBox="1"/>
            <p:nvPr/>
          </p:nvSpPr>
          <p:spPr>
            <a:xfrm>
              <a:off x="378519" y="4857973"/>
              <a:ext cx="1042634" cy="190406"/>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A5ACAF"/>
                  </a:solidFill>
                  <a:effectLst/>
                  <a:uLnTx/>
                  <a:uFillTx/>
                  <a:latin typeface="Franklin Gothic Book"/>
                  <a:ea typeface="+mn-ea"/>
                  <a:cs typeface="+mn-cs"/>
                </a:rPr>
                <a:t>24-month trend</a:t>
              </a:r>
              <a:endParaRPr kumimoji="0" lang="en-US" sz="11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55" name="TextBox 54">
              <a:extLst>
                <a:ext uri="{FF2B5EF4-FFF2-40B4-BE49-F238E27FC236}">
                  <a16:creationId xmlns:a16="http://schemas.microsoft.com/office/drawing/2014/main" id="{C7680BAD-B720-419F-A644-AA4693F3D378}"/>
                </a:ext>
              </a:extLst>
            </p:cNvPr>
            <p:cNvSpPr txBox="1"/>
            <p:nvPr/>
          </p:nvSpPr>
          <p:spPr>
            <a:xfrm>
              <a:off x="1352367" y="4600085"/>
              <a:ext cx="2636401"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A5ACAF">
                      <a:lumMod val="75000"/>
                    </a:srgbClr>
                  </a:solidFill>
                  <a:effectLst/>
                  <a:uLnTx/>
                  <a:uFillTx/>
                  <a:latin typeface="Franklin Gothic Book"/>
                  <a:ea typeface="+mn-ea"/>
                  <a:cs typeface="+mn-cs"/>
                </a:rPr>
                <a:t>HPPD Ratio</a:t>
              </a:r>
            </a:p>
          </p:txBody>
        </p:sp>
        <p:sp>
          <p:nvSpPr>
            <p:cNvPr id="56" name="Down Arrow 35">
              <a:extLst>
                <a:ext uri="{FF2B5EF4-FFF2-40B4-BE49-F238E27FC236}">
                  <a16:creationId xmlns:a16="http://schemas.microsoft.com/office/drawing/2014/main" id="{DB7F7D4A-CEF2-4F9E-95C2-F6316F31C239}"/>
                </a:ext>
              </a:extLst>
            </p:cNvPr>
            <p:cNvSpPr/>
            <p:nvPr/>
          </p:nvSpPr>
          <p:spPr>
            <a:xfrm>
              <a:off x="3712650" y="5751949"/>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58" name="Graphic 57">
              <a:extLst>
                <a:ext uri="{FF2B5EF4-FFF2-40B4-BE49-F238E27FC236}">
                  <a16:creationId xmlns:a16="http://schemas.microsoft.com/office/drawing/2014/main" id="{3CB5DC78-EC92-49B2-8CA5-0511E01B1EF1}"/>
                </a:ext>
              </a:extLst>
            </p:cNvPr>
            <p:cNvPicPr>
              <a:picLocks/>
            </p:cNvPicPr>
            <p:nvPr/>
          </p:nvPicPr>
          <p:blipFill>
            <a:blip r:embed="rId6"/>
            <a:stretch>
              <a:fillRect/>
            </a:stretch>
          </p:blipFill>
          <p:spPr>
            <a:xfrm>
              <a:off x="425262" y="4145191"/>
              <a:ext cx="701395" cy="701395"/>
            </a:xfrm>
            <a:prstGeom prst="rect">
              <a:avLst/>
            </a:prstGeom>
          </p:spPr>
        </p:pic>
      </p:grpSp>
      <p:grpSp>
        <p:nvGrpSpPr>
          <p:cNvPr id="128" name="Group 127">
            <a:extLst>
              <a:ext uri="{FF2B5EF4-FFF2-40B4-BE49-F238E27FC236}">
                <a16:creationId xmlns:a16="http://schemas.microsoft.com/office/drawing/2014/main" id="{F803CEFA-82E4-45E1-AA0E-8432B3DFD602}"/>
              </a:ext>
            </a:extLst>
          </p:cNvPr>
          <p:cNvGrpSpPr/>
          <p:nvPr/>
        </p:nvGrpSpPr>
        <p:grpSpPr>
          <a:xfrm>
            <a:off x="8146281" y="925397"/>
            <a:ext cx="3844446" cy="1671837"/>
            <a:chOff x="8273877" y="925397"/>
            <a:chExt cx="3844446" cy="1671837"/>
          </a:xfrm>
        </p:grpSpPr>
        <p:sp>
          <p:nvSpPr>
            <p:cNvPr id="94" name="Rectangle 93">
              <a:extLst>
                <a:ext uri="{FF2B5EF4-FFF2-40B4-BE49-F238E27FC236}">
                  <a16:creationId xmlns:a16="http://schemas.microsoft.com/office/drawing/2014/main" id="{817E4673-7A9B-44B8-B8E6-0AF9088399AC}"/>
                </a:ext>
              </a:extLst>
            </p:cNvPr>
            <p:cNvSpPr/>
            <p:nvPr/>
          </p:nvSpPr>
          <p:spPr>
            <a:xfrm>
              <a:off x="8273877" y="944448"/>
              <a:ext cx="3840480" cy="1652786"/>
            </a:xfrm>
            <a:prstGeom prst="rect">
              <a:avLst/>
            </a:prstGeom>
            <a:solidFill>
              <a:srgbClr val="DBDE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aphicFrame>
          <p:nvGraphicFramePr>
            <p:cNvPr id="104" name="Chart 103">
              <a:extLst>
                <a:ext uri="{FF2B5EF4-FFF2-40B4-BE49-F238E27FC236}">
                  <a16:creationId xmlns:a16="http://schemas.microsoft.com/office/drawing/2014/main" id="{BC7957C1-4261-48A8-A30B-5BA17B0652B3}"/>
                </a:ext>
              </a:extLst>
            </p:cNvPr>
            <p:cNvGraphicFramePr/>
            <p:nvPr/>
          </p:nvGraphicFramePr>
          <p:xfrm>
            <a:off x="8335928" y="1752897"/>
            <a:ext cx="3711083" cy="778138"/>
          </p:xfrm>
          <a:graphic>
            <a:graphicData uri="http://schemas.openxmlformats.org/drawingml/2006/chart">
              <c:chart xmlns:c="http://schemas.openxmlformats.org/drawingml/2006/chart" xmlns:r="http://schemas.openxmlformats.org/officeDocument/2006/relationships" r:id="rId7"/>
            </a:graphicData>
          </a:graphic>
        </p:graphicFrame>
        <p:sp>
          <p:nvSpPr>
            <p:cNvPr id="114" name="Rectangle 113">
              <a:extLst>
                <a:ext uri="{FF2B5EF4-FFF2-40B4-BE49-F238E27FC236}">
                  <a16:creationId xmlns:a16="http://schemas.microsoft.com/office/drawing/2014/main" id="{714DD6A9-9B37-4EA0-919D-02457E5AEC65}"/>
                </a:ext>
              </a:extLst>
            </p:cNvPr>
            <p:cNvSpPr/>
            <p:nvPr/>
          </p:nvSpPr>
          <p:spPr>
            <a:xfrm>
              <a:off x="8277843" y="925397"/>
              <a:ext cx="3840480" cy="1671837"/>
            </a:xfrm>
            <a:prstGeom prst="rect">
              <a:avLst/>
            </a:prstGeom>
            <a:noFill/>
            <a:ln w="635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5" name="Down Arrow 345">
              <a:extLst>
                <a:ext uri="{FF2B5EF4-FFF2-40B4-BE49-F238E27FC236}">
                  <a16:creationId xmlns:a16="http://schemas.microsoft.com/office/drawing/2014/main" id="{BD6F557B-D5B7-4485-B805-A2167772FD2A}"/>
                </a:ext>
              </a:extLst>
            </p:cNvPr>
            <p:cNvSpPr/>
            <p:nvPr/>
          </p:nvSpPr>
          <p:spPr>
            <a:xfrm flipV="1">
              <a:off x="11887418" y="1804109"/>
              <a:ext cx="202125" cy="187094"/>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6" name="TextBox 115">
              <a:extLst>
                <a:ext uri="{FF2B5EF4-FFF2-40B4-BE49-F238E27FC236}">
                  <a16:creationId xmlns:a16="http://schemas.microsoft.com/office/drawing/2014/main" id="{07750E9F-A236-417A-B70B-C2B5AFD1181B}"/>
                </a:ext>
              </a:extLst>
            </p:cNvPr>
            <p:cNvSpPr txBox="1"/>
            <p:nvPr/>
          </p:nvSpPr>
          <p:spPr>
            <a:xfrm>
              <a:off x="8316485" y="1002027"/>
              <a:ext cx="1167503" cy="31393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003359"/>
                  </a:solidFill>
                  <a:effectLst/>
                  <a:uLnTx/>
                  <a:uFillTx/>
                  <a:latin typeface="Franklin Gothic Book"/>
                  <a:ea typeface="+mn-ea"/>
                  <a:cs typeface="+mn-cs"/>
                </a:rPr>
                <a:t>ED Visits</a:t>
              </a:r>
            </a:p>
          </p:txBody>
        </p:sp>
        <p:sp>
          <p:nvSpPr>
            <p:cNvPr id="117" name="TextBox 116">
              <a:extLst>
                <a:ext uri="{FF2B5EF4-FFF2-40B4-BE49-F238E27FC236}">
                  <a16:creationId xmlns:a16="http://schemas.microsoft.com/office/drawing/2014/main" id="{2E327B06-86EB-45CB-BA1F-603A0F3AFAE2}"/>
                </a:ext>
              </a:extLst>
            </p:cNvPr>
            <p:cNvSpPr txBox="1"/>
            <p:nvPr/>
          </p:nvSpPr>
          <p:spPr>
            <a:xfrm>
              <a:off x="8391926" y="1684100"/>
              <a:ext cx="1042634" cy="377531"/>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A5ACAF"/>
                  </a:solidFill>
                  <a:effectLst/>
                  <a:uLnTx/>
                  <a:uFillTx/>
                  <a:latin typeface="Franklin Gothic Book"/>
                  <a:ea typeface="+mn-ea"/>
                  <a:cs typeface="+mn-cs"/>
                </a:rPr>
                <a:t>24-month trend</a:t>
              </a:r>
              <a:endParaRPr kumimoji="0" lang="en-US" sz="11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118" name="TextBox 117">
              <a:extLst>
                <a:ext uri="{FF2B5EF4-FFF2-40B4-BE49-F238E27FC236}">
                  <a16:creationId xmlns:a16="http://schemas.microsoft.com/office/drawing/2014/main" id="{98F46639-7FD6-491D-B18C-121E6D16F6F6}"/>
                </a:ext>
              </a:extLst>
            </p:cNvPr>
            <p:cNvSpPr txBox="1"/>
            <p:nvPr/>
          </p:nvSpPr>
          <p:spPr>
            <a:xfrm>
              <a:off x="9420816" y="991099"/>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119" name="TextBox 118">
              <a:extLst>
                <a:ext uri="{FF2B5EF4-FFF2-40B4-BE49-F238E27FC236}">
                  <a16:creationId xmlns:a16="http://schemas.microsoft.com/office/drawing/2014/main" id="{50035311-20E8-4A9F-89F3-3A4ACCD310B7}"/>
                </a:ext>
              </a:extLst>
            </p:cNvPr>
            <p:cNvSpPr txBox="1"/>
            <p:nvPr/>
          </p:nvSpPr>
          <p:spPr>
            <a:xfrm>
              <a:off x="10271430" y="992968"/>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120" name="TextBox 119">
              <a:extLst>
                <a:ext uri="{FF2B5EF4-FFF2-40B4-BE49-F238E27FC236}">
                  <a16:creationId xmlns:a16="http://schemas.microsoft.com/office/drawing/2014/main" id="{0575ACF0-5FFB-4382-8FAF-DD43C0301F8D}"/>
                </a:ext>
              </a:extLst>
            </p:cNvPr>
            <p:cNvSpPr txBox="1"/>
            <p:nvPr/>
          </p:nvSpPr>
          <p:spPr>
            <a:xfrm>
              <a:off x="11122043" y="992968"/>
              <a:ext cx="924967"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 Annualized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121" name="TextBox 120">
              <a:extLst>
                <a:ext uri="{FF2B5EF4-FFF2-40B4-BE49-F238E27FC236}">
                  <a16:creationId xmlns:a16="http://schemas.microsoft.com/office/drawing/2014/main" id="{0F0CC411-6C4E-45D0-9CFE-E71EF79716A2}"/>
                </a:ext>
              </a:extLst>
            </p:cNvPr>
            <p:cNvSpPr txBox="1"/>
            <p:nvPr/>
          </p:nvSpPr>
          <p:spPr>
            <a:xfrm>
              <a:off x="11119302" y="1392847"/>
              <a:ext cx="941451" cy="367789"/>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9900"/>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83,840</a:t>
              </a:r>
            </a:p>
          </p:txBody>
        </p:sp>
        <p:sp>
          <p:nvSpPr>
            <p:cNvPr id="122" name="TextBox 121">
              <a:extLst>
                <a:ext uri="{FF2B5EF4-FFF2-40B4-BE49-F238E27FC236}">
                  <a16:creationId xmlns:a16="http://schemas.microsoft.com/office/drawing/2014/main" id="{A6C41223-39AB-46E1-B9A7-550BB9814551}"/>
                </a:ext>
              </a:extLst>
            </p:cNvPr>
            <p:cNvSpPr txBox="1"/>
            <p:nvPr/>
          </p:nvSpPr>
          <p:spPr>
            <a:xfrm>
              <a:off x="9455824" y="1392849"/>
              <a:ext cx="787952" cy="367787"/>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72,084</a:t>
              </a:r>
            </a:p>
          </p:txBody>
        </p:sp>
        <p:sp>
          <p:nvSpPr>
            <p:cNvPr id="123" name="TextBox 122">
              <a:extLst>
                <a:ext uri="{FF2B5EF4-FFF2-40B4-BE49-F238E27FC236}">
                  <a16:creationId xmlns:a16="http://schemas.microsoft.com/office/drawing/2014/main" id="{867D645C-9B95-4135-BC8A-F435768D0298}"/>
                </a:ext>
              </a:extLst>
            </p:cNvPr>
            <p:cNvSpPr txBox="1"/>
            <p:nvPr/>
          </p:nvSpPr>
          <p:spPr>
            <a:xfrm>
              <a:off x="10271430" y="1392849"/>
              <a:ext cx="822960" cy="36778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82,088</a:t>
              </a:r>
            </a:p>
          </p:txBody>
        </p:sp>
        <p:cxnSp>
          <p:nvCxnSpPr>
            <p:cNvPr id="124" name="Straight Connector 123">
              <a:extLst>
                <a:ext uri="{FF2B5EF4-FFF2-40B4-BE49-F238E27FC236}">
                  <a16:creationId xmlns:a16="http://schemas.microsoft.com/office/drawing/2014/main" id="{BAFB390D-E860-40A7-A809-D9885CA3E8F7}"/>
                </a:ext>
              </a:extLst>
            </p:cNvPr>
            <p:cNvCxnSpPr>
              <a:cxnSpLocks/>
            </p:cNvCxnSpPr>
            <p:nvPr/>
          </p:nvCxnSpPr>
          <p:spPr>
            <a:xfrm>
              <a:off x="9483988" y="1404845"/>
              <a:ext cx="2515435" cy="0"/>
            </a:xfrm>
            <a:prstGeom prst="line">
              <a:avLst/>
            </a:prstGeom>
            <a:ln w="15875">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0C81B56-4F8E-472D-8CD8-E59F39C01C31}"/>
                </a:ext>
              </a:extLst>
            </p:cNvPr>
            <p:cNvCxnSpPr>
              <a:cxnSpLocks/>
            </p:cNvCxnSpPr>
            <p:nvPr/>
          </p:nvCxnSpPr>
          <p:spPr>
            <a:xfrm>
              <a:off x="10257686" y="982912"/>
              <a:ext cx="0" cy="731520"/>
            </a:xfrm>
            <a:prstGeom prst="line">
              <a:avLst/>
            </a:prstGeom>
            <a:ln w="15875">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9618CBF-606C-47BA-985D-FACBB447D52A}"/>
                </a:ext>
              </a:extLst>
            </p:cNvPr>
            <p:cNvCxnSpPr>
              <a:cxnSpLocks/>
            </p:cNvCxnSpPr>
            <p:nvPr/>
          </p:nvCxnSpPr>
          <p:spPr>
            <a:xfrm>
              <a:off x="11098038" y="982912"/>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5AD69419-2457-4265-A8A5-359471DD3791}"/>
              </a:ext>
            </a:extLst>
          </p:cNvPr>
          <p:cNvGrpSpPr/>
          <p:nvPr/>
        </p:nvGrpSpPr>
        <p:grpSpPr>
          <a:xfrm>
            <a:off x="8151349" y="2734581"/>
            <a:ext cx="3844446" cy="1671837"/>
            <a:chOff x="8273877" y="925397"/>
            <a:chExt cx="3844446" cy="1671837"/>
          </a:xfrm>
        </p:grpSpPr>
        <p:sp>
          <p:nvSpPr>
            <p:cNvPr id="146" name="Rectangle 145">
              <a:extLst>
                <a:ext uri="{FF2B5EF4-FFF2-40B4-BE49-F238E27FC236}">
                  <a16:creationId xmlns:a16="http://schemas.microsoft.com/office/drawing/2014/main" id="{14BBF9EC-8C6F-4B24-A533-E759176DE38D}"/>
                </a:ext>
              </a:extLst>
            </p:cNvPr>
            <p:cNvSpPr/>
            <p:nvPr/>
          </p:nvSpPr>
          <p:spPr>
            <a:xfrm>
              <a:off x="8273877" y="944448"/>
              <a:ext cx="3840480" cy="1652786"/>
            </a:xfrm>
            <a:prstGeom prst="rect">
              <a:avLst/>
            </a:prstGeom>
            <a:solidFill>
              <a:srgbClr val="DBDE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aphicFrame>
          <p:nvGraphicFramePr>
            <p:cNvPr id="147" name="Chart 146">
              <a:extLst>
                <a:ext uri="{FF2B5EF4-FFF2-40B4-BE49-F238E27FC236}">
                  <a16:creationId xmlns:a16="http://schemas.microsoft.com/office/drawing/2014/main" id="{88CE7ACC-5BAD-4E5A-BC58-F9DD82109356}"/>
                </a:ext>
              </a:extLst>
            </p:cNvPr>
            <p:cNvGraphicFramePr/>
            <p:nvPr/>
          </p:nvGraphicFramePr>
          <p:xfrm>
            <a:off x="8335928" y="1752897"/>
            <a:ext cx="3711083" cy="778138"/>
          </p:xfrm>
          <a:graphic>
            <a:graphicData uri="http://schemas.openxmlformats.org/drawingml/2006/chart">
              <c:chart xmlns:c="http://schemas.openxmlformats.org/drawingml/2006/chart" xmlns:r="http://schemas.openxmlformats.org/officeDocument/2006/relationships" r:id="rId8"/>
            </a:graphicData>
          </a:graphic>
        </p:graphicFrame>
        <p:sp>
          <p:nvSpPr>
            <p:cNvPr id="148" name="Rectangle 147">
              <a:extLst>
                <a:ext uri="{FF2B5EF4-FFF2-40B4-BE49-F238E27FC236}">
                  <a16:creationId xmlns:a16="http://schemas.microsoft.com/office/drawing/2014/main" id="{EBBDAD2C-C927-42DB-84E2-E952E61866D3}"/>
                </a:ext>
              </a:extLst>
            </p:cNvPr>
            <p:cNvSpPr/>
            <p:nvPr/>
          </p:nvSpPr>
          <p:spPr>
            <a:xfrm>
              <a:off x="8277843" y="925397"/>
              <a:ext cx="3840480" cy="1671837"/>
            </a:xfrm>
            <a:prstGeom prst="rect">
              <a:avLst/>
            </a:prstGeom>
            <a:no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49" name="Down Arrow 345">
              <a:extLst>
                <a:ext uri="{FF2B5EF4-FFF2-40B4-BE49-F238E27FC236}">
                  <a16:creationId xmlns:a16="http://schemas.microsoft.com/office/drawing/2014/main" id="{4E1C7789-1728-47E7-829C-BF35EEB705F7}"/>
                </a:ext>
              </a:extLst>
            </p:cNvPr>
            <p:cNvSpPr/>
            <p:nvPr/>
          </p:nvSpPr>
          <p:spPr>
            <a:xfrm flipV="1">
              <a:off x="11887418" y="1804109"/>
              <a:ext cx="202125" cy="187094"/>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50" name="TextBox 149">
              <a:extLst>
                <a:ext uri="{FF2B5EF4-FFF2-40B4-BE49-F238E27FC236}">
                  <a16:creationId xmlns:a16="http://schemas.microsoft.com/office/drawing/2014/main" id="{9C25DAE4-796D-48FD-AAB7-163E5FE9705E}"/>
                </a:ext>
              </a:extLst>
            </p:cNvPr>
            <p:cNvSpPr txBox="1"/>
            <p:nvPr/>
          </p:nvSpPr>
          <p:spPr>
            <a:xfrm>
              <a:off x="8316485" y="1002027"/>
              <a:ext cx="1167503" cy="31393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003359"/>
                  </a:solidFill>
                  <a:effectLst/>
                  <a:uLnTx/>
                  <a:uFillTx/>
                  <a:latin typeface="Franklin Gothic Book"/>
                  <a:ea typeface="+mn-ea"/>
                  <a:cs typeface="+mn-cs"/>
                </a:rPr>
                <a:t>OR Cases</a:t>
              </a:r>
            </a:p>
          </p:txBody>
        </p:sp>
        <p:sp>
          <p:nvSpPr>
            <p:cNvPr id="151" name="TextBox 150">
              <a:extLst>
                <a:ext uri="{FF2B5EF4-FFF2-40B4-BE49-F238E27FC236}">
                  <a16:creationId xmlns:a16="http://schemas.microsoft.com/office/drawing/2014/main" id="{413BD446-9803-428A-AD0E-6D43E90005E7}"/>
                </a:ext>
              </a:extLst>
            </p:cNvPr>
            <p:cNvSpPr txBox="1"/>
            <p:nvPr/>
          </p:nvSpPr>
          <p:spPr>
            <a:xfrm>
              <a:off x="8391926" y="1684100"/>
              <a:ext cx="1042634" cy="377531"/>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A5ACAF"/>
                  </a:solidFill>
                  <a:effectLst/>
                  <a:uLnTx/>
                  <a:uFillTx/>
                  <a:latin typeface="Franklin Gothic Book"/>
                  <a:ea typeface="+mn-ea"/>
                  <a:cs typeface="+mn-cs"/>
                </a:rPr>
                <a:t>24-month trend</a:t>
              </a:r>
              <a:endParaRPr kumimoji="0" lang="en-US" sz="11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152" name="TextBox 151">
              <a:extLst>
                <a:ext uri="{FF2B5EF4-FFF2-40B4-BE49-F238E27FC236}">
                  <a16:creationId xmlns:a16="http://schemas.microsoft.com/office/drawing/2014/main" id="{BC2813F0-8CF4-4374-9C96-662DB4AA08F6}"/>
                </a:ext>
              </a:extLst>
            </p:cNvPr>
            <p:cNvSpPr txBox="1"/>
            <p:nvPr/>
          </p:nvSpPr>
          <p:spPr>
            <a:xfrm>
              <a:off x="9420816" y="991099"/>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153" name="TextBox 152">
              <a:extLst>
                <a:ext uri="{FF2B5EF4-FFF2-40B4-BE49-F238E27FC236}">
                  <a16:creationId xmlns:a16="http://schemas.microsoft.com/office/drawing/2014/main" id="{1D3D21AC-65B1-423C-BB2E-46BE58C8F602}"/>
                </a:ext>
              </a:extLst>
            </p:cNvPr>
            <p:cNvSpPr txBox="1"/>
            <p:nvPr/>
          </p:nvSpPr>
          <p:spPr>
            <a:xfrm>
              <a:off x="10271430" y="992968"/>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154" name="TextBox 153">
              <a:extLst>
                <a:ext uri="{FF2B5EF4-FFF2-40B4-BE49-F238E27FC236}">
                  <a16:creationId xmlns:a16="http://schemas.microsoft.com/office/drawing/2014/main" id="{012B69A7-E6A9-4035-A6E0-C63FADD5CFD2}"/>
                </a:ext>
              </a:extLst>
            </p:cNvPr>
            <p:cNvSpPr txBox="1"/>
            <p:nvPr/>
          </p:nvSpPr>
          <p:spPr>
            <a:xfrm>
              <a:off x="11122043" y="992968"/>
              <a:ext cx="924967"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 Annualized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155" name="TextBox 154">
              <a:extLst>
                <a:ext uri="{FF2B5EF4-FFF2-40B4-BE49-F238E27FC236}">
                  <a16:creationId xmlns:a16="http://schemas.microsoft.com/office/drawing/2014/main" id="{C1BDFF3B-353D-4337-9128-A2647011354E}"/>
                </a:ext>
              </a:extLst>
            </p:cNvPr>
            <p:cNvSpPr txBox="1"/>
            <p:nvPr/>
          </p:nvSpPr>
          <p:spPr>
            <a:xfrm>
              <a:off x="11119302" y="1392847"/>
              <a:ext cx="941451" cy="367789"/>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21,548</a:t>
              </a:r>
            </a:p>
          </p:txBody>
        </p:sp>
        <p:sp>
          <p:nvSpPr>
            <p:cNvPr id="156" name="TextBox 155">
              <a:extLst>
                <a:ext uri="{FF2B5EF4-FFF2-40B4-BE49-F238E27FC236}">
                  <a16:creationId xmlns:a16="http://schemas.microsoft.com/office/drawing/2014/main" id="{868C5654-3B44-4308-927E-053646900931}"/>
                </a:ext>
              </a:extLst>
            </p:cNvPr>
            <p:cNvSpPr txBox="1"/>
            <p:nvPr/>
          </p:nvSpPr>
          <p:spPr>
            <a:xfrm>
              <a:off x="9455824" y="1392849"/>
              <a:ext cx="787952" cy="367787"/>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22,361</a:t>
              </a:r>
            </a:p>
          </p:txBody>
        </p:sp>
        <p:sp>
          <p:nvSpPr>
            <p:cNvPr id="157" name="TextBox 156">
              <a:extLst>
                <a:ext uri="{FF2B5EF4-FFF2-40B4-BE49-F238E27FC236}">
                  <a16:creationId xmlns:a16="http://schemas.microsoft.com/office/drawing/2014/main" id="{7D5ED41B-45F9-4E81-9472-E5E65C3A9155}"/>
                </a:ext>
              </a:extLst>
            </p:cNvPr>
            <p:cNvSpPr txBox="1"/>
            <p:nvPr/>
          </p:nvSpPr>
          <p:spPr>
            <a:xfrm>
              <a:off x="10271430" y="1392849"/>
              <a:ext cx="822960" cy="36778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23,851</a:t>
              </a:r>
            </a:p>
          </p:txBody>
        </p:sp>
        <p:cxnSp>
          <p:nvCxnSpPr>
            <p:cNvPr id="158" name="Straight Connector 157">
              <a:extLst>
                <a:ext uri="{FF2B5EF4-FFF2-40B4-BE49-F238E27FC236}">
                  <a16:creationId xmlns:a16="http://schemas.microsoft.com/office/drawing/2014/main" id="{9FFC2E9F-CDB1-4DE7-B1CC-EFF9EB25D69B}"/>
                </a:ext>
              </a:extLst>
            </p:cNvPr>
            <p:cNvCxnSpPr>
              <a:cxnSpLocks/>
            </p:cNvCxnSpPr>
            <p:nvPr/>
          </p:nvCxnSpPr>
          <p:spPr>
            <a:xfrm>
              <a:off x="9483988" y="1404845"/>
              <a:ext cx="2515435" cy="0"/>
            </a:xfrm>
            <a:prstGeom prst="line">
              <a:avLst/>
            </a:prstGeom>
            <a:ln w="15875">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E8EAD046-0CF2-4126-9998-4066068A7743}"/>
                </a:ext>
              </a:extLst>
            </p:cNvPr>
            <p:cNvCxnSpPr>
              <a:cxnSpLocks/>
            </p:cNvCxnSpPr>
            <p:nvPr/>
          </p:nvCxnSpPr>
          <p:spPr>
            <a:xfrm>
              <a:off x="10257686" y="982912"/>
              <a:ext cx="0" cy="731520"/>
            </a:xfrm>
            <a:prstGeom prst="line">
              <a:avLst/>
            </a:prstGeom>
            <a:ln w="15875">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CB32F723-3BED-4D0A-AB3A-1AA8EBF3C697}"/>
                </a:ext>
              </a:extLst>
            </p:cNvPr>
            <p:cNvCxnSpPr>
              <a:cxnSpLocks/>
            </p:cNvCxnSpPr>
            <p:nvPr/>
          </p:nvCxnSpPr>
          <p:spPr>
            <a:xfrm>
              <a:off x="11098038" y="982912"/>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4EA53CAC-E766-40A9-8E09-7C49AC2A37AF}"/>
              </a:ext>
            </a:extLst>
          </p:cNvPr>
          <p:cNvGrpSpPr/>
          <p:nvPr/>
        </p:nvGrpSpPr>
        <p:grpSpPr>
          <a:xfrm>
            <a:off x="8156417" y="4543764"/>
            <a:ext cx="3844446" cy="1671837"/>
            <a:chOff x="8273877" y="925397"/>
            <a:chExt cx="3844446" cy="1671837"/>
          </a:xfrm>
        </p:grpSpPr>
        <p:sp>
          <p:nvSpPr>
            <p:cNvPr id="162" name="Rectangle 161">
              <a:extLst>
                <a:ext uri="{FF2B5EF4-FFF2-40B4-BE49-F238E27FC236}">
                  <a16:creationId xmlns:a16="http://schemas.microsoft.com/office/drawing/2014/main" id="{EC8A2BE2-B9A9-48C0-86B4-451956AB9452}"/>
                </a:ext>
              </a:extLst>
            </p:cNvPr>
            <p:cNvSpPr/>
            <p:nvPr/>
          </p:nvSpPr>
          <p:spPr>
            <a:xfrm>
              <a:off x="8273877" y="944448"/>
              <a:ext cx="3840480" cy="1652786"/>
            </a:xfrm>
            <a:prstGeom prst="rect">
              <a:avLst/>
            </a:prstGeom>
            <a:solidFill>
              <a:srgbClr val="DBDE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aphicFrame>
          <p:nvGraphicFramePr>
            <p:cNvPr id="163" name="Chart 162">
              <a:extLst>
                <a:ext uri="{FF2B5EF4-FFF2-40B4-BE49-F238E27FC236}">
                  <a16:creationId xmlns:a16="http://schemas.microsoft.com/office/drawing/2014/main" id="{09BBB69B-A1F3-4741-843E-BFED330C565B}"/>
                </a:ext>
              </a:extLst>
            </p:cNvPr>
            <p:cNvGraphicFramePr/>
            <p:nvPr/>
          </p:nvGraphicFramePr>
          <p:xfrm>
            <a:off x="8335928" y="1752897"/>
            <a:ext cx="3711083" cy="778138"/>
          </p:xfrm>
          <a:graphic>
            <a:graphicData uri="http://schemas.openxmlformats.org/drawingml/2006/chart">
              <c:chart xmlns:c="http://schemas.openxmlformats.org/drawingml/2006/chart" xmlns:r="http://schemas.openxmlformats.org/officeDocument/2006/relationships" r:id="rId9"/>
            </a:graphicData>
          </a:graphic>
        </p:graphicFrame>
        <p:sp>
          <p:nvSpPr>
            <p:cNvPr id="164" name="Rectangle 163">
              <a:extLst>
                <a:ext uri="{FF2B5EF4-FFF2-40B4-BE49-F238E27FC236}">
                  <a16:creationId xmlns:a16="http://schemas.microsoft.com/office/drawing/2014/main" id="{78B7377A-B340-4AD9-B094-559F343B3BCB}"/>
                </a:ext>
              </a:extLst>
            </p:cNvPr>
            <p:cNvSpPr/>
            <p:nvPr/>
          </p:nvSpPr>
          <p:spPr>
            <a:xfrm>
              <a:off x="8277843" y="925397"/>
              <a:ext cx="3840480" cy="1671837"/>
            </a:xfrm>
            <a:prstGeom prst="rect">
              <a:avLst/>
            </a:prstGeom>
            <a:no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65" name="Down Arrow 345">
              <a:extLst>
                <a:ext uri="{FF2B5EF4-FFF2-40B4-BE49-F238E27FC236}">
                  <a16:creationId xmlns:a16="http://schemas.microsoft.com/office/drawing/2014/main" id="{1047E9C8-47F3-4204-B8D9-E13C98614FA9}"/>
                </a:ext>
              </a:extLst>
            </p:cNvPr>
            <p:cNvSpPr/>
            <p:nvPr/>
          </p:nvSpPr>
          <p:spPr>
            <a:xfrm flipV="1">
              <a:off x="11887418" y="1804109"/>
              <a:ext cx="202125" cy="187094"/>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66" name="TextBox 165">
              <a:extLst>
                <a:ext uri="{FF2B5EF4-FFF2-40B4-BE49-F238E27FC236}">
                  <a16:creationId xmlns:a16="http://schemas.microsoft.com/office/drawing/2014/main" id="{DA8CA968-2135-4F11-A2F0-08024EA121E3}"/>
                </a:ext>
              </a:extLst>
            </p:cNvPr>
            <p:cNvSpPr txBox="1"/>
            <p:nvPr/>
          </p:nvSpPr>
          <p:spPr>
            <a:xfrm>
              <a:off x="8316485" y="1002027"/>
              <a:ext cx="1167503" cy="313932"/>
            </a:xfrm>
            <a:prstGeom prst="rect">
              <a:avLst/>
            </a:prstGeom>
            <a:noFill/>
          </p:spPr>
          <p:txBody>
            <a:bodyPr wrap="square" lIns="0" r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003359"/>
                  </a:solidFill>
                  <a:effectLst/>
                  <a:uLnTx/>
                  <a:uFillTx/>
                  <a:latin typeface="Franklin Gothic Book"/>
                  <a:ea typeface="+mn-ea"/>
                  <a:cs typeface="+mn-cs"/>
                </a:rPr>
                <a:t>Clinic Visits</a:t>
              </a:r>
            </a:p>
          </p:txBody>
        </p:sp>
        <p:sp>
          <p:nvSpPr>
            <p:cNvPr id="167" name="TextBox 166">
              <a:extLst>
                <a:ext uri="{FF2B5EF4-FFF2-40B4-BE49-F238E27FC236}">
                  <a16:creationId xmlns:a16="http://schemas.microsoft.com/office/drawing/2014/main" id="{D2534E86-E70A-44C1-9B45-2CDF73E84CBC}"/>
                </a:ext>
              </a:extLst>
            </p:cNvPr>
            <p:cNvSpPr txBox="1"/>
            <p:nvPr/>
          </p:nvSpPr>
          <p:spPr>
            <a:xfrm>
              <a:off x="8391926" y="1684100"/>
              <a:ext cx="1042634" cy="182849"/>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A5ACAF"/>
                  </a:solidFill>
                  <a:effectLst/>
                  <a:uLnTx/>
                  <a:uFillTx/>
                  <a:latin typeface="Franklin Gothic Book"/>
                  <a:ea typeface="+mn-ea"/>
                  <a:cs typeface="+mn-cs"/>
                </a:rPr>
                <a:t>24-month trend</a:t>
              </a:r>
              <a:endParaRPr kumimoji="0" lang="en-US" sz="11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168" name="TextBox 167">
              <a:extLst>
                <a:ext uri="{FF2B5EF4-FFF2-40B4-BE49-F238E27FC236}">
                  <a16:creationId xmlns:a16="http://schemas.microsoft.com/office/drawing/2014/main" id="{52F8F523-EB3A-406D-B8D6-89F9A6AED381}"/>
                </a:ext>
              </a:extLst>
            </p:cNvPr>
            <p:cNvSpPr txBox="1"/>
            <p:nvPr/>
          </p:nvSpPr>
          <p:spPr>
            <a:xfrm>
              <a:off x="9420816" y="991099"/>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169" name="TextBox 168">
              <a:extLst>
                <a:ext uri="{FF2B5EF4-FFF2-40B4-BE49-F238E27FC236}">
                  <a16:creationId xmlns:a16="http://schemas.microsoft.com/office/drawing/2014/main" id="{6DCFF760-32F6-4B2D-B675-A5ACF388D9A7}"/>
                </a:ext>
              </a:extLst>
            </p:cNvPr>
            <p:cNvSpPr txBox="1"/>
            <p:nvPr/>
          </p:nvSpPr>
          <p:spPr>
            <a:xfrm>
              <a:off x="10271430" y="992968"/>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170" name="TextBox 169">
              <a:extLst>
                <a:ext uri="{FF2B5EF4-FFF2-40B4-BE49-F238E27FC236}">
                  <a16:creationId xmlns:a16="http://schemas.microsoft.com/office/drawing/2014/main" id="{06B9C45B-3025-436E-9AE4-B2DF6B8D429A}"/>
                </a:ext>
              </a:extLst>
            </p:cNvPr>
            <p:cNvSpPr txBox="1"/>
            <p:nvPr/>
          </p:nvSpPr>
          <p:spPr>
            <a:xfrm>
              <a:off x="11122043" y="992968"/>
              <a:ext cx="924967"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 Annualized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171" name="TextBox 170">
              <a:extLst>
                <a:ext uri="{FF2B5EF4-FFF2-40B4-BE49-F238E27FC236}">
                  <a16:creationId xmlns:a16="http://schemas.microsoft.com/office/drawing/2014/main" id="{6FC83848-2D7F-4974-B692-93228BDE5590}"/>
                </a:ext>
              </a:extLst>
            </p:cNvPr>
            <p:cNvSpPr txBox="1"/>
            <p:nvPr/>
          </p:nvSpPr>
          <p:spPr>
            <a:xfrm>
              <a:off x="11119302" y="1392847"/>
              <a:ext cx="941451" cy="367789"/>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493,240</a:t>
              </a:r>
            </a:p>
          </p:txBody>
        </p:sp>
        <p:sp>
          <p:nvSpPr>
            <p:cNvPr id="172" name="TextBox 171">
              <a:extLst>
                <a:ext uri="{FF2B5EF4-FFF2-40B4-BE49-F238E27FC236}">
                  <a16:creationId xmlns:a16="http://schemas.microsoft.com/office/drawing/2014/main" id="{12C11241-C0D4-4087-95E8-4CC9176A36DD}"/>
                </a:ext>
              </a:extLst>
            </p:cNvPr>
            <p:cNvSpPr txBox="1"/>
            <p:nvPr/>
          </p:nvSpPr>
          <p:spPr>
            <a:xfrm>
              <a:off x="9455824" y="1392849"/>
              <a:ext cx="787952" cy="367787"/>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506,612</a:t>
              </a:r>
            </a:p>
          </p:txBody>
        </p:sp>
        <p:sp>
          <p:nvSpPr>
            <p:cNvPr id="173" name="TextBox 172">
              <a:extLst>
                <a:ext uri="{FF2B5EF4-FFF2-40B4-BE49-F238E27FC236}">
                  <a16:creationId xmlns:a16="http://schemas.microsoft.com/office/drawing/2014/main" id="{CA8AC6BA-6485-44F5-8316-C820BF7561C9}"/>
                </a:ext>
              </a:extLst>
            </p:cNvPr>
            <p:cNvSpPr txBox="1"/>
            <p:nvPr/>
          </p:nvSpPr>
          <p:spPr>
            <a:xfrm>
              <a:off x="10271430" y="1392849"/>
              <a:ext cx="822960" cy="36778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501,483</a:t>
              </a:r>
            </a:p>
          </p:txBody>
        </p:sp>
        <p:cxnSp>
          <p:nvCxnSpPr>
            <p:cNvPr id="174" name="Straight Connector 173">
              <a:extLst>
                <a:ext uri="{FF2B5EF4-FFF2-40B4-BE49-F238E27FC236}">
                  <a16:creationId xmlns:a16="http://schemas.microsoft.com/office/drawing/2014/main" id="{F88CC3E1-32CD-4C54-866D-67CAE7DF624E}"/>
                </a:ext>
              </a:extLst>
            </p:cNvPr>
            <p:cNvCxnSpPr>
              <a:cxnSpLocks/>
            </p:cNvCxnSpPr>
            <p:nvPr/>
          </p:nvCxnSpPr>
          <p:spPr>
            <a:xfrm>
              <a:off x="9483988" y="1404845"/>
              <a:ext cx="2515435" cy="0"/>
            </a:xfrm>
            <a:prstGeom prst="line">
              <a:avLst/>
            </a:prstGeom>
            <a:ln w="15875">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5CA3C8C9-FD8B-4293-80B5-4BBB0809C573}"/>
                </a:ext>
              </a:extLst>
            </p:cNvPr>
            <p:cNvCxnSpPr>
              <a:cxnSpLocks/>
            </p:cNvCxnSpPr>
            <p:nvPr/>
          </p:nvCxnSpPr>
          <p:spPr>
            <a:xfrm>
              <a:off x="10257686" y="982912"/>
              <a:ext cx="0" cy="731520"/>
            </a:xfrm>
            <a:prstGeom prst="line">
              <a:avLst/>
            </a:prstGeom>
            <a:ln w="15875">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1F468D17-521B-400C-B965-8327E5768AC7}"/>
                </a:ext>
              </a:extLst>
            </p:cNvPr>
            <p:cNvCxnSpPr>
              <a:cxnSpLocks/>
            </p:cNvCxnSpPr>
            <p:nvPr/>
          </p:nvCxnSpPr>
          <p:spPr>
            <a:xfrm>
              <a:off x="11098038" y="982912"/>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77" name="Graphic 176">
            <a:extLst>
              <a:ext uri="{FF2B5EF4-FFF2-40B4-BE49-F238E27FC236}">
                <a16:creationId xmlns:a16="http://schemas.microsoft.com/office/drawing/2014/main" id="{464D742B-008D-4746-ADF2-D04DFDE8E3BF}"/>
              </a:ext>
            </a:extLst>
          </p:cNvPr>
          <p:cNvPicPr>
            <a:picLocks/>
          </p:cNvPicPr>
          <p:nvPr/>
        </p:nvPicPr>
        <p:blipFill>
          <a:blip r:embed="rId10"/>
          <a:stretch>
            <a:fillRect/>
          </a:stretch>
        </p:blipFill>
        <p:spPr>
          <a:xfrm>
            <a:off x="8515907" y="1197942"/>
            <a:ext cx="524746" cy="524746"/>
          </a:xfrm>
          <a:prstGeom prst="rect">
            <a:avLst/>
          </a:prstGeom>
        </p:spPr>
      </p:pic>
      <p:pic>
        <p:nvPicPr>
          <p:cNvPr id="178" name="Graphic 177">
            <a:extLst>
              <a:ext uri="{FF2B5EF4-FFF2-40B4-BE49-F238E27FC236}">
                <a16:creationId xmlns:a16="http://schemas.microsoft.com/office/drawing/2014/main" id="{E36F90B1-B905-4D13-9FFF-044B8548DEA0}"/>
              </a:ext>
            </a:extLst>
          </p:cNvPr>
          <p:cNvPicPr>
            <a:picLocks/>
          </p:cNvPicPr>
          <p:nvPr/>
        </p:nvPicPr>
        <p:blipFill>
          <a:blip r:embed="rId11"/>
          <a:stretch>
            <a:fillRect/>
          </a:stretch>
        </p:blipFill>
        <p:spPr>
          <a:xfrm>
            <a:off x="8396351" y="2993539"/>
            <a:ext cx="660902" cy="591706"/>
          </a:xfrm>
          <a:prstGeom prst="rect">
            <a:avLst/>
          </a:prstGeom>
        </p:spPr>
      </p:pic>
      <p:pic>
        <p:nvPicPr>
          <p:cNvPr id="179" name="Graphic 178">
            <a:extLst>
              <a:ext uri="{FF2B5EF4-FFF2-40B4-BE49-F238E27FC236}">
                <a16:creationId xmlns:a16="http://schemas.microsoft.com/office/drawing/2014/main" id="{B63ADFFC-6824-4B5D-B2F9-8F1DC9548A49}"/>
              </a:ext>
            </a:extLst>
          </p:cNvPr>
          <p:cNvPicPr>
            <a:picLocks/>
          </p:cNvPicPr>
          <p:nvPr/>
        </p:nvPicPr>
        <p:blipFill>
          <a:blip r:embed="rId12"/>
          <a:stretch>
            <a:fillRect/>
          </a:stretch>
        </p:blipFill>
        <p:spPr>
          <a:xfrm>
            <a:off x="8517393" y="4828649"/>
            <a:ext cx="552031" cy="492230"/>
          </a:xfrm>
          <a:prstGeom prst="rect">
            <a:avLst/>
          </a:prstGeom>
        </p:spPr>
      </p:pic>
      <p:grpSp>
        <p:nvGrpSpPr>
          <p:cNvPr id="181" name="Group 180">
            <a:extLst>
              <a:ext uri="{FF2B5EF4-FFF2-40B4-BE49-F238E27FC236}">
                <a16:creationId xmlns:a16="http://schemas.microsoft.com/office/drawing/2014/main" id="{40ADABE2-C1A3-4C76-AA69-0E9789F1953F}"/>
              </a:ext>
            </a:extLst>
          </p:cNvPr>
          <p:cNvGrpSpPr/>
          <p:nvPr/>
        </p:nvGrpSpPr>
        <p:grpSpPr>
          <a:xfrm>
            <a:off x="182880" y="925397"/>
            <a:ext cx="3844446" cy="1671837"/>
            <a:chOff x="8273877" y="925397"/>
            <a:chExt cx="3844446" cy="1671837"/>
          </a:xfrm>
        </p:grpSpPr>
        <p:sp>
          <p:nvSpPr>
            <p:cNvPr id="182" name="Rectangle 181">
              <a:extLst>
                <a:ext uri="{FF2B5EF4-FFF2-40B4-BE49-F238E27FC236}">
                  <a16:creationId xmlns:a16="http://schemas.microsoft.com/office/drawing/2014/main" id="{C308B1E2-4C24-4101-92DF-0DDF4741B6A4}"/>
                </a:ext>
              </a:extLst>
            </p:cNvPr>
            <p:cNvSpPr/>
            <p:nvPr/>
          </p:nvSpPr>
          <p:spPr>
            <a:xfrm>
              <a:off x="8273877" y="944448"/>
              <a:ext cx="3840480" cy="1652786"/>
            </a:xfrm>
            <a:prstGeom prst="rect">
              <a:avLst/>
            </a:prstGeom>
            <a:solidFill>
              <a:srgbClr val="DBDE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aphicFrame>
          <p:nvGraphicFramePr>
            <p:cNvPr id="183" name="Chart 182">
              <a:extLst>
                <a:ext uri="{FF2B5EF4-FFF2-40B4-BE49-F238E27FC236}">
                  <a16:creationId xmlns:a16="http://schemas.microsoft.com/office/drawing/2014/main" id="{FBD2E35E-2EF0-4B10-BA34-83567D1ED639}"/>
                </a:ext>
              </a:extLst>
            </p:cNvPr>
            <p:cNvGraphicFramePr/>
            <p:nvPr/>
          </p:nvGraphicFramePr>
          <p:xfrm>
            <a:off x="8335928" y="1752897"/>
            <a:ext cx="3711083" cy="778138"/>
          </p:xfrm>
          <a:graphic>
            <a:graphicData uri="http://schemas.openxmlformats.org/drawingml/2006/chart">
              <c:chart xmlns:c="http://schemas.openxmlformats.org/drawingml/2006/chart" xmlns:r="http://schemas.openxmlformats.org/officeDocument/2006/relationships" r:id="rId13"/>
            </a:graphicData>
          </a:graphic>
        </p:graphicFrame>
        <p:sp>
          <p:nvSpPr>
            <p:cNvPr id="184" name="Rectangle 183">
              <a:extLst>
                <a:ext uri="{FF2B5EF4-FFF2-40B4-BE49-F238E27FC236}">
                  <a16:creationId xmlns:a16="http://schemas.microsoft.com/office/drawing/2014/main" id="{1D66F7A5-279D-4352-A43E-F2F835E34EEA}"/>
                </a:ext>
              </a:extLst>
            </p:cNvPr>
            <p:cNvSpPr/>
            <p:nvPr/>
          </p:nvSpPr>
          <p:spPr>
            <a:xfrm>
              <a:off x="8277843" y="925397"/>
              <a:ext cx="3840480" cy="1671837"/>
            </a:xfrm>
            <a:prstGeom prst="rect">
              <a:avLst/>
            </a:prstGeom>
            <a:noFill/>
            <a:ln w="635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85" name="Down Arrow 345">
              <a:extLst>
                <a:ext uri="{FF2B5EF4-FFF2-40B4-BE49-F238E27FC236}">
                  <a16:creationId xmlns:a16="http://schemas.microsoft.com/office/drawing/2014/main" id="{B15AD6C4-A1B7-442C-B4F4-9B70A628FFBC}"/>
                </a:ext>
              </a:extLst>
            </p:cNvPr>
            <p:cNvSpPr/>
            <p:nvPr/>
          </p:nvSpPr>
          <p:spPr>
            <a:xfrm flipV="1">
              <a:off x="11887418" y="1804109"/>
              <a:ext cx="202125" cy="187094"/>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86" name="TextBox 185">
              <a:extLst>
                <a:ext uri="{FF2B5EF4-FFF2-40B4-BE49-F238E27FC236}">
                  <a16:creationId xmlns:a16="http://schemas.microsoft.com/office/drawing/2014/main" id="{4B8BF6B3-38C8-4034-86F2-4AE1EE2F09A6}"/>
                </a:ext>
              </a:extLst>
            </p:cNvPr>
            <p:cNvSpPr txBox="1"/>
            <p:nvPr/>
          </p:nvSpPr>
          <p:spPr>
            <a:xfrm>
              <a:off x="8316485" y="1002027"/>
              <a:ext cx="1167503" cy="695575"/>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003359"/>
                  </a:solidFill>
                  <a:effectLst/>
                  <a:uLnTx/>
                  <a:uFillTx/>
                  <a:latin typeface="Franklin Gothic Book"/>
                  <a:ea typeface="+mn-ea"/>
                  <a:cs typeface="+mn-cs"/>
                </a:rPr>
                <a:t>Case Mix Index </a:t>
              </a:r>
              <a:r>
                <a:rPr kumimoji="0" lang="en-US" sz="1300" b="0" i="0" u="none" strike="noStrike" kern="1200" cap="none" spc="0" normalizeH="0" baseline="0" noProof="0" dirty="0">
                  <a:ln>
                    <a:noFill/>
                  </a:ln>
                  <a:solidFill>
                    <a:srgbClr val="003359"/>
                  </a:solidFill>
                  <a:effectLst/>
                  <a:uLnTx/>
                  <a:uFillTx/>
                  <a:latin typeface="Franklin Gothic Book"/>
                  <a:ea typeface="+mn-ea"/>
                  <a:cs typeface="+mn-cs"/>
                </a:rPr>
                <a:t>(Medicare)</a:t>
              </a:r>
            </a:p>
          </p:txBody>
        </p:sp>
        <p:sp>
          <p:nvSpPr>
            <p:cNvPr id="187" name="TextBox 186">
              <a:extLst>
                <a:ext uri="{FF2B5EF4-FFF2-40B4-BE49-F238E27FC236}">
                  <a16:creationId xmlns:a16="http://schemas.microsoft.com/office/drawing/2014/main" id="{BF9AD316-CA48-4FDE-8B49-04957CEAC939}"/>
                </a:ext>
              </a:extLst>
            </p:cNvPr>
            <p:cNvSpPr txBox="1"/>
            <p:nvPr/>
          </p:nvSpPr>
          <p:spPr>
            <a:xfrm>
              <a:off x="8391926" y="1684100"/>
              <a:ext cx="1042634" cy="377531"/>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A5ACAF"/>
                  </a:solidFill>
                  <a:effectLst/>
                  <a:uLnTx/>
                  <a:uFillTx/>
                  <a:latin typeface="Franklin Gothic Book"/>
                  <a:ea typeface="+mn-ea"/>
                  <a:cs typeface="+mn-cs"/>
                </a:rPr>
                <a:t>24-month trend</a:t>
              </a:r>
              <a:endParaRPr kumimoji="0" lang="en-US" sz="11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188" name="TextBox 187">
              <a:extLst>
                <a:ext uri="{FF2B5EF4-FFF2-40B4-BE49-F238E27FC236}">
                  <a16:creationId xmlns:a16="http://schemas.microsoft.com/office/drawing/2014/main" id="{A875CCA7-760B-47AD-AF92-3246E335DF98}"/>
                </a:ext>
              </a:extLst>
            </p:cNvPr>
            <p:cNvSpPr txBox="1"/>
            <p:nvPr/>
          </p:nvSpPr>
          <p:spPr>
            <a:xfrm>
              <a:off x="9420816" y="991099"/>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189" name="TextBox 188">
              <a:extLst>
                <a:ext uri="{FF2B5EF4-FFF2-40B4-BE49-F238E27FC236}">
                  <a16:creationId xmlns:a16="http://schemas.microsoft.com/office/drawing/2014/main" id="{D0EAF79C-987E-40E2-8CD6-20713AE09F0C}"/>
                </a:ext>
              </a:extLst>
            </p:cNvPr>
            <p:cNvSpPr txBox="1"/>
            <p:nvPr/>
          </p:nvSpPr>
          <p:spPr>
            <a:xfrm>
              <a:off x="10271430" y="992968"/>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190" name="TextBox 189">
              <a:extLst>
                <a:ext uri="{FF2B5EF4-FFF2-40B4-BE49-F238E27FC236}">
                  <a16:creationId xmlns:a16="http://schemas.microsoft.com/office/drawing/2014/main" id="{D2AA2DBA-6AAE-44D7-BAFE-B09919491D4C}"/>
                </a:ext>
              </a:extLst>
            </p:cNvPr>
            <p:cNvSpPr txBox="1"/>
            <p:nvPr/>
          </p:nvSpPr>
          <p:spPr>
            <a:xfrm>
              <a:off x="11122043" y="992968"/>
              <a:ext cx="924967"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191" name="TextBox 190">
              <a:extLst>
                <a:ext uri="{FF2B5EF4-FFF2-40B4-BE49-F238E27FC236}">
                  <a16:creationId xmlns:a16="http://schemas.microsoft.com/office/drawing/2014/main" id="{2992FFA0-9115-46FD-BE0B-F7A46E76EFFC}"/>
                </a:ext>
              </a:extLst>
            </p:cNvPr>
            <p:cNvSpPr txBox="1"/>
            <p:nvPr/>
          </p:nvSpPr>
          <p:spPr>
            <a:xfrm>
              <a:off x="11119302" y="1392847"/>
              <a:ext cx="941451" cy="367789"/>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9900"/>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2.37</a:t>
              </a:r>
            </a:p>
          </p:txBody>
        </p:sp>
        <p:sp>
          <p:nvSpPr>
            <p:cNvPr id="192" name="TextBox 191">
              <a:extLst>
                <a:ext uri="{FF2B5EF4-FFF2-40B4-BE49-F238E27FC236}">
                  <a16:creationId xmlns:a16="http://schemas.microsoft.com/office/drawing/2014/main" id="{61F190DC-4C47-43C7-8C38-365B3B4027C7}"/>
                </a:ext>
              </a:extLst>
            </p:cNvPr>
            <p:cNvSpPr txBox="1"/>
            <p:nvPr/>
          </p:nvSpPr>
          <p:spPr>
            <a:xfrm>
              <a:off x="9455824" y="1392849"/>
              <a:ext cx="787952" cy="367787"/>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2.36</a:t>
              </a:r>
            </a:p>
          </p:txBody>
        </p:sp>
        <p:sp>
          <p:nvSpPr>
            <p:cNvPr id="193" name="TextBox 192">
              <a:extLst>
                <a:ext uri="{FF2B5EF4-FFF2-40B4-BE49-F238E27FC236}">
                  <a16:creationId xmlns:a16="http://schemas.microsoft.com/office/drawing/2014/main" id="{04DD4591-41F9-4AFB-BA02-A64322AAFDB4}"/>
                </a:ext>
              </a:extLst>
            </p:cNvPr>
            <p:cNvSpPr txBox="1"/>
            <p:nvPr/>
          </p:nvSpPr>
          <p:spPr>
            <a:xfrm>
              <a:off x="10271430" y="1392849"/>
              <a:ext cx="822960" cy="36778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2.31</a:t>
              </a:r>
            </a:p>
          </p:txBody>
        </p:sp>
        <p:cxnSp>
          <p:nvCxnSpPr>
            <p:cNvPr id="194" name="Straight Connector 193">
              <a:extLst>
                <a:ext uri="{FF2B5EF4-FFF2-40B4-BE49-F238E27FC236}">
                  <a16:creationId xmlns:a16="http://schemas.microsoft.com/office/drawing/2014/main" id="{E2851713-DE2B-46EA-BBD3-32934E744621}"/>
                </a:ext>
              </a:extLst>
            </p:cNvPr>
            <p:cNvCxnSpPr>
              <a:cxnSpLocks/>
            </p:cNvCxnSpPr>
            <p:nvPr/>
          </p:nvCxnSpPr>
          <p:spPr>
            <a:xfrm>
              <a:off x="9483988" y="1404845"/>
              <a:ext cx="2515435" cy="0"/>
            </a:xfrm>
            <a:prstGeom prst="line">
              <a:avLst/>
            </a:prstGeom>
            <a:ln w="15875">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E95F254-DC6E-4A16-8D99-8E78D40B73ED}"/>
                </a:ext>
              </a:extLst>
            </p:cNvPr>
            <p:cNvCxnSpPr>
              <a:cxnSpLocks/>
            </p:cNvCxnSpPr>
            <p:nvPr/>
          </p:nvCxnSpPr>
          <p:spPr>
            <a:xfrm>
              <a:off x="10257686" y="982912"/>
              <a:ext cx="0" cy="731520"/>
            </a:xfrm>
            <a:prstGeom prst="line">
              <a:avLst/>
            </a:prstGeom>
            <a:ln w="15875">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60C44F5F-36CB-4BC3-A21E-1FD2AAB9FCC6}"/>
                </a:ext>
              </a:extLst>
            </p:cNvPr>
            <p:cNvCxnSpPr>
              <a:cxnSpLocks/>
            </p:cNvCxnSpPr>
            <p:nvPr/>
          </p:nvCxnSpPr>
          <p:spPr>
            <a:xfrm>
              <a:off x="11098038" y="982912"/>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98" name="Group 197">
            <a:extLst>
              <a:ext uri="{FF2B5EF4-FFF2-40B4-BE49-F238E27FC236}">
                <a16:creationId xmlns:a16="http://schemas.microsoft.com/office/drawing/2014/main" id="{0EE3E616-C2F4-48CD-8CEC-6E6934C6D18C}"/>
              </a:ext>
            </a:extLst>
          </p:cNvPr>
          <p:cNvGrpSpPr/>
          <p:nvPr/>
        </p:nvGrpSpPr>
        <p:grpSpPr>
          <a:xfrm>
            <a:off x="182880" y="2734581"/>
            <a:ext cx="3844446" cy="1671837"/>
            <a:chOff x="8273877" y="925397"/>
            <a:chExt cx="3844446" cy="1671837"/>
          </a:xfrm>
        </p:grpSpPr>
        <p:sp>
          <p:nvSpPr>
            <p:cNvPr id="199" name="Rectangle 198">
              <a:extLst>
                <a:ext uri="{FF2B5EF4-FFF2-40B4-BE49-F238E27FC236}">
                  <a16:creationId xmlns:a16="http://schemas.microsoft.com/office/drawing/2014/main" id="{C5668D6E-4ECC-4D24-B844-AB118CBFCB06}"/>
                </a:ext>
              </a:extLst>
            </p:cNvPr>
            <p:cNvSpPr/>
            <p:nvPr/>
          </p:nvSpPr>
          <p:spPr>
            <a:xfrm>
              <a:off x="8273877" y="944448"/>
              <a:ext cx="3840480" cy="1652786"/>
            </a:xfrm>
            <a:prstGeom prst="rect">
              <a:avLst/>
            </a:prstGeom>
            <a:solidFill>
              <a:srgbClr val="DBDE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aphicFrame>
          <p:nvGraphicFramePr>
            <p:cNvPr id="200" name="Chart 199">
              <a:extLst>
                <a:ext uri="{FF2B5EF4-FFF2-40B4-BE49-F238E27FC236}">
                  <a16:creationId xmlns:a16="http://schemas.microsoft.com/office/drawing/2014/main" id="{AA651109-6DF0-44DA-AC8E-48190A39B48C}"/>
                </a:ext>
              </a:extLst>
            </p:cNvPr>
            <p:cNvGraphicFramePr/>
            <p:nvPr/>
          </p:nvGraphicFramePr>
          <p:xfrm>
            <a:off x="8335928" y="1752897"/>
            <a:ext cx="3711083" cy="778138"/>
          </p:xfrm>
          <a:graphic>
            <a:graphicData uri="http://schemas.openxmlformats.org/drawingml/2006/chart">
              <c:chart xmlns:c="http://schemas.openxmlformats.org/drawingml/2006/chart" xmlns:r="http://schemas.openxmlformats.org/officeDocument/2006/relationships" r:id="rId14"/>
            </a:graphicData>
          </a:graphic>
        </p:graphicFrame>
        <p:sp>
          <p:nvSpPr>
            <p:cNvPr id="201" name="Rectangle 200">
              <a:extLst>
                <a:ext uri="{FF2B5EF4-FFF2-40B4-BE49-F238E27FC236}">
                  <a16:creationId xmlns:a16="http://schemas.microsoft.com/office/drawing/2014/main" id="{DA3E755E-393D-48CB-B839-C0CF288321CC}"/>
                </a:ext>
              </a:extLst>
            </p:cNvPr>
            <p:cNvSpPr/>
            <p:nvPr/>
          </p:nvSpPr>
          <p:spPr>
            <a:xfrm>
              <a:off x="8277843" y="925397"/>
              <a:ext cx="3840480" cy="1671837"/>
            </a:xfrm>
            <a:prstGeom prst="rect">
              <a:avLst/>
            </a:prstGeom>
            <a:noFill/>
            <a:ln w="635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02" name="Down Arrow 345">
              <a:extLst>
                <a:ext uri="{FF2B5EF4-FFF2-40B4-BE49-F238E27FC236}">
                  <a16:creationId xmlns:a16="http://schemas.microsoft.com/office/drawing/2014/main" id="{DC6FEA42-30F3-43BC-B0A7-2196B5737B56}"/>
                </a:ext>
              </a:extLst>
            </p:cNvPr>
            <p:cNvSpPr/>
            <p:nvPr/>
          </p:nvSpPr>
          <p:spPr>
            <a:xfrm flipV="1">
              <a:off x="11887418" y="1804109"/>
              <a:ext cx="202125" cy="187094"/>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03" name="TextBox 202">
              <a:extLst>
                <a:ext uri="{FF2B5EF4-FFF2-40B4-BE49-F238E27FC236}">
                  <a16:creationId xmlns:a16="http://schemas.microsoft.com/office/drawing/2014/main" id="{A2E52573-D2ED-4000-8D67-F61AFE4230FF}"/>
                </a:ext>
              </a:extLst>
            </p:cNvPr>
            <p:cNvSpPr txBox="1"/>
            <p:nvPr/>
          </p:nvSpPr>
          <p:spPr>
            <a:xfrm>
              <a:off x="8316485" y="991394"/>
              <a:ext cx="1167503" cy="313932"/>
            </a:xfrm>
            <a:prstGeom prst="rect">
              <a:avLst/>
            </a:prstGeom>
            <a:noFill/>
          </p:spPr>
          <p:txBody>
            <a:bodyPr wrap="square" lIns="0" r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30" normalizeH="0" baseline="0" noProof="0" dirty="0">
                  <a:ln>
                    <a:noFill/>
                  </a:ln>
                  <a:solidFill>
                    <a:srgbClr val="003359"/>
                  </a:solidFill>
                  <a:effectLst/>
                  <a:uLnTx/>
                  <a:uFillTx/>
                  <a:latin typeface="Franklin Gothic Book"/>
                  <a:ea typeface="+mn-ea"/>
                  <a:cs typeface="+mn-cs"/>
                </a:rPr>
                <a:t>Discharges</a:t>
              </a:r>
              <a:endParaRPr kumimoji="0" lang="en-US" sz="1300" b="0" i="0" u="none" strike="noStrike" kern="1200" cap="none" spc="-30" normalizeH="0" baseline="0" noProof="0" dirty="0">
                <a:ln>
                  <a:noFill/>
                </a:ln>
                <a:solidFill>
                  <a:srgbClr val="003359"/>
                </a:solidFill>
                <a:effectLst/>
                <a:uLnTx/>
                <a:uFillTx/>
                <a:latin typeface="Franklin Gothic Book"/>
                <a:ea typeface="+mn-ea"/>
                <a:cs typeface="+mn-cs"/>
              </a:endParaRPr>
            </a:p>
          </p:txBody>
        </p:sp>
        <p:sp>
          <p:nvSpPr>
            <p:cNvPr id="204" name="TextBox 203">
              <a:extLst>
                <a:ext uri="{FF2B5EF4-FFF2-40B4-BE49-F238E27FC236}">
                  <a16:creationId xmlns:a16="http://schemas.microsoft.com/office/drawing/2014/main" id="{AE0845EF-2621-4DCE-BCCB-75E302A77918}"/>
                </a:ext>
              </a:extLst>
            </p:cNvPr>
            <p:cNvSpPr txBox="1"/>
            <p:nvPr/>
          </p:nvSpPr>
          <p:spPr>
            <a:xfrm>
              <a:off x="8391926" y="1684100"/>
              <a:ext cx="1042634" cy="377531"/>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A5ACAF"/>
                  </a:solidFill>
                  <a:effectLst/>
                  <a:uLnTx/>
                  <a:uFillTx/>
                  <a:latin typeface="Franklin Gothic Book"/>
                  <a:ea typeface="+mn-ea"/>
                  <a:cs typeface="+mn-cs"/>
                </a:rPr>
                <a:t>24-month trend</a:t>
              </a:r>
              <a:endParaRPr kumimoji="0" lang="en-US" sz="11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205" name="TextBox 204">
              <a:extLst>
                <a:ext uri="{FF2B5EF4-FFF2-40B4-BE49-F238E27FC236}">
                  <a16:creationId xmlns:a16="http://schemas.microsoft.com/office/drawing/2014/main" id="{EA64FCD6-F646-4CF8-9125-63F85E6B3FEB}"/>
                </a:ext>
              </a:extLst>
            </p:cNvPr>
            <p:cNvSpPr txBox="1"/>
            <p:nvPr/>
          </p:nvSpPr>
          <p:spPr>
            <a:xfrm>
              <a:off x="9420816" y="991099"/>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206" name="TextBox 205">
              <a:extLst>
                <a:ext uri="{FF2B5EF4-FFF2-40B4-BE49-F238E27FC236}">
                  <a16:creationId xmlns:a16="http://schemas.microsoft.com/office/drawing/2014/main" id="{8A5ABD1C-C9A5-4008-BDF6-30EF155BBC26}"/>
                </a:ext>
              </a:extLst>
            </p:cNvPr>
            <p:cNvSpPr txBox="1"/>
            <p:nvPr/>
          </p:nvSpPr>
          <p:spPr>
            <a:xfrm>
              <a:off x="10271430" y="992968"/>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207" name="TextBox 206">
              <a:extLst>
                <a:ext uri="{FF2B5EF4-FFF2-40B4-BE49-F238E27FC236}">
                  <a16:creationId xmlns:a16="http://schemas.microsoft.com/office/drawing/2014/main" id="{0EE6EC23-CFEF-44B5-A040-BDD6ADD1B63F}"/>
                </a:ext>
              </a:extLst>
            </p:cNvPr>
            <p:cNvSpPr txBox="1"/>
            <p:nvPr/>
          </p:nvSpPr>
          <p:spPr>
            <a:xfrm>
              <a:off x="11122043" y="992968"/>
              <a:ext cx="924967"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 Annualized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208" name="TextBox 207">
              <a:extLst>
                <a:ext uri="{FF2B5EF4-FFF2-40B4-BE49-F238E27FC236}">
                  <a16:creationId xmlns:a16="http://schemas.microsoft.com/office/drawing/2014/main" id="{329EFD89-EFF1-4083-B41D-39DACDA3BFC8}"/>
                </a:ext>
              </a:extLst>
            </p:cNvPr>
            <p:cNvSpPr txBox="1"/>
            <p:nvPr/>
          </p:nvSpPr>
          <p:spPr>
            <a:xfrm>
              <a:off x="11119302" y="1392847"/>
              <a:ext cx="941451" cy="367789"/>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FFCC00"/>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19,580</a:t>
              </a:r>
            </a:p>
          </p:txBody>
        </p:sp>
        <p:sp>
          <p:nvSpPr>
            <p:cNvPr id="209" name="TextBox 208">
              <a:extLst>
                <a:ext uri="{FF2B5EF4-FFF2-40B4-BE49-F238E27FC236}">
                  <a16:creationId xmlns:a16="http://schemas.microsoft.com/office/drawing/2014/main" id="{5AA67BA5-6829-4C53-84CE-2440CDB3FEA1}"/>
                </a:ext>
              </a:extLst>
            </p:cNvPr>
            <p:cNvSpPr txBox="1"/>
            <p:nvPr/>
          </p:nvSpPr>
          <p:spPr>
            <a:xfrm>
              <a:off x="9455824" y="1392849"/>
              <a:ext cx="787952" cy="367787"/>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19,555</a:t>
              </a:r>
            </a:p>
          </p:txBody>
        </p:sp>
        <p:sp>
          <p:nvSpPr>
            <p:cNvPr id="210" name="TextBox 209">
              <a:extLst>
                <a:ext uri="{FF2B5EF4-FFF2-40B4-BE49-F238E27FC236}">
                  <a16:creationId xmlns:a16="http://schemas.microsoft.com/office/drawing/2014/main" id="{CE8D512B-D67F-47D9-BE2F-68A9B3EBD82E}"/>
                </a:ext>
              </a:extLst>
            </p:cNvPr>
            <p:cNvSpPr txBox="1"/>
            <p:nvPr/>
          </p:nvSpPr>
          <p:spPr>
            <a:xfrm>
              <a:off x="10271430" y="1392849"/>
              <a:ext cx="822960" cy="36778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19,602</a:t>
              </a:r>
            </a:p>
          </p:txBody>
        </p:sp>
        <p:cxnSp>
          <p:nvCxnSpPr>
            <p:cNvPr id="211" name="Straight Connector 210">
              <a:extLst>
                <a:ext uri="{FF2B5EF4-FFF2-40B4-BE49-F238E27FC236}">
                  <a16:creationId xmlns:a16="http://schemas.microsoft.com/office/drawing/2014/main" id="{054FEC16-BBEA-4E4C-AEFE-64B9FF335BC2}"/>
                </a:ext>
              </a:extLst>
            </p:cNvPr>
            <p:cNvCxnSpPr>
              <a:cxnSpLocks/>
            </p:cNvCxnSpPr>
            <p:nvPr/>
          </p:nvCxnSpPr>
          <p:spPr>
            <a:xfrm>
              <a:off x="9483988" y="1404845"/>
              <a:ext cx="2515435" cy="0"/>
            </a:xfrm>
            <a:prstGeom prst="line">
              <a:avLst/>
            </a:prstGeom>
            <a:ln w="15875">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D7D738BB-548B-4640-962D-D16773031DE0}"/>
                </a:ext>
              </a:extLst>
            </p:cNvPr>
            <p:cNvCxnSpPr>
              <a:cxnSpLocks/>
            </p:cNvCxnSpPr>
            <p:nvPr/>
          </p:nvCxnSpPr>
          <p:spPr>
            <a:xfrm>
              <a:off x="10257686" y="982912"/>
              <a:ext cx="0" cy="731520"/>
            </a:xfrm>
            <a:prstGeom prst="line">
              <a:avLst/>
            </a:prstGeom>
            <a:ln w="15875">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9FF50B2F-9D5C-4467-A033-DDD5C3F8E526}"/>
                </a:ext>
              </a:extLst>
            </p:cNvPr>
            <p:cNvCxnSpPr>
              <a:cxnSpLocks/>
            </p:cNvCxnSpPr>
            <p:nvPr/>
          </p:nvCxnSpPr>
          <p:spPr>
            <a:xfrm>
              <a:off x="11098038" y="982912"/>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214" name="Graphic 213">
            <a:extLst>
              <a:ext uri="{FF2B5EF4-FFF2-40B4-BE49-F238E27FC236}">
                <a16:creationId xmlns:a16="http://schemas.microsoft.com/office/drawing/2014/main" id="{23239BFE-240E-4567-8F4F-CF7EE860DD58}"/>
              </a:ext>
            </a:extLst>
          </p:cNvPr>
          <p:cNvPicPr>
            <a:picLocks/>
          </p:cNvPicPr>
          <p:nvPr/>
        </p:nvPicPr>
        <p:blipFill>
          <a:blip r:embed="rId15"/>
          <a:stretch>
            <a:fillRect/>
          </a:stretch>
        </p:blipFill>
        <p:spPr>
          <a:xfrm>
            <a:off x="631086" y="3082658"/>
            <a:ext cx="413402" cy="413402"/>
          </a:xfrm>
          <a:prstGeom prst="rect">
            <a:avLst/>
          </a:prstGeom>
        </p:spPr>
      </p:pic>
      <p:grpSp>
        <p:nvGrpSpPr>
          <p:cNvPr id="215" name="Group 214">
            <a:extLst>
              <a:ext uri="{FF2B5EF4-FFF2-40B4-BE49-F238E27FC236}">
                <a16:creationId xmlns:a16="http://schemas.microsoft.com/office/drawing/2014/main" id="{EA7A1AFD-C0C2-4210-B395-0AE694BC8E02}"/>
              </a:ext>
            </a:extLst>
          </p:cNvPr>
          <p:cNvGrpSpPr/>
          <p:nvPr/>
        </p:nvGrpSpPr>
        <p:grpSpPr>
          <a:xfrm>
            <a:off x="182880" y="4544568"/>
            <a:ext cx="3844446" cy="1671837"/>
            <a:chOff x="8273877" y="925397"/>
            <a:chExt cx="3844446" cy="1671837"/>
          </a:xfrm>
        </p:grpSpPr>
        <p:sp>
          <p:nvSpPr>
            <p:cNvPr id="216" name="Rectangle 215">
              <a:extLst>
                <a:ext uri="{FF2B5EF4-FFF2-40B4-BE49-F238E27FC236}">
                  <a16:creationId xmlns:a16="http://schemas.microsoft.com/office/drawing/2014/main" id="{C0AE4DD1-93D2-4522-8670-634678D263EE}"/>
                </a:ext>
              </a:extLst>
            </p:cNvPr>
            <p:cNvSpPr/>
            <p:nvPr/>
          </p:nvSpPr>
          <p:spPr>
            <a:xfrm>
              <a:off x="8273877" y="944448"/>
              <a:ext cx="3840480" cy="1652786"/>
            </a:xfrm>
            <a:prstGeom prst="rect">
              <a:avLst/>
            </a:prstGeom>
            <a:solidFill>
              <a:srgbClr val="DBDE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aphicFrame>
          <p:nvGraphicFramePr>
            <p:cNvPr id="217" name="Chart 216">
              <a:extLst>
                <a:ext uri="{FF2B5EF4-FFF2-40B4-BE49-F238E27FC236}">
                  <a16:creationId xmlns:a16="http://schemas.microsoft.com/office/drawing/2014/main" id="{A8B71948-2B1F-4349-8909-4A9D8982A9A4}"/>
                </a:ext>
              </a:extLst>
            </p:cNvPr>
            <p:cNvGraphicFramePr/>
            <p:nvPr/>
          </p:nvGraphicFramePr>
          <p:xfrm>
            <a:off x="8335928" y="1752897"/>
            <a:ext cx="3711083" cy="778138"/>
          </p:xfrm>
          <a:graphic>
            <a:graphicData uri="http://schemas.openxmlformats.org/drawingml/2006/chart">
              <c:chart xmlns:c="http://schemas.openxmlformats.org/drawingml/2006/chart" xmlns:r="http://schemas.openxmlformats.org/officeDocument/2006/relationships" r:id="rId16"/>
            </a:graphicData>
          </a:graphic>
        </p:graphicFrame>
        <p:sp>
          <p:nvSpPr>
            <p:cNvPr id="218" name="Rectangle 217">
              <a:extLst>
                <a:ext uri="{FF2B5EF4-FFF2-40B4-BE49-F238E27FC236}">
                  <a16:creationId xmlns:a16="http://schemas.microsoft.com/office/drawing/2014/main" id="{99FC53E2-0487-4CE3-B147-8803D00C08FA}"/>
                </a:ext>
              </a:extLst>
            </p:cNvPr>
            <p:cNvSpPr/>
            <p:nvPr/>
          </p:nvSpPr>
          <p:spPr>
            <a:xfrm>
              <a:off x="8277843" y="925397"/>
              <a:ext cx="3840480" cy="1671837"/>
            </a:xfrm>
            <a:prstGeom prst="rect">
              <a:avLst/>
            </a:prstGeom>
            <a:noFill/>
            <a:ln w="635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19" name="Down Arrow 345">
              <a:extLst>
                <a:ext uri="{FF2B5EF4-FFF2-40B4-BE49-F238E27FC236}">
                  <a16:creationId xmlns:a16="http://schemas.microsoft.com/office/drawing/2014/main" id="{A379C8C2-348F-475C-B9AC-8C411C7AF981}"/>
                </a:ext>
              </a:extLst>
            </p:cNvPr>
            <p:cNvSpPr/>
            <p:nvPr/>
          </p:nvSpPr>
          <p:spPr>
            <a:xfrm flipV="1">
              <a:off x="11887418" y="1804109"/>
              <a:ext cx="202125" cy="187094"/>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20" name="TextBox 219">
              <a:extLst>
                <a:ext uri="{FF2B5EF4-FFF2-40B4-BE49-F238E27FC236}">
                  <a16:creationId xmlns:a16="http://schemas.microsoft.com/office/drawing/2014/main" id="{76209B68-8CBF-4E8C-A6BC-5999C6BDF38C}"/>
                </a:ext>
              </a:extLst>
            </p:cNvPr>
            <p:cNvSpPr txBox="1"/>
            <p:nvPr/>
          </p:nvSpPr>
          <p:spPr>
            <a:xfrm>
              <a:off x="8316485" y="991394"/>
              <a:ext cx="1167503" cy="757130"/>
            </a:xfrm>
            <a:prstGeom prst="rect">
              <a:avLst/>
            </a:prstGeom>
            <a:noFill/>
          </p:spPr>
          <p:txBody>
            <a:bodyPr wrap="square" lIns="0" r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59"/>
                  </a:solidFill>
                  <a:effectLst/>
                  <a:uLnTx/>
                  <a:uFillTx/>
                  <a:latin typeface="Franklin Gothic Book"/>
                  <a:ea typeface="+mn-ea"/>
                  <a:cs typeface="+mn-cs"/>
                </a:rPr>
                <a:t>Equivalent Patient Days</a:t>
              </a:r>
              <a:endParaRPr kumimoji="0" lang="en-US" sz="1800" b="0" i="0" u="none" strike="noStrike" kern="1200" cap="none" spc="0" normalizeH="0" baseline="0" noProof="0" dirty="0">
                <a:ln>
                  <a:noFill/>
                </a:ln>
                <a:solidFill>
                  <a:srgbClr val="003359"/>
                </a:solidFill>
                <a:effectLst/>
                <a:uLnTx/>
                <a:uFillTx/>
                <a:latin typeface="Franklin Gothic Book"/>
                <a:ea typeface="+mn-ea"/>
                <a:cs typeface="+mn-cs"/>
              </a:endParaRPr>
            </a:p>
          </p:txBody>
        </p:sp>
        <p:sp>
          <p:nvSpPr>
            <p:cNvPr id="221" name="TextBox 220">
              <a:extLst>
                <a:ext uri="{FF2B5EF4-FFF2-40B4-BE49-F238E27FC236}">
                  <a16:creationId xmlns:a16="http://schemas.microsoft.com/office/drawing/2014/main" id="{FE713FA0-57B3-4636-9BC4-A6D150383453}"/>
                </a:ext>
              </a:extLst>
            </p:cNvPr>
            <p:cNvSpPr txBox="1"/>
            <p:nvPr/>
          </p:nvSpPr>
          <p:spPr>
            <a:xfrm>
              <a:off x="8391926" y="1684100"/>
              <a:ext cx="1042634" cy="377531"/>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A5ACAF"/>
                  </a:solidFill>
                  <a:effectLst/>
                  <a:uLnTx/>
                  <a:uFillTx/>
                  <a:latin typeface="Franklin Gothic Book"/>
                  <a:ea typeface="+mn-ea"/>
                  <a:cs typeface="+mn-cs"/>
                </a:rPr>
                <a:t>24-month trend</a:t>
              </a:r>
              <a:endParaRPr kumimoji="0" lang="en-US" sz="11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222" name="TextBox 221">
              <a:extLst>
                <a:ext uri="{FF2B5EF4-FFF2-40B4-BE49-F238E27FC236}">
                  <a16:creationId xmlns:a16="http://schemas.microsoft.com/office/drawing/2014/main" id="{3A05B059-294B-40CE-92CD-5A6387AB2CE4}"/>
                </a:ext>
              </a:extLst>
            </p:cNvPr>
            <p:cNvSpPr txBox="1"/>
            <p:nvPr/>
          </p:nvSpPr>
          <p:spPr>
            <a:xfrm>
              <a:off x="9420816" y="991099"/>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223" name="TextBox 222">
              <a:extLst>
                <a:ext uri="{FF2B5EF4-FFF2-40B4-BE49-F238E27FC236}">
                  <a16:creationId xmlns:a16="http://schemas.microsoft.com/office/drawing/2014/main" id="{6BC19F8C-CED9-4401-81DE-A7C35CEF38EA}"/>
                </a:ext>
              </a:extLst>
            </p:cNvPr>
            <p:cNvSpPr txBox="1"/>
            <p:nvPr/>
          </p:nvSpPr>
          <p:spPr>
            <a:xfrm>
              <a:off x="10271430" y="992968"/>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224" name="TextBox 223">
              <a:extLst>
                <a:ext uri="{FF2B5EF4-FFF2-40B4-BE49-F238E27FC236}">
                  <a16:creationId xmlns:a16="http://schemas.microsoft.com/office/drawing/2014/main" id="{3B16D211-FA3C-4FA1-B5D7-8766AB423745}"/>
                </a:ext>
              </a:extLst>
            </p:cNvPr>
            <p:cNvSpPr txBox="1"/>
            <p:nvPr/>
          </p:nvSpPr>
          <p:spPr>
            <a:xfrm>
              <a:off x="11122043" y="992968"/>
              <a:ext cx="924967"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FY22</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 Annualized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225" name="TextBox 224">
              <a:extLst>
                <a:ext uri="{FF2B5EF4-FFF2-40B4-BE49-F238E27FC236}">
                  <a16:creationId xmlns:a16="http://schemas.microsoft.com/office/drawing/2014/main" id="{E76A8247-91C7-4C96-BA5A-5D12E1FBE53F}"/>
                </a:ext>
              </a:extLst>
            </p:cNvPr>
            <p:cNvSpPr txBox="1"/>
            <p:nvPr/>
          </p:nvSpPr>
          <p:spPr>
            <a:xfrm>
              <a:off x="11119302" y="1392847"/>
              <a:ext cx="941451" cy="367789"/>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9900"/>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151,380</a:t>
              </a:r>
            </a:p>
          </p:txBody>
        </p:sp>
        <p:sp>
          <p:nvSpPr>
            <p:cNvPr id="226" name="TextBox 225">
              <a:extLst>
                <a:ext uri="{FF2B5EF4-FFF2-40B4-BE49-F238E27FC236}">
                  <a16:creationId xmlns:a16="http://schemas.microsoft.com/office/drawing/2014/main" id="{9E6CACEB-2949-4971-A46C-2B6691EF6E32}"/>
                </a:ext>
              </a:extLst>
            </p:cNvPr>
            <p:cNvSpPr txBox="1"/>
            <p:nvPr/>
          </p:nvSpPr>
          <p:spPr>
            <a:xfrm>
              <a:off x="9455824" y="1392849"/>
              <a:ext cx="787952" cy="367787"/>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140,447</a:t>
              </a:r>
            </a:p>
          </p:txBody>
        </p:sp>
        <p:sp>
          <p:nvSpPr>
            <p:cNvPr id="227" name="TextBox 226">
              <a:extLst>
                <a:ext uri="{FF2B5EF4-FFF2-40B4-BE49-F238E27FC236}">
                  <a16:creationId xmlns:a16="http://schemas.microsoft.com/office/drawing/2014/main" id="{AE351358-2B2E-45E2-992B-677FBAC25070}"/>
                </a:ext>
              </a:extLst>
            </p:cNvPr>
            <p:cNvSpPr txBox="1"/>
            <p:nvPr/>
          </p:nvSpPr>
          <p:spPr>
            <a:xfrm>
              <a:off x="10271430" y="1392849"/>
              <a:ext cx="822960" cy="367788"/>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147,734</a:t>
              </a:r>
            </a:p>
          </p:txBody>
        </p:sp>
        <p:cxnSp>
          <p:nvCxnSpPr>
            <p:cNvPr id="228" name="Straight Connector 227">
              <a:extLst>
                <a:ext uri="{FF2B5EF4-FFF2-40B4-BE49-F238E27FC236}">
                  <a16:creationId xmlns:a16="http://schemas.microsoft.com/office/drawing/2014/main" id="{F8A03030-B7B5-4BAE-829B-7674D8A5AD60}"/>
                </a:ext>
              </a:extLst>
            </p:cNvPr>
            <p:cNvCxnSpPr>
              <a:cxnSpLocks/>
            </p:cNvCxnSpPr>
            <p:nvPr/>
          </p:nvCxnSpPr>
          <p:spPr>
            <a:xfrm>
              <a:off x="9483988" y="1404845"/>
              <a:ext cx="2515435" cy="0"/>
            </a:xfrm>
            <a:prstGeom prst="line">
              <a:avLst/>
            </a:prstGeom>
            <a:ln w="15875">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FF1B472C-3CD0-4768-8507-FFC1380FD5FB}"/>
                </a:ext>
              </a:extLst>
            </p:cNvPr>
            <p:cNvCxnSpPr>
              <a:cxnSpLocks/>
            </p:cNvCxnSpPr>
            <p:nvPr/>
          </p:nvCxnSpPr>
          <p:spPr>
            <a:xfrm>
              <a:off x="10257686" y="982912"/>
              <a:ext cx="0" cy="731520"/>
            </a:xfrm>
            <a:prstGeom prst="line">
              <a:avLst/>
            </a:prstGeom>
            <a:ln w="15875">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B8FC054-D780-437A-9E7A-FE367FDDBED7}"/>
                </a:ext>
              </a:extLst>
            </p:cNvPr>
            <p:cNvCxnSpPr>
              <a:cxnSpLocks/>
            </p:cNvCxnSpPr>
            <p:nvPr/>
          </p:nvCxnSpPr>
          <p:spPr>
            <a:xfrm>
              <a:off x="11098038" y="982912"/>
              <a:ext cx="0" cy="73152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136" name="TextBox 135"/>
          <p:cNvSpPr txBox="1"/>
          <p:nvPr/>
        </p:nvSpPr>
        <p:spPr>
          <a:xfrm>
            <a:off x="10504859" y="6412166"/>
            <a:ext cx="155480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88287"/>
                </a:solidFill>
                <a:effectLst/>
                <a:uLnTx/>
                <a:uFillTx/>
                <a:latin typeface="Franklin Gothic Book"/>
                <a:ea typeface="+mn-ea"/>
                <a:cs typeface="+mn-cs"/>
              </a:rPr>
              <a:t>SEP 2021</a:t>
            </a:r>
          </a:p>
        </p:txBody>
      </p:sp>
    </p:spTree>
    <p:extLst>
      <p:ext uri="{BB962C8B-B14F-4D97-AF65-F5344CB8AC3E}">
        <p14:creationId xmlns:p14="http://schemas.microsoft.com/office/powerpoint/2010/main" val="848472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27F1B020-D71E-4F15-ABBD-386C57A8F7BA}"/>
              </a:ext>
            </a:extLst>
          </p:cNvPr>
          <p:cNvGrpSpPr/>
          <p:nvPr/>
        </p:nvGrpSpPr>
        <p:grpSpPr>
          <a:xfrm>
            <a:off x="4955630" y="2078848"/>
            <a:ext cx="5252341" cy="2700304"/>
            <a:chOff x="3479683" y="946663"/>
            <a:chExt cx="5252341" cy="2700304"/>
          </a:xfrm>
        </p:grpSpPr>
        <p:sp>
          <p:nvSpPr>
            <p:cNvPr id="3" name="Rectangle 2">
              <a:extLst>
                <a:ext uri="{FF2B5EF4-FFF2-40B4-BE49-F238E27FC236}">
                  <a16:creationId xmlns:a16="http://schemas.microsoft.com/office/drawing/2014/main" id="{C4695F11-E8FC-4A1C-A4FC-37DAEC028C10}"/>
                </a:ext>
              </a:extLst>
            </p:cNvPr>
            <p:cNvSpPr/>
            <p:nvPr/>
          </p:nvSpPr>
          <p:spPr>
            <a:xfrm>
              <a:off x="3583172" y="946663"/>
              <a:ext cx="5148852" cy="2700304"/>
            </a:xfrm>
            <a:prstGeom prst="rect">
              <a:avLst/>
            </a:prstGeom>
            <a:solidFill>
              <a:srgbClr val="DBDEDF"/>
            </a:solidFill>
            <a:ln w="63500">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 name="TextBox 3">
              <a:extLst>
                <a:ext uri="{FF2B5EF4-FFF2-40B4-BE49-F238E27FC236}">
                  <a16:creationId xmlns:a16="http://schemas.microsoft.com/office/drawing/2014/main" id="{688413FD-B91A-48DA-BA6E-4B1373DB28F2}"/>
                </a:ext>
              </a:extLst>
            </p:cNvPr>
            <p:cNvSpPr txBox="1"/>
            <p:nvPr/>
          </p:nvSpPr>
          <p:spPr>
            <a:xfrm>
              <a:off x="5177343" y="1159843"/>
              <a:ext cx="822960" cy="438912"/>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r>
                <a:rPr kumimoji="0" lang="en-US" sz="1100" b="0" i="0" u="none" strike="noStrike" kern="1200" cap="none" spc="0" normalizeH="0" baseline="0" noProof="0" dirty="0">
                  <a:ln>
                    <a:noFill/>
                  </a:ln>
                  <a:solidFill>
                    <a:srgbClr val="788287"/>
                  </a:solidFill>
                  <a:effectLst/>
                  <a:uLnTx/>
                  <a:uFillTx/>
                  <a:latin typeface="Franklin Gothic Book"/>
                  <a:ea typeface="+mn-ea"/>
                  <a:cs typeface="+mn-cs"/>
                </a:rPr>
                <a:t>Baseline</a:t>
              </a:r>
            </a:p>
          </p:txBody>
        </p:sp>
        <p:sp>
          <p:nvSpPr>
            <p:cNvPr id="5" name="TextBox 4">
              <a:extLst>
                <a:ext uri="{FF2B5EF4-FFF2-40B4-BE49-F238E27FC236}">
                  <a16:creationId xmlns:a16="http://schemas.microsoft.com/office/drawing/2014/main" id="{794D3D0C-86AE-45C3-B2B7-E1E0DE487DEE}"/>
                </a:ext>
              </a:extLst>
            </p:cNvPr>
            <p:cNvSpPr txBox="1"/>
            <p:nvPr/>
          </p:nvSpPr>
          <p:spPr>
            <a:xfrm>
              <a:off x="6027957" y="1161712"/>
              <a:ext cx="822960"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88287"/>
                  </a:solidFill>
                  <a:effectLst/>
                  <a:uLnTx/>
                  <a:uFillTx/>
                  <a:latin typeface="Franklin Gothic Book"/>
                  <a:ea typeface="+mn-ea"/>
                  <a:cs typeface="+mn-cs"/>
                </a:rPr>
                <a:t>Goal</a:t>
              </a:r>
            </a:p>
          </p:txBody>
        </p:sp>
        <p:sp>
          <p:nvSpPr>
            <p:cNvPr id="6" name="TextBox 5">
              <a:extLst>
                <a:ext uri="{FF2B5EF4-FFF2-40B4-BE49-F238E27FC236}">
                  <a16:creationId xmlns:a16="http://schemas.microsoft.com/office/drawing/2014/main" id="{AE726FE7-42BF-4A30-B752-9DEC24EEA963}"/>
                </a:ext>
              </a:extLst>
            </p:cNvPr>
            <p:cNvSpPr txBox="1"/>
            <p:nvPr/>
          </p:nvSpPr>
          <p:spPr>
            <a:xfrm>
              <a:off x="6851270" y="1161712"/>
              <a:ext cx="848143"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50" normalizeH="0" baseline="0" noProof="0" dirty="0">
                  <a:ln>
                    <a:noFill/>
                  </a:ln>
                  <a:solidFill>
                    <a:srgbClr val="788287"/>
                  </a:solidFill>
                  <a:effectLst/>
                  <a:uLnTx/>
                  <a:uFillTx/>
                  <a:latin typeface="Franklin Gothic Book"/>
                  <a:ea typeface="+mn-ea"/>
                  <a:cs typeface="+mn-cs"/>
                </a:rPr>
                <a:t>YTD</a:t>
              </a:r>
              <a:endParaRPr kumimoji="0" lang="en-US" sz="1100" b="0" i="0" u="none" strike="noStrike" kern="1200" cap="none" spc="-50" normalizeH="0" baseline="0" noProof="0" dirty="0">
                <a:ln>
                  <a:noFill/>
                </a:ln>
                <a:solidFill>
                  <a:srgbClr val="788287"/>
                </a:solidFill>
                <a:effectLst/>
                <a:uLnTx/>
                <a:uFillTx/>
                <a:latin typeface="Franklin Gothic Book"/>
                <a:ea typeface="+mn-ea"/>
                <a:cs typeface="+mn-cs"/>
              </a:endParaRPr>
            </a:p>
          </p:txBody>
        </p:sp>
        <p:sp>
          <p:nvSpPr>
            <p:cNvPr id="7" name="TextBox 6">
              <a:extLst>
                <a:ext uri="{FF2B5EF4-FFF2-40B4-BE49-F238E27FC236}">
                  <a16:creationId xmlns:a16="http://schemas.microsoft.com/office/drawing/2014/main" id="{D3288184-2357-428B-BE28-48F36F396FCE}"/>
                </a:ext>
              </a:extLst>
            </p:cNvPr>
            <p:cNvSpPr txBox="1"/>
            <p:nvPr/>
          </p:nvSpPr>
          <p:spPr>
            <a:xfrm>
              <a:off x="3793794" y="1049663"/>
              <a:ext cx="1490319" cy="63402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50" normalizeH="0" baseline="0" noProof="0" dirty="0">
                  <a:ln>
                    <a:noFill/>
                  </a:ln>
                  <a:solidFill>
                    <a:srgbClr val="003359"/>
                  </a:solidFill>
                  <a:effectLst/>
                  <a:uLnTx/>
                  <a:uFillTx/>
                  <a:latin typeface="Franklin Gothic Book"/>
                  <a:ea typeface="+mn-ea"/>
                  <a:cs typeface="+mn-cs"/>
                </a:rPr>
                <a:t>Volunteer Hours</a:t>
              </a:r>
              <a:endParaRPr kumimoji="0" lang="en-US" sz="2200" b="1" i="0" u="none" strike="noStrike" kern="1200" cap="none" spc="0" normalizeH="0" baseline="0" noProof="0" dirty="0">
                <a:ln>
                  <a:noFill/>
                </a:ln>
                <a:solidFill>
                  <a:srgbClr val="003359"/>
                </a:solidFill>
                <a:effectLst/>
                <a:uLnTx/>
                <a:uFillTx/>
                <a:latin typeface="Franklin Gothic Book"/>
                <a:ea typeface="+mn-ea"/>
                <a:cs typeface="+mn-cs"/>
              </a:endParaRPr>
            </a:p>
          </p:txBody>
        </p:sp>
        <p:sp>
          <p:nvSpPr>
            <p:cNvPr id="8" name="TextBox 7">
              <a:extLst>
                <a:ext uri="{FF2B5EF4-FFF2-40B4-BE49-F238E27FC236}">
                  <a16:creationId xmlns:a16="http://schemas.microsoft.com/office/drawing/2014/main" id="{7B2B25F1-2310-4190-B335-6E356CBA9F33}"/>
                </a:ext>
              </a:extLst>
            </p:cNvPr>
            <p:cNvSpPr txBox="1"/>
            <p:nvPr/>
          </p:nvSpPr>
          <p:spPr>
            <a:xfrm>
              <a:off x="7726936" y="1618065"/>
              <a:ext cx="88012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C62C2D"/>
                  </a:solidFill>
                  <a:effectLst/>
                  <a:uLnTx/>
                  <a:uFillTx/>
                  <a:latin typeface="Arial Narrow" panose="020B0606020202030204" pitchFamily="34" charset="0"/>
                  <a:ea typeface="+mn-ea"/>
                  <a:cs typeface="+mn-cs"/>
                  <a:sym typeface="Wingdings 2" panose="05020102010507070707" pitchFamily="18" charset="2"/>
                </a:rPr>
                <a:t></a:t>
              </a: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sym typeface="Wingdings 2" panose="05020102010507070707" pitchFamily="18" charset="2"/>
                </a:rPr>
                <a:t> 5,195</a:t>
              </a:r>
              <a:endPar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endParaRPr>
            </a:p>
          </p:txBody>
        </p:sp>
        <p:sp>
          <p:nvSpPr>
            <p:cNvPr id="9" name="TextBox 8">
              <a:extLst>
                <a:ext uri="{FF2B5EF4-FFF2-40B4-BE49-F238E27FC236}">
                  <a16:creationId xmlns:a16="http://schemas.microsoft.com/office/drawing/2014/main" id="{6462B879-0658-4DBF-8685-6CF5AFFFE09C}"/>
                </a:ext>
              </a:extLst>
            </p:cNvPr>
            <p:cNvSpPr txBox="1"/>
            <p:nvPr/>
          </p:nvSpPr>
          <p:spPr>
            <a:xfrm>
              <a:off x="5190902" y="1618065"/>
              <a:ext cx="830683"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6,924</a:t>
              </a:r>
            </a:p>
          </p:txBody>
        </p:sp>
        <p:sp>
          <p:nvSpPr>
            <p:cNvPr id="10" name="TextBox 9">
              <a:extLst>
                <a:ext uri="{FF2B5EF4-FFF2-40B4-BE49-F238E27FC236}">
                  <a16:creationId xmlns:a16="http://schemas.microsoft.com/office/drawing/2014/main" id="{237A8FD0-5A43-4CE8-829F-17C0018EDF7F}"/>
                </a:ext>
              </a:extLst>
            </p:cNvPr>
            <p:cNvSpPr txBox="1"/>
            <p:nvPr/>
          </p:nvSpPr>
          <p:spPr>
            <a:xfrm>
              <a:off x="6027957" y="1618065"/>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sng"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&gt;</a:t>
              </a:r>
              <a:r>
                <a:rPr kumimoji="0" lang="en-US" sz="1700" b="1" i="0" u="none" strike="noStrike" kern="1200" cap="none" spc="-40" normalizeH="0" baseline="0" noProof="0" dirty="0">
                  <a:ln>
                    <a:noFill/>
                  </a:ln>
                  <a:solidFill>
                    <a:srgbClr val="64A0C8">
                      <a:lumMod val="75000"/>
                    </a:srgbClr>
                  </a:solidFill>
                  <a:effectLst/>
                  <a:uLnTx/>
                  <a:uFillTx/>
                  <a:latin typeface="Arial Narrow" panose="020B0606020202030204" pitchFamily="34" charset="0"/>
                  <a:ea typeface="+mn-ea"/>
                  <a:cs typeface="+mn-cs"/>
                </a:rPr>
                <a:t> 7,500</a:t>
              </a:r>
            </a:p>
          </p:txBody>
        </p:sp>
        <p:cxnSp>
          <p:nvCxnSpPr>
            <p:cNvPr id="11" name="Straight Connector 10">
              <a:extLst>
                <a:ext uri="{FF2B5EF4-FFF2-40B4-BE49-F238E27FC236}">
                  <a16:creationId xmlns:a16="http://schemas.microsoft.com/office/drawing/2014/main" id="{43F0CC43-7844-404F-BA76-3F30E0FCDA77}"/>
                </a:ext>
              </a:extLst>
            </p:cNvPr>
            <p:cNvCxnSpPr>
              <a:cxnSpLocks/>
            </p:cNvCxnSpPr>
            <p:nvPr/>
          </p:nvCxnSpPr>
          <p:spPr>
            <a:xfrm>
              <a:off x="5177343" y="1616121"/>
              <a:ext cx="3429707" cy="0"/>
            </a:xfrm>
            <a:prstGeom prst="line">
              <a:avLst/>
            </a:prstGeom>
            <a:ln w="15875">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3F369C6-B5A7-4FED-8D17-3927C7534450}"/>
                </a:ext>
              </a:extLst>
            </p:cNvPr>
            <p:cNvCxnSpPr>
              <a:cxnSpLocks/>
            </p:cNvCxnSpPr>
            <p:nvPr/>
          </p:nvCxnSpPr>
          <p:spPr>
            <a:xfrm>
              <a:off x="6014213" y="1151656"/>
              <a:ext cx="0" cy="914400"/>
            </a:xfrm>
            <a:prstGeom prst="line">
              <a:avLst/>
            </a:prstGeom>
            <a:ln w="15875">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BA5FC3-A2B0-4EEB-91A4-AF577D1944A2}"/>
                </a:ext>
              </a:extLst>
            </p:cNvPr>
            <p:cNvCxnSpPr>
              <a:cxnSpLocks/>
            </p:cNvCxnSpPr>
            <p:nvPr/>
          </p:nvCxnSpPr>
          <p:spPr>
            <a:xfrm>
              <a:off x="6854565" y="1151656"/>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14" name="Chart 13">
              <a:extLst>
                <a:ext uri="{FF2B5EF4-FFF2-40B4-BE49-F238E27FC236}">
                  <a16:creationId xmlns:a16="http://schemas.microsoft.com/office/drawing/2014/main" id="{FCD24D34-164B-4533-AE05-77A463226AA7}"/>
                </a:ext>
              </a:extLst>
            </p:cNvPr>
            <p:cNvGraphicFramePr/>
            <p:nvPr/>
          </p:nvGraphicFramePr>
          <p:xfrm>
            <a:off x="3710772" y="2176236"/>
            <a:ext cx="4896278" cy="1391565"/>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7812385B-F873-4E5F-8F97-9B2DB005C099}"/>
                </a:ext>
              </a:extLst>
            </p:cNvPr>
            <p:cNvSpPr txBox="1"/>
            <p:nvPr/>
          </p:nvSpPr>
          <p:spPr>
            <a:xfrm>
              <a:off x="7474592" y="2097567"/>
              <a:ext cx="1042634" cy="252447"/>
            </a:xfrm>
            <a:prstGeom prst="rect">
              <a:avLst/>
            </a:prstGeom>
            <a:noFill/>
          </p:spPr>
          <p:txBody>
            <a:bodyPr wrap="square" lIns="0" r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A5ACAF"/>
                  </a:solidFill>
                  <a:effectLst/>
                  <a:uLnTx/>
                  <a:uFillTx/>
                  <a:latin typeface="Franklin Gothic Book"/>
                  <a:ea typeface="+mn-ea"/>
                  <a:cs typeface="+mn-cs"/>
                </a:rPr>
                <a:t>24-month trend</a:t>
              </a:r>
              <a:endParaRPr kumimoji="0" lang="en-US" sz="1100" b="0" i="1" u="none" strike="noStrike" kern="1200" cap="none" spc="-50" normalizeH="0" baseline="0" noProof="0" dirty="0">
                <a:ln>
                  <a:noFill/>
                </a:ln>
                <a:solidFill>
                  <a:srgbClr val="A5ACAF"/>
                </a:solidFill>
                <a:effectLst/>
                <a:uLnTx/>
                <a:uFillTx/>
                <a:latin typeface="Franklin Gothic Book"/>
                <a:ea typeface="+mn-ea"/>
                <a:cs typeface="+mn-cs"/>
              </a:endParaRPr>
            </a:p>
          </p:txBody>
        </p:sp>
        <p:sp>
          <p:nvSpPr>
            <p:cNvPr id="17" name="Down Arrow 35">
              <a:extLst>
                <a:ext uri="{FF2B5EF4-FFF2-40B4-BE49-F238E27FC236}">
                  <a16:creationId xmlns:a16="http://schemas.microsoft.com/office/drawing/2014/main" id="{1F888014-3A22-4495-A54D-E47EA93015CA}"/>
                </a:ext>
              </a:extLst>
            </p:cNvPr>
            <p:cNvSpPr/>
            <p:nvPr/>
          </p:nvSpPr>
          <p:spPr>
            <a:xfrm flipV="1">
              <a:off x="8413594" y="2235340"/>
              <a:ext cx="207264" cy="377531"/>
            </a:xfrm>
            <a:prstGeom prst="downArrow">
              <a:avLst/>
            </a:prstGeom>
            <a:solidFill>
              <a:srgbClr val="00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9" name="Graphic 18">
              <a:extLst>
                <a:ext uri="{FF2B5EF4-FFF2-40B4-BE49-F238E27FC236}">
                  <a16:creationId xmlns:a16="http://schemas.microsoft.com/office/drawing/2014/main" id="{B85EBDE9-2B1B-4D4A-A0DF-3479F4A64B6A}"/>
                </a:ext>
              </a:extLst>
            </p:cNvPr>
            <p:cNvPicPr>
              <a:picLocks/>
            </p:cNvPicPr>
            <p:nvPr/>
          </p:nvPicPr>
          <p:blipFill>
            <a:blip r:embed="rId4"/>
            <a:stretch>
              <a:fillRect/>
            </a:stretch>
          </p:blipFill>
          <p:spPr>
            <a:xfrm>
              <a:off x="3479683" y="1377407"/>
              <a:ext cx="794088" cy="805793"/>
            </a:xfrm>
            <a:prstGeom prst="rect">
              <a:avLst/>
            </a:prstGeom>
          </p:spPr>
        </p:pic>
        <p:pic>
          <p:nvPicPr>
            <p:cNvPr id="20" name="Graphic 19">
              <a:extLst>
                <a:ext uri="{FF2B5EF4-FFF2-40B4-BE49-F238E27FC236}">
                  <a16:creationId xmlns:a16="http://schemas.microsoft.com/office/drawing/2014/main" id="{81840C97-7E65-4DDF-B80B-31D4CCE77D3A}"/>
                </a:ext>
              </a:extLst>
            </p:cNvPr>
            <p:cNvPicPr>
              <a:picLocks/>
            </p:cNvPicPr>
            <p:nvPr/>
          </p:nvPicPr>
          <p:blipFill>
            <a:blip r:embed="rId5"/>
            <a:stretch>
              <a:fillRect/>
            </a:stretch>
          </p:blipFill>
          <p:spPr>
            <a:xfrm>
              <a:off x="4077493" y="1499444"/>
              <a:ext cx="865355" cy="794088"/>
            </a:xfrm>
            <a:prstGeom prst="rect">
              <a:avLst/>
            </a:prstGeom>
          </p:spPr>
        </p:pic>
        <p:cxnSp>
          <p:nvCxnSpPr>
            <p:cNvPr id="22" name="Straight Connector 21">
              <a:extLst>
                <a:ext uri="{FF2B5EF4-FFF2-40B4-BE49-F238E27FC236}">
                  <a16:creationId xmlns:a16="http://schemas.microsoft.com/office/drawing/2014/main" id="{9B228C36-6FEC-401D-963C-447D52ACD36D}"/>
                </a:ext>
              </a:extLst>
            </p:cNvPr>
            <p:cNvCxnSpPr>
              <a:cxnSpLocks/>
            </p:cNvCxnSpPr>
            <p:nvPr/>
          </p:nvCxnSpPr>
          <p:spPr>
            <a:xfrm>
              <a:off x="7681425" y="1165801"/>
              <a:ext cx="0" cy="91440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A0A4B0F-3C8F-4A37-865B-3C5B16B662A5}"/>
                </a:ext>
              </a:extLst>
            </p:cNvPr>
            <p:cNvSpPr txBox="1"/>
            <p:nvPr/>
          </p:nvSpPr>
          <p:spPr>
            <a:xfrm>
              <a:off x="7691620" y="1171768"/>
              <a:ext cx="915427" cy="437043"/>
            </a:xfrm>
            <a:prstGeom prst="rect">
              <a:avLst/>
            </a:prstGeom>
            <a:noFill/>
          </p:spPr>
          <p:txBody>
            <a:bodyPr wrap="square" lIns="0" rIns="0" rtlCol="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88287"/>
                  </a:solidFill>
                  <a:effectLst/>
                  <a:uLnTx/>
                  <a:uFillTx/>
                  <a:latin typeface="Franklin Gothic Book"/>
                  <a:ea typeface="+mn-ea"/>
                  <a:cs typeface="+mn-cs"/>
                </a:rPr>
                <a:t>FY21</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50" normalizeH="0" baseline="0" noProof="0" dirty="0">
                  <a:ln>
                    <a:noFill/>
                  </a:ln>
                  <a:solidFill>
                    <a:srgbClr val="788287"/>
                  </a:solidFill>
                  <a:effectLst/>
                  <a:uLnTx/>
                  <a:uFillTx/>
                  <a:latin typeface="Franklin Gothic Book"/>
                  <a:ea typeface="+mn-ea"/>
                  <a:cs typeface="+mn-cs"/>
                </a:rPr>
                <a:t>YTD Annualized</a:t>
              </a:r>
            </a:p>
          </p:txBody>
        </p:sp>
        <p:sp>
          <p:nvSpPr>
            <p:cNvPr id="24" name="TextBox 23">
              <a:extLst>
                <a:ext uri="{FF2B5EF4-FFF2-40B4-BE49-F238E27FC236}">
                  <a16:creationId xmlns:a16="http://schemas.microsoft.com/office/drawing/2014/main" id="{9F69FCB2-AD94-4E5A-A29E-EAE0FBDCC060}"/>
                </a:ext>
              </a:extLst>
            </p:cNvPr>
            <p:cNvSpPr txBox="1"/>
            <p:nvPr/>
          </p:nvSpPr>
          <p:spPr>
            <a:xfrm>
              <a:off x="6862290" y="1618065"/>
              <a:ext cx="822960" cy="43891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40" normalizeH="0" baseline="0" noProof="0" dirty="0">
                  <a:ln>
                    <a:noFill/>
                  </a:ln>
                  <a:solidFill>
                    <a:srgbClr val="003359"/>
                  </a:solidFill>
                  <a:effectLst/>
                  <a:uLnTx/>
                  <a:uFillTx/>
                  <a:latin typeface="Arial Narrow" panose="020B0606020202030204" pitchFamily="34" charset="0"/>
                  <a:ea typeface="+mn-ea"/>
                  <a:cs typeface="+mn-cs"/>
                </a:rPr>
                <a:t>1,732</a:t>
              </a:r>
            </a:p>
          </p:txBody>
        </p:sp>
      </p:grpSp>
      <p:pic>
        <p:nvPicPr>
          <p:cNvPr id="28" name="Picture 27" descr="A person standing next to a poster&#10;&#10;Description automatically generated">
            <a:extLst>
              <a:ext uri="{FF2B5EF4-FFF2-40B4-BE49-F238E27FC236}">
                <a16:creationId xmlns:a16="http://schemas.microsoft.com/office/drawing/2014/main" id="{9B55605C-3492-44DF-9078-3841A4D16A5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16053" b="93409" l="17844" r="84744">
                        <a14:foregroundMark x1="67655" y1="21795" x2="73100" y2="22281"/>
                        <a14:foregroundMark x1="60485" y1="84674" x2="65121" y2="85726"/>
                        <a14:foregroundMark x1="60755" y1="86575" x2="62965" y2="86899"/>
                        <a14:foregroundMark x1="60485" y1="86090" x2="59084" y2="90053"/>
                        <a14:foregroundMark x1="65768" y1="86332" x2="60162" y2="90538"/>
                        <a14:foregroundMark x1="71375" y1="87950" x2="75256" y2="88759"/>
                        <a14:foregroundMark x1="72129" y1="89810" x2="74447" y2="89931"/>
                        <a14:foregroundMark x1="75256" y1="90174" x2="75418" y2="93085"/>
                        <a14:foregroundMark x1="76011" y1="92398" x2="74340" y2="92843"/>
                        <a14:foregroundMark x1="76173" y1="92519" x2="75094" y2="92964"/>
                        <a14:foregroundMark x1="70404" y1="91589" x2="71213" y2="92762"/>
                        <a14:foregroundMark x1="67332" y1="22200" x2="66199" y2="22766"/>
                        <a14:foregroundMark x1="69326" y1="20865" x2="73046" y2="21351"/>
                        <a14:foregroundMark x1="70081" y1="20784" x2="70943" y2="20865"/>
                        <a14:foregroundMark x1="83019" y1="35625" x2="84744" y2="42822"/>
                        <a14:foregroundMark x1="84744" y1="42822" x2="82911" y2="46907"/>
                        <a14:foregroundMark x1="84474" y1="45774" x2="83612" y2="47998"/>
                        <a14:foregroundMark x1="18706" y1="21553" x2="24259" y2="29155"/>
                        <a14:foregroundMark x1="24259" y1="29155" x2="28679" y2="67206"/>
                        <a14:foregroundMark x1="22210" y1="20421" x2="42318" y2="23655"/>
                        <a14:foregroundMark x1="42318" y1="23655" x2="55418" y2="22766"/>
                        <a14:foregroundMark x1="19353" y1="19854" x2="23827" y2="68055"/>
                        <a14:foregroundMark x1="28787" y1="27335" x2="36658" y2="67489"/>
                        <a14:foregroundMark x1="37143" y1="28427" x2="45822" y2="66195"/>
                        <a14:foregroundMark x1="47709" y1="30570" x2="50674" y2="66842"/>
                        <a14:foregroundMark x1="36388" y1="48969" x2="40000" y2="60776"/>
                        <a14:foregroundMark x1="54555" y1="67772" x2="51590" y2="28346"/>
                        <a14:foregroundMark x1="51590" y1="28346" x2="52776" y2="23575"/>
                        <a14:foregroundMark x1="54394" y1="36555" x2="55040" y2="20704"/>
                        <a14:foregroundMark x1="56658" y1="83906" x2="22102" y2="84553"/>
                        <a14:foregroundMark x1="18491" y1="16296" x2="19084" y2="19935"/>
                        <a14:foregroundMark x1="35526" y1="16862" x2="54501" y2="17711"/>
                        <a14:foregroundMark x1="54501" y1="17711" x2="56550" y2="25071"/>
                        <a14:foregroundMark x1="57412" y1="17266" x2="54016" y2="17266"/>
                        <a14:foregroundMark x1="18005" y1="16296" x2="18598" y2="16579"/>
                        <a14:foregroundMark x1="58005" y1="16862" x2="57790" y2="17711"/>
                        <a14:foregroundMark x1="72938" y1="21431" x2="74555" y2="22645"/>
                        <a14:foregroundMark x1="73208" y1="21553" x2="74178" y2="21836"/>
                        <a14:foregroundMark x1="72561" y1="93409" x2="73585" y2="93166"/>
                        <a14:foregroundMark x1="58491" y1="90336" x2="59623" y2="90538"/>
                        <a14:foregroundMark x1="43342" y1="17064" x2="47439" y2="16983"/>
                        <a14:foregroundMark x1="17844" y1="16053" x2="18113" y2="16053"/>
                        <a14:foregroundMark x1="62749" y1="61464" x2="63019" y2="63041"/>
                        <a14:backgroundMark x1="84636" y1="34695" x2="86631" y2="38334"/>
                        <a14:backgroundMark x1="68464" y1="69268" x2="69164" y2="83704"/>
                        <a14:backgroundMark x1="69164" y1="83704" x2="68841" y2="84553"/>
                        <a14:backgroundMark x1="68841" y1="67893" x2="68733" y2="68621"/>
                        <a14:backgroundMark x1="68949" y1="66963" x2="68949" y2="67327"/>
                        <a14:backgroundMark x1="58868" y1="71977" x2="59407" y2="84958"/>
                        <a14:backgroundMark x1="86361" y1="38698" x2="86739" y2="39345"/>
                      </a14:backgroundRemoval>
                    </a14:imgEffect>
                  </a14:imgLayer>
                </a14:imgProps>
              </a:ext>
              <a:ext uri="{28A0092B-C50C-407E-A947-70E740481C1C}">
                <a14:useLocalDpi xmlns:a14="http://schemas.microsoft.com/office/drawing/2010/main" val="0"/>
              </a:ext>
            </a:extLst>
          </a:blip>
          <a:srcRect l="14381" t="14729" r="9309" b="4651"/>
          <a:stretch/>
        </p:blipFill>
        <p:spPr>
          <a:xfrm>
            <a:off x="958812" y="976031"/>
            <a:ext cx="3759713" cy="5296065"/>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10504859" y="6412166"/>
            <a:ext cx="155480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88287"/>
                </a:solidFill>
                <a:effectLst/>
                <a:uLnTx/>
                <a:uFillTx/>
                <a:latin typeface="Franklin Gothic Book"/>
                <a:ea typeface="+mn-ea"/>
                <a:cs typeface="+mn-cs"/>
              </a:rPr>
              <a:t>OCT 2021</a:t>
            </a:r>
          </a:p>
        </p:txBody>
      </p:sp>
    </p:spTree>
    <p:extLst>
      <p:ext uri="{BB962C8B-B14F-4D97-AF65-F5344CB8AC3E}">
        <p14:creationId xmlns:p14="http://schemas.microsoft.com/office/powerpoint/2010/main" val="3027067364"/>
      </p:ext>
    </p:extLst>
  </p:cSld>
  <p:clrMapOvr>
    <a:masterClrMapping/>
  </p:clrMapOvr>
</p:sld>
</file>

<file path=ppt/theme/theme1.xml><?xml version="1.0" encoding="utf-8"?>
<a:theme xmlns:a="http://schemas.openxmlformats.org/drawingml/2006/main" name="54_Office Theme">
  <a:themeElements>
    <a:clrScheme name="Custom 17">
      <a:dk1>
        <a:sysClr val="windowText" lastClr="000000"/>
      </a:dk1>
      <a:lt1>
        <a:sysClr val="window" lastClr="FFFFFF"/>
      </a:lt1>
      <a:dk2>
        <a:srgbClr val="212745"/>
      </a:dk2>
      <a:lt2>
        <a:srgbClr val="B4DCFA"/>
      </a:lt2>
      <a:accent1>
        <a:srgbClr val="4E67C8"/>
      </a:accent1>
      <a:accent2>
        <a:srgbClr val="5ECCF3"/>
      </a:accent2>
      <a:accent3>
        <a:srgbClr val="A7EA52"/>
      </a:accent3>
      <a:accent4>
        <a:srgbClr val="FFC000"/>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Perceptyx">
      <a:dk1>
        <a:srgbClr val="000000"/>
      </a:dk1>
      <a:lt1>
        <a:srgbClr val="FFFFFF"/>
      </a:lt1>
      <a:dk2>
        <a:srgbClr val="4E5F6B"/>
      </a:dk2>
      <a:lt2>
        <a:srgbClr val="F6F6F6"/>
      </a:lt2>
      <a:accent1>
        <a:srgbClr val="3AB4A4"/>
      </a:accent1>
      <a:accent2>
        <a:srgbClr val="26828F"/>
      </a:accent2>
      <a:accent3>
        <a:srgbClr val="4EE9C1"/>
      </a:accent3>
      <a:accent4>
        <a:srgbClr val="217EC8"/>
      </a:accent4>
      <a:accent5>
        <a:srgbClr val="B5BDC3"/>
      </a:accent5>
      <a:accent6>
        <a:srgbClr val="001335"/>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1">
  <a:themeElements>
    <a:clrScheme name="Custom 2">
      <a:dk1>
        <a:sysClr val="windowText" lastClr="000000"/>
      </a:dk1>
      <a:lt1>
        <a:sysClr val="window" lastClr="FFFFFF"/>
      </a:lt1>
      <a:dk2>
        <a:srgbClr val="003359"/>
      </a:dk2>
      <a:lt2>
        <a:srgbClr val="A5ACAF"/>
      </a:lt2>
      <a:accent1>
        <a:srgbClr val="0D81C9"/>
      </a:accent1>
      <a:accent2>
        <a:srgbClr val="64A0C8"/>
      </a:accent2>
      <a:accent3>
        <a:srgbClr val="3CB6CE"/>
      </a:accent3>
      <a:accent4>
        <a:srgbClr val="10CF9B"/>
      </a:accent4>
      <a:accent5>
        <a:srgbClr val="7CCA62"/>
      </a:accent5>
      <a:accent6>
        <a:srgbClr val="A5C249"/>
      </a:accent6>
      <a:hlink>
        <a:srgbClr val="9D46A4"/>
      </a:hlink>
      <a:folHlink>
        <a:srgbClr val="9D46A4"/>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ssPresentation C_Win32_MW_JS_SL_v2.potx" id="{230A82CA-9023-4220-9E5B-0E652CF31B20}" vid="{96196EC2-C392-482E-BF29-9BD12A62668F}"/>
    </a:ext>
  </a:extLst>
</a:theme>
</file>

<file path=ppt/theme/theme4.xml><?xml version="1.0" encoding="utf-8"?>
<a:theme xmlns:a="http://schemas.openxmlformats.org/drawingml/2006/main" name="5_Office Theme">
  <a:themeElements>
    <a:clrScheme name="Perceptyx">
      <a:dk1>
        <a:srgbClr val="000000"/>
      </a:dk1>
      <a:lt1>
        <a:srgbClr val="FFFFFF"/>
      </a:lt1>
      <a:dk2>
        <a:srgbClr val="4E5F6B"/>
      </a:dk2>
      <a:lt2>
        <a:srgbClr val="F6F6F6"/>
      </a:lt2>
      <a:accent1>
        <a:srgbClr val="3AB4A4"/>
      </a:accent1>
      <a:accent2>
        <a:srgbClr val="26828F"/>
      </a:accent2>
      <a:accent3>
        <a:srgbClr val="4EE9C1"/>
      </a:accent3>
      <a:accent4>
        <a:srgbClr val="217EC8"/>
      </a:accent4>
      <a:accent5>
        <a:srgbClr val="B5BDC3"/>
      </a:accent5>
      <a:accent6>
        <a:srgbClr val="001335"/>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2951</TotalTime>
  <Words>2316</Words>
  <Application>Microsoft Macintosh PowerPoint</Application>
  <PresentationFormat>Widescreen</PresentationFormat>
  <Paragraphs>902</Paragraphs>
  <Slides>17</Slides>
  <Notes>17</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17</vt:i4>
      </vt:variant>
    </vt:vector>
  </HeadingPairs>
  <TitlesOfParts>
    <vt:vector size="31" baseType="lpstr">
      <vt:lpstr>Arial</vt:lpstr>
      <vt:lpstr>Arial Narrow</vt:lpstr>
      <vt:lpstr>Calibri</vt:lpstr>
      <vt:lpstr>Franklin Gothic Book</vt:lpstr>
      <vt:lpstr>Franklin Gothic Demi</vt:lpstr>
      <vt:lpstr>Franklin Gothic Medium</vt:lpstr>
      <vt:lpstr>Georgia</vt:lpstr>
      <vt:lpstr>Myriad Web Pro</vt:lpstr>
      <vt:lpstr>Tahoma</vt:lpstr>
      <vt:lpstr>Wingdings</vt:lpstr>
      <vt:lpstr>54_Office Theme</vt:lpstr>
      <vt:lpstr>4_Office Theme</vt:lpstr>
      <vt:lpstr>Theme1</vt:lpstr>
      <vt:lpstr>5_Office Theme</vt:lpstr>
      <vt:lpstr>NURSE EXECUTIVE COUNCIL (NEC) MEETING</vt:lpstr>
      <vt:lpstr>PCS SCORECARD UPDATE November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 Context</vt:lpstr>
      <vt:lpstr>Key Facts</vt:lpstr>
      <vt:lpstr>Executive Summary</vt:lpstr>
      <vt:lpstr>PowerPoint Presentation</vt:lpstr>
      <vt:lpstr>Why Engagement Matters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Hoehn, Michelle</cp:lastModifiedBy>
  <cp:revision>135</cp:revision>
  <cp:lastPrinted>2021-11-16T16:08:39Z</cp:lastPrinted>
  <dcterms:created xsi:type="dcterms:W3CDTF">2021-01-26T20:12:01Z</dcterms:created>
  <dcterms:modified xsi:type="dcterms:W3CDTF">2022-01-16T20:55:52Z</dcterms:modified>
</cp:coreProperties>
</file>